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1" r:id="rId3"/>
    <p:sldId id="282" r:id="rId4"/>
    <p:sldId id="283" r:id="rId5"/>
    <p:sldId id="284" r:id="rId6"/>
    <p:sldId id="262" r:id="rId7"/>
    <p:sldId id="287" r:id="rId8"/>
    <p:sldId id="286" r:id="rId9"/>
    <p:sldId id="270" r:id="rId10"/>
    <p:sldId id="272" r:id="rId11"/>
    <p:sldId id="274" r:id="rId12"/>
    <p:sldId id="275" r:id="rId13"/>
    <p:sldId id="276" r:id="rId14"/>
    <p:sldId id="289" r:id="rId15"/>
    <p:sldId id="277" r:id="rId16"/>
    <p:sldId id="291" r:id="rId17"/>
    <p:sldId id="292" r:id="rId18"/>
    <p:sldId id="278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1" autoAdjust="0"/>
    <p:restoredTop sz="99290" autoAdjust="0"/>
  </p:normalViewPr>
  <p:slideViewPr>
    <p:cSldViewPr>
      <p:cViewPr varScale="1">
        <p:scale>
          <a:sx n="85" d="100"/>
          <a:sy n="85" d="100"/>
        </p:scale>
        <p:origin x="-10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473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7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Обсудить</a:t>
            </a:r>
            <a:r>
              <a:rPr lang="ru-RU" baseline="0" dirty="0" smtClean="0"/>
              <a:t> результаты примера или моделирования ситуации.</a:t>
            </a:r>
          </a:p>
          <a:p>
            <a:r>
              <a:rPr lang="ru-RU" baseline="0" dirty="0" smtClean="0"/>
              <a:t>Перечислите рекомендации.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ru-RU" smtClean="0"/>
              <a:pPr/>
              <a:t>13</a:t>
            </a:fld>
            <a:endParaRPr lang="ru-RU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ru-RU" smtClean="0"/>
              <a:pPr/>
              <a:t>15</a:t>
            </a:fld>
            <a:endParaRPr lang="ru-RU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ru-RU" smtClean="0"/>
              <a:pPr/>
              <a:t>18</a:t>
            </a:fld>
            <a:endParaRPr lang="ru-RU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0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Microsoft </a:t>
            </a:r>
            <a:r>
              <a:rPr lang="ru-RU" b="1" smtClean="0"/>
              <a:t>Инженерное мастерство</a:t>
            </a:r>
            <a:endParaRPr lang="ru-RU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Конфиденциальная информация Майкрософт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eaLnBrk="1" latinLnBrk="0" hangingPunct="1">
              <a:defRPr kumimoji="0" lang="ru-RU" baseline="0"/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eaLnBrk="1" latinLnBrk="0" hangingPunct="1">
              <a:defRPr kumimoji="0" lang="ru-RU" baseline="0"/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4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7704" y="451553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СОШ №19. Дошкольное отделение «Берёзка».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7692" y="5487697"/>
            <a:ext cx="364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Подготовила: Шахова Т.В.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521692" y="2348880"/>
            <a:ext cx="633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«Развитие межполушарного взаимодействия 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детей дошкольного возраста»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7698" y="6141794"/>
            <a:ext cx="364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2022-2023г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798227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Практические занятия с детьми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196752"/>
            <a:ext cx="7694240" cy="5661248"/>
          </a:xfrm>
        </p:spPr>
        <p:txBody>
          <a:bodyPr/>
          <a:lstStyle/>
          <a:p>
            <a:pPr marL="0" indent="0" algn="just" eaLnBrk="0" fontAlgn="base" hangingPunct="0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16165D"/>
                </a:solidFill>
                <a:latin typeface="Times New Roman"/>
                <a:ea typeface="Microsoft YaHei"/>
                <a:cs typeface="Times New Roman"/>
              </a:rPr>
              <a:t>Рисование двумя руками одновременно</a:t>
            </a:r>
            <a:r>
              <a:rPr lang="ru-RU" sz="2400" dirty="0">
                <a:solidFill>
                  <a:srgbClr val="16165D"/>
                </a:solidFill>
                <a:latin typeface="Times New Roman"/>
                <a:ea typeface="Microsoft YaHei"/>
                <a:cs typeface="Times New Roman"/>
              </a:rPr>
              <a:t> - тренирует периферическое поле зрения, необходимое для быстрого чтения;</a:t>
            </a:r>
            <a:r>
              <a:rPr lang="ru-RU" sz="2400" dirty="0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lang="ru-RU" sz="2400" dirty="0">
                <a:solidFill>
                  <a:srgbClr val="16165D"/>
                </a:solidFill>
                <a:latin typeface="Times New Roman"/>
                <a:ea typeface="Microsoft YaHei"/>
                <a:cs typeface="Times New Roman"/>
              </a:rPr>
              <a:t>помогает развить внимание, пространственные представления, мелкую моторику, снижает утомляемость, повышает способность к произвольному контролю, помогает снизить тревожность, ускорить процесс развития речи.</a:t>
            </a:r>
            <a:r>
              <a:rPr lang="ru-RU" sz="2400" dirty="0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endParaRPr lang="ru-RU" sz="2400" dirty="0" smtClean="0">
              <a:solidFill>
                <a:srgbClr val="FFFFFF"/>
              </a:solidFill>
              <a:latin typeface="Arial"/>
              <a:ea typeface="Microsoft YaHei"/>
            </a:endParaRPr>
          </a:p>
          <a:p>
            <a:pPr algn="just" eaLnBrk="0" fontAlgn="base" hangingPunct="0">
              <a:spcBef>
                <a:spcPts val="0"/>
              </a:spcBef>
            </a:pPr>
            <a:r>
              <a:rPr lang="ru-RU" sz="2400" dirty="0" smtClean="0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endParaRPr lang="ru-RU" dirty="0">
              <a:effectLst/>
            </a:endParaRPr>
          </a:p>
        </p:txBody>
      </p:sp>
      <p:pic>
        <p:nvPicPr>
          <p:cNvPr id="4098" name="Picture 2" descr="C:\Users\Mikhail\Desktop\Camera\IMG_20220525_15495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13043"/>
            <a:ext cx="2592288" cy="292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khail\Desktop\Camera\IMG_20220525_15515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13042"/>
            <a:ext cx="2283718" cy="30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ikhail\Desktop\Camera\IMG_20220525_1548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3672408" cy="473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khail\Desktop\Camera\IMG_20220525_1551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579862" cy="47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404665"/>
            <a:ext cx="8077200" cy="5489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Упражнения с дидактическими лабиринтами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ikhail\Desktop\Camera\IMG_20220525_1556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8678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ikhail\Desktop\Camera\IMG_20220525_15574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07096"/>
            <a:ext cx="383442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>
              <a:defRPr lang="ru-RU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Упражнения на развитие межполушарного взаимодействия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lang="ru-RU"/>
            </a:pPr>
            <a:r>
              <a:rPr lang="ru-RU" dirty="0" smtClean="0"/>
              <a:t>Кулак – ладонь</a:t>
            </a:r>
          </a:p>
          <a:p>
            <a:pPr marL="0" indent="0">
              <a:buNone/>
              <a:defRPr lang="ru-RU"/>
            </a:pPr>
            <a:r>
              <a:rPr lang="ru-RU" dirty="0" smtClean="0"/>
              <a:t>Колечко</a:t>
            </a:r>
          </a:p>
          <a:p>
            <a:pPr marL="0" indent="0">
              <a:buNone/>
              <a:defRPr lang="ru-RU"/>
            </a:pPr>
            <a:r>
              <a:rPr lang="ru-RU" dirty="0" smtClean="0"/>
              <a:t>Пальчики здороваются</a:t>
            </a:r>
          </a:p>
          <a:p>
            <a:pPr marL="0" indent="0">
              <a:buNone/>
              <a:defRPr lang="ru-RU"/>
            </a:pPr>
            <a:r>
              <a:rPr lang="ru-RU" dirty="0" smtClean="0"/>
              <a:t>Веер</a:t>
            </a:r>
          </a:p>
          <a:p>
            <a:pPr marL="0" indent="0">
              <a:buNone/>
              <a:defRPr lang="ru-RU"/>
            </a:pPr>
            <a:r>
              <a:rPr lang="ru-RU" dirty="0" smtClean="0"/>
              <a:t>Ухо-нос</a:t>
            </a:r>
          </a:p>
          <a:p>
            <a:pPr marL="0" indent="0">
              <a:buNone/>
              <a:defRPr lang="ru-RU"/>
            </a:pPr>
            <a:r>
              <a:rPr lang="ru-RU" dirty="0" smtClean="0"/>
              <a:t>Ёжик</a:t>
            </a:r>
            <a:endParaRPr lang="ru-RU" dirty="0"/>
          </a:p>
        </p:txBody>
      </p:sp>
      <p:pic>
        <p:nvPicPr>
          <p:cNvPr id="7170" name="Picture 2" descr="C:\Users\Mikhail\Desktop\Camera\IMG_20220525_1616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01152"/>
            <a:ext cx="3543858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Выполнение упражнений из рабочей тетради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Mikhail\Documents\Scan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32224"/>
            <a:ext cx="3707891" cy="269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khail\Documents\Scan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43" y="3995835"/>
            <a:ext cx="3676641" cy="26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Mikhail\Documents\Scan00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95836"/>
            <a:ext cx="3676880" cy="26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Mikhail\Documents\Scan00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088066"/>
            <a:ext cx="3776305" cy="27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3954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23528" y="260648"/>
            <a:ext cx="8591872" cy="6192688"/>
          </a:xfrm>
        </p:spPr>
        <p:txBody>
          <a:bodyPr>
            <a:normAutofit/>
          </a:bodyPr>
          <a:lstStyle/>
          <a:p>
            <a:pPr>
              <a:spcBef>
                <a:spcPts val="672"/>
              </a:spcBef>
              <a:buSzPts val="2800"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C:\Users\Mikhail\Desktop\Camera\IMG_20220525_1545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3561860" cy="474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ikhail\Desktop\Camera\IMG_20220525_15522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528392" cy="47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8712968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Весёлые упражнения на развитие межполушарных связей у дошкольников.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888432" cy="518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973617" cy="52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3481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133" y="1124744"/>
            <a:ext cx="5133955" cy="385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3" y="2132856"/>
            <a:ext cx="3406069" cy="454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0965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2420888"/>
            <a:ext cx="8231832" cy="33843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/>
              <a:t/>
            </a:r>
            <a:br>
              <a:rPr lang="ru-RU" dirty="0"/>
            </a:b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484784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улучшилась память, внимание, пространственное представление, мелкая моторика и графическая деятельность.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Положительные результаты позволяют говорить о дальнейших перспективах работы в развитии межполушарного взаимодействия у детей.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700808"/>
            <a:ext cx="8077200" cy="27363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605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ds05.infourok.ru/uploads/ex/06f2/000ee789-87a8bf69/img3.jpg"/>
          <p:cNvPicPr>
            <a:picLocks noGrp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532439" cy="6858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391144"/>
            <a:ext cx="6984776" cy="55389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Актуальность выбранной темы.</a:t>
            </a:r>
          </a:p>
          <a:p>
            <a:pPr algn="just">
              <a:spcAft>
                <a:spcPts val="0"/>
              </a:spcAft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Межполушарное взаимодействие необходимо для координации работы мозга и передачи информации из одного полушарие в другое. Нарушение или отсутствие динамического взаимодействия обоих полушарий задерживает интеллектуальное и речевое развитие ребенка.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5736" y="173886"/>
            <a:ext cx="6624736" cy="59835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7200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межполушарного взаимодействия, способствующее активизации мыслительной деятельности.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Задачи: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азвитие межполушарного взаимодействия;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азвитие межполушарных связей;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азвитие мелкой моторики;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азвитие способностей;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азвитие памяти, внимания;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речи;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мышления.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159068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ru-RU" sz="7200" dirty="0"/>
          </a:p>
        </p:txBody>
      </p:sp>
      <p:pic>
        <p:nvPicPr>
          <p:cNvPr id="1026" name="Picture 2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655624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s://1.bp.blogspot.com/-Kd4yCC4vHVk/YHbtQ2W_yHI/AAAAAAAAEG4/73q4Jirf2hstr59Y3n6vp_qauu_BS2yJQCLcBGAsYHQ/s960/img1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53243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43608" y="260648"/>
            <a:ext cx="7632848" cy="1008112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ds05.infourok.ru/uploads/ex/0464/001107db-77962d12/img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2442"/>
            <a:ext cx="8532440" cy="687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045"/>
            <a:ext cx="9252520" cy="6597352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41249" y="304800"/>
            <a:ext cx="7921752" cy="1143000"/>
          </a:xfrm>
        </p:spPr>
        <p:txBody>
          <a:bodyPr>
            <a:normAutofit/>
          </a:bodyPr>
          <a:lstStyle/>
          <a:p>
            <a:pPr algn="ctr">
              <a:defRPr lang="ru-RU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043608" y="1484784"/>
            <a:ext cx="756084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Развивают  пространственную ориентировку, глазомер, мелкую моторику рук.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Развивают связную речь.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Формируют предпосылки к учебной деятельности( самоконтроль, самооценка, обобщенные способы действия)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Уважительно относится к работам товарищей, объективно оценивая свою работу.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JFhM9s1uk4SUavhm7qd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E8H4Cw6MhrnQZNFfxnt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490</Words>
  <Application>Microsoft Office PowerPoint</Application>
  <PresentationFormat>Экран (4:3)</PresentationFormat>
  <Paragraphs>88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Ожидаемые результаты</vt:lpstr>
      <vt:lpstr>Практические занятия с детьми</vt:lpstr>
      <vt:lpstr>Презентация PowerPoint</vt:lpstr>
      <vt:lpstr>Презентация PowerPoint</vt:lpstr>
      <vt:lpstr>Упражнения на развитие межполушарного взаимодействия</vt:lpstr>
      <vt:lpstr>Выполнение упражнений из рабочей тетради </vt:lpstr>
      <vt:lpstr> </vt:lpstr>
      <vt:lpstr>Весёлые упражнения на развитие межполушарных связей у дошкольников.</vt:lpstr>
      <vt:lpstr>Презентация PowerPoint</vt:lpstr>
      <vt:lpstr>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2022-05-24T18:40:44Z</dcterms:created>
  <dcterms:modified xsi:type="dcterms:W3CDTF">2023-06-01T16:57:37Z</dcterms:modified>
</cp:coreProperties>
</file>