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92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6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0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0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0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70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altLang="zh-CN" smtClean="0"/>
              <a:t>Образец заголовка</a:t>
            </a:r>
            <a:endParaRPr lang="en-US" dirty="0"/>
          </a:p>
        </p:txBody>
      </p:sp>
      <p:sp>
        <p:nvSpPr>
          <p:cNvPr id="1048590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altLang="zh-CN" smtClean="0"/>
              <a:t>Образец подзаголовка</a:t>
            </a:r>
            <a:endParaRPr lang="en-US" dirty="0"/>
          </a:p>
        </p:txBody>
      </p:sp>
      <p:sp>
        <p:nvSpPr>
          <p:cNvPr id="104859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8F3-725A-4F9A-A507-94E9D5D4F6D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104859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0409-DAE8-4674-9087-DC3CFB3688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en-US" dirty="0"/>
          </a:p>
        </p:txBody>
      </p:sp>
      <p:sp>
        <p:nvSpPr>
          <p:cNvPr id="104868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en-US" dirty="0"/>
          </a:p>
        </p:txBody>
      </p:sp>
      <p:sp>
        <p:nvSpPr>
          <p:cNvPr id="104868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8F3-725A-4F9A-A507-94E9D5D4F6D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10486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8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0409-DAE8-4674-9087-DC3CFB3688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altLang="zh-CN" smtClean="0"/>
              <a:t>Образец заголовка</a:t>
            </a:r>
            <a:endParaRPr lang="en-US" dirty="0"/>
          </a:p>
        </p:txBody>
      </p:sp>
      <p:sp>
        <p:nvSpPr>
          <p:cNvPr id="104867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en-US" dirty="0"/>
          </a:p>
        </p:txBody>
      </p:sp>
      <p:sp>
        <p:nvSpPr>
          <p:cNvPr id="104867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8F3-725A-4F9A-A507-94E9D5D4F6D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104867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7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0409-DAE8-4674-9087-DC3CFB3688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en-US" dirty="0"/>
          </a:p>
        </p:txBody>
      </p:sp>
      <p:sp>
        <p:nvSpPr>
          <p:cNvPr id="104868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en-US" dirty="0"/>
          </a:p>
        </p:txBody>
      </p:sp>
      <p:sp>
        <p:nvSpPr>
          <p:cNvPr id="104868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8F3-725A-4F9A-A507-94E9D5D4F6D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104868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0409-DAE8-4674-9087-DC3CFB3688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altLang="zh-CN" smtClean="0"/>
              <a:t>Образец заголовка</a:t>
            </a:r>
            <a:endParaRPr lang="en-US" dirty="0"/>
          </a:p>
        </p:txBody>
      </p:sp>
      <p:sp>
        <p:nvSpPr>
          <p:cNvPr id="1048691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104869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8F3-725A-4F9A-A507-94E9D5D4F6D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10486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0409-DAE8-4674-9087-DC3CFB3688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en-US" dirty="0"/>
          </a:p>
        </p:txBody>
      </p:sp>
      <p:sp>
        <p:nvSpPr>
          <p:cNvPr id="104864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en-US" dirty="0"/>
          </a:p>
        </p:txBody>
      </p:sp>
      <p:sp>
        <p:nvSpPr>
          <p:cNvPr id="104864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en-US" dirty="0"/>
          </a:p>
        </p:txBody>
      </p:sp>
      <p:sp>
        <p:nvSpPr>
          <p:cNvPr id="104864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8F3-725A-4F9A-A507-94E9D5D4F6D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104864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0409-DAE8-4674-9087-DC3CFB3688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altLang="zh-CN" smtClean="0"/>
              <a:t>Образец заголовка</a:t>
            </a:r>
            <a:endParaRPr lang="en-US" dirty="0"/>
          </a:p>
        </p:txBody>
      </p:sp>
      <p:sp>
        <p:nvSpPr>
          <p:cNvPr id="1048627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1048628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en-US" dirty="0"/>
          </a:p>
        </p:txBody>
      </p:sp>
      <p:sp>
        <p:nvSpPr>
          <p:cNvPr id="104862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1048630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en-US" dirty="0"/>
          </a:p>
        </p:txBody>
      </p:sp>
      <p:sp>
        <p:nvSpPr>
          <p:cNvPr id="104863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8F3-725A-4F9A-A507-94E9D5D4F6D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104863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0409-DAE8-4674-9087-DC3CFB3688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en-US" dirty="0"/>
          </a:p>
        </p:txBody>
      </p:sp>
      <p:sp>
        <p:nvSpPr>
          <p:cNvPr id="104867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8F3-725A-4F9A-A507-94E9D5D4F6D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104867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7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0409-DAE8-4674-9087-DC3CFB3688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8F3-725A-4F9A-A507-94E9D5D4F6D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10485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0409-DAE8-4674-9087-DC3CFB3688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zh-CN" smtClean="0"/>
              <a:t>Образец заголовка</a:t>
            </a:r>
            <a:endParaRPr lang="en-US" dirty="0"/>
          </a:p>
        </p:txBody>
      </p:sp>
      <p:sp>
        <p:nvSpPr>
          <p:cNvPr id="104869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en-US" dirty="0"/>
          </a:p>
        </p:txBody>
      </p:sp>
      <p:sp>
        <p:nvSpPr>
          <p:cNvPr id="104869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104869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8F3-725A-4F9A-A507-94E9D5D4F6D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104869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0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0409-DAE8-4674-9087-DC3CFB3688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zh-CN" smtClean="0"/>
              <a:t>Образец заголовка</a:t>
            </a:r>
            <a:endParaRPr lang="en-US" dirty="0"/>
          </a:p>
        </p:txBody>
      </p:sp>
      <p:sp>
        <p:nvSpPr>
          <p:cNvPr id="104860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altLang="zh-CN" smtClean="0"/>
              <a:t>Вставка рисунка</a:t>
            </a:r>
            <a:endParaRPr lang="en-US" dirty="0"/>
          </a:p>
        </p:txBody>
      </p:sp>
      <p:sp>
        <p:nvSpPr>
          <p:cNvPr id="1048608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104860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8F3-725A-4F9A-A507-94E9D5D4F6D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10486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0409-DAE8-4674-9087-DC3CFB3688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altLang="zh-CN" smtClean="0"/>
              <a:t>Образец заголовка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9C8F3-725A-4F9A-A507-94E9D5D4F6DB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40409-DAE8-4674-9087-DC3CFB3688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Заголовок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solidFill>
            <a:srgbClr val="000080"/>
          </a:solidFill>
          <a:ln w="25400">
            <a:solidFill>
              <a:srgbClr val="000060"/>
            </a:solidFill>
            <a:prstDash val="solid"/>
          </a:ln>
        </p:spPr>
        <p:txBody>
          <a:bodyPr>
            <a:normAutofit/>
          </a:bodyPr>
          <a:lstStyle/>
          <a:p>
            <a:r>
              <a:rPr lang="ru" altLang="en-US" sz="2400" dirty="0">
                <a:solidFill>
                  <a:srgbClr val="FFFFFF"/>
                </a:solidFill>
              </a:rPr>
              <a:t>Формирование</a:t>
            </a:r>
            <a:r>
              <a:rPr lang="en-US" altLang="ru" sz="2400" dirty="0">
                <a:solidFill>
                  <a:srgbClr val="FFFFFF"/>
                </a:solidFill>
              </a:rPr>
              <a:t> </a:t>
            </a:r>
            <a:r>
              <a:rPr lang="ru" altLang="ru" sz="2400" dirty="0">
                <a:solidFill>
                  <a:srgbClr val="FFFFFF"/>
                </a:solidFill>
              </a:rPr>
              <a:t>и</a:t>
            </a:r>
            <a:r>
              <a:rPr lang="en-US" altLang="ru" sz="2400" dirty="0">
                <a:solidFill>
                  <a:srgbClr val="FFFFFF"/>
                </a:solidFill>
              </a:rPr>
              <a:t> </a:t>
            </a:r>
            <a:r>
              <a:rPr lang="ru" altLang="ru" sz="2400" dirty="0">
                <a:solidFill>
                  <a:srgbClr val="FFFFFF"/>
                </a:solidFill>
              </a:rPr>
              <a:t>развитие</a:t>
            </a:r>
            <a:r>
              <a:rPr lang="en-US" altLang="ru" sz="2400" dirty="0">
                <a:solidFill>
                  <a:srgbClr val="FFFFFF"/>
                </a:solidFill>
              </a:rPr>
              <a:t> </a:t>
            </a:r>
            <a:r>
              <a:rPr lang="ru" altLang="ru" sz="2400" dirty="0">
                <a:solidFill>
                  <a:srgbClr val="FFFFFF"/>
                </a:solidFill>
              </a:rPr>
              <a:t>познавательных</a:t>
            </a:r>
            <a:r>
              <a:rPr lang="en-US" altLang="ru" sz="2400" dirty="0">
                <a:solidFill>
                  <a:srgbClr val="FFFFFF"/>
                </a:solidFill>
              </a:rPr>
              <a:t> </a:t>
            </a:r>
            <a:r>
              <a:rPr lang="ru" altLang="ru" sz="2400" dirty="0">
                <a:solidFill>
                  <a:srgbClr val="FFFFFF"/>
                </a:solidFill>
              </a:rPr>
              <a:t>интересов</a:t>
            </a:r>
            <a:r>
              <a:rPr lang="en-US" altLang="ru" sz="2400" dirty="0">
                <a:solidFill>
                  <a:srgbClr val="FFFFFF"/>
                </a:solidFill>
              </a:rPr>
              <a:t> </a:t>
            </a:r>
            <a:r>
              <a:rPr lang="ru" altLang="ru" sz="2400" dirty="0">
                <a:solidFill>
                  <a:srgbClr val="FFFFFF"/>
                </a:solidFill>
              </a:rPr>
              <a:t>детей</a:t>
            </a:r>
            <a:r>
              <a:rPr lang="en-US" altLang="ru" sz="2400" dirty="0">
                <a:solidFill>
                  <a:srgbClr val="FFFFFF"/>
                </a:solidFill>
              </a:rPr>
              <a:t> </a:t>
            </a:r>
            <a:r>
              <a:rPr lang="ru" altLang="ru" sz="2400" dirty="0">
                <a:solidFill>
                  <a:srgbClr val="FFFFFF"/>
                </a:solidFill>
              </a:rPr>
              <a:t>через</a:t>
            </a:r>
            <a:r>
              <a:rPr lang="en-US" altLang="ru" sz="2400" dirty="0">
                <a:solidFill>
                  <a:srgbClr val="FFFFFF"/>
                </a:solidFill>
              </a:rPr>
              <a:t> </a:t>
            </a:r>
            <a:r>
              <a:rPr lang="ru" altLang="ru" sz="2400" dirty="0">
                <a:solidFill>
                  <a:srgbClr val="FFFFFF"/>
                </a:solidFill>
              </a:rPr>
              <a:t>опытно</a:t>
            </a:r>
            <a:r>
              <a:rPr lang="en-US" altLang="ru" sz="2400" dirty="0">
                <a:solidFill>
                  <a:srgbClr val="FFFFFF"/>
                </a:solidFill>
              </a:rPr>
              <a:t> - </a:t>
            </a:r>
            <a:r>
              <a:rPr lang="ru" altLang="ru" sz="2400" dirty="0">
                <a:solidFill>
                  <a:srgbClr val="FFFFFF"/>
                </a:solidFill>
              </a:rPr>
              <a:t>экспериментальную</a:t>
            </a:r>
            <a:r>
              <a:rPr lang="en-US" altLang="ru" sz="2400" dirty="0">
                <a:solidFill>
                  <a:srgbClr val="FFFFFF"/>
                </a:solidFill>
              </a:rPr>
              <a:t> </a:t>
            </a:r>
            <a:r>
              <a:rPr lang="ru" altLang="ru" sz="2400" dirty="0">
                <a:solidFill>
                  <a:srgbClr val="FFFFFF"/>
                </a:solidFill>
              </a:rPr>
              <a:t>деятельность</a:t>
            </a:r>
            <a:r>
              <a:rPr lang="en-US" altLang="ru" sz="2400" dirty="0">
                <a:solidFill>
                  <a:srgbClr val="FFFFFF"/>
                </a:solidFill>
              </a:rPr>
              <a:t> </a:t>
            </a:r>
            <a:r>
              <a:rPr lang="ru" altLang="ru" sz="2400" dirty="0">
                <a:solidFill>
                  <a:srgbClr val="FFFFFF"/>
                </a:solidFill>
              </a:rPr>
              <a:t>при</a:t>
            </a:r>
            <a:r>
              <a:rPr lang="en-US" altLang="ru" sz="2400" dirty="0">
                <a:solidFill>
                  <a:srgbClr val="FFFFFF"/>
                </a:solidFill>
              </a:rPr>
              <a:t> </a:t>
            </a:r>
            <a:r>
              <a:rPr lang="ru" altLang="ru" sz="2400" dirty="0">
                <a:solidFill>
                  <a:srgbClr val="FFFFFF"/>
                </a:solidFill>
              </a:rPr>
              <a:t>ознокомлении</a:t>
            </a:r>
            <a:r>
              <a:rPr lang="en-US" altLang="ru" sz="2400" dirty="0">
                <a:solidFill>
                  <a:srgbClr val="FFFFFF"/>
                </a:solidFill>
              </a:rPr>
              <a:t> </a:t>
            </a:r>
            <a:r>
              <a:rPr lang="ru" altLang="ru" sz="2400" dirty="0">
                <a:solidFill>
                  <a:srgbClr val="FFFFFF"/>
                </a:solidFill>
              </a:rPr>
              <a:t>с</a:t>
            </a:r>
            <a:r>
              <a:rPr lang="en-US" altLang="ru" sz="2400" dirty="0">
                <a:solidFill>
                  <a:srgbClr val="FFFFFF"/>
                </a:solidFill>
              </a:rPr>
              <a:t> </a:t>
            </a:r>
            <a:r>
              <a:rPr lang="ru" altLang="ru" sz="2400" dirty="0">
                <a:solidFill>
                  <a:srgbClr val="FFFFFF"/>
                </a:solidFill>
              </a:rPr>
              <a:t>окружющим</a:t>
            </a:r>
            <a:r>
              <a:rPr lang="en-US" altLang="ru" sz="2400" dirty="0">
                <a:solidFill>
                  <a:srgbClr val="FFFFFF"/>
                </a:solidFill>
              </a:rPr>
              <a:t> </a:t>
            </a:r>
            <a:r>
              <a:rPr lang="ru" altLang="ru" sz="2400" dirty="0">
                <a:solidFill>
                  <a:srgbClr val="FFFFFF"/>
                </a:solidFill>
              </a:rPr>
              <a:t>миром</a:t>
            </a:r>
            <a:r>
              <a:rPr lang="en-US" altLang="ru" sz="2400" dirty="0">
                <a:solidFill>
                  <a:srgbClr val="FFFFFF"/>
                </a:solidFill>
              </a:rPr>
              <a:t> </a:t>
            </a:r>
            <a:r>
              <a:rPr lang="ru" altLang="ru" sz="2400" dirty="0">
                <a:solidFill>
                  <a:srgbClr val="FFFFFF"/>
                </a:solidFill>
              </a:rPr>
              <a:t>с</a:t>
            </a:r>
            <a:r>
              <a:rPr lang="en-US" altLang="ru" sz="2400" dirty="0">
                <a:solidFill>
                  <a:srgbClr val="FFFFFF"/>
                </a:solidFill>
              </a:rPr>
              <a:t> </a:t>
            </a:r>
            <a:r>
              <a:rPr lang="ru" altLang="ru" sz="2400" dirty="0">
                <a:solidFill>
                  <a:srgbClr val="FFFFFF"/>
                </a:solidFill>
              </a:rPr>
              <a:t>помощю</a:t>
            </a:r>
            <a:r>
              <a:rPr lang="en-US" altLang="ru" sz="2400" dirty="0">
                <a:solidFill>
                  <a:srgbClr val="FFFFFF"/>
                </a:solidFill>
              </a:rPr>
              <a:t> </a:t>
            </a:r>
            <a:r>
              <a:rPr lang="ru" altLang="ru" sz="2400" dirty="0">
                <a:solidFill>
                  <a:srgbClr val="FFFFFF"/>
                </a:solidFill>
              </a:rPr>
              <a:t>автодидактических</a:t>
            </a:r>
            <a:r>
              <a:rPr lang="en-US" altLang="ru" sz="2400" dirty="0">
                <a:solidFill>
                  <a:srgbClr val="FFFFFF"/>
                </a:solidFill>
              </a:rPr>
              <a:t> </a:t>
            </a:r>
            <a:r>
              <a:rPr lang="ru" altLang="ru" sz="2400" dirty="0">
                <a:solidFill>
                  <a:srgbClr val="FFFFFF"/>
                </a:solidFill>
              </a:rPr>
              <a:t>карточек</a:t>
            </a:r>
            <a:r>
              <a:rPr lang="en-US" altLang="ru" sz="2400" dirty="0">
                <a:solidFill>
                  <a:srgbClr val="FFFFFF"/>
                </a:solidFill>
              </a:rPr>
              <a:t>.</a:t>
            </a:r>
            <a:br>
              <a:rPr lang="en-US" altLang="ru" sz="2400" dirty="0">
                <a:solidFill>
                  <a:srgbClr val="FFFFFF"/>
                </a:solidFill>
              </a:rPr>
            </a:br>
            <a:endParaRPr lang="ru-RU" altLang="en-US" dirty="0">
              <a:solidFill>
                <a:srgbClr val="FFFFFF"/>
              </a:solidFill>
            </a:endParaRPr>
          </a:p>
        </p:txBody>
      </p:sp>
      <p:sp>
        <p:nvSpPr>
          <p:cNvPr id="10485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799" y="3623486"/>
            <a:ext cx="4253394" cy="1494260"/>
          </a:xfrm>
          <a:solidFill>
            <a:srgbClr val="FFFFFF"/>
          </a:solidFill>
          <a:ln w="25400">
            <a:solidFill>
              <a:srgbClr val="65FF65"/>
            </a:solidFill>
            <a:prstDash val="solid"/>
          </a:ln>
        </p:spPr>
        <p:txBody>
          <a:bodyPr>
            <a:normAutofit fontScale="86667" lnSpcReduction="10000"/>
          </a:bodyPr>
          <a:lstStyle/>
          <a:p>
            <a:r>
              <a:rPr lang="ru" altLang="en-US" dirty="0">
                <a:solidFill>
                  <a:srgbClr val="000000"/>
                </a:solidFill>
              </a:rPr>
              <a:t>МБДОУ</a:t>
            </a:r>
            <a:r>
              <a:rPr lang="en-US" altLang="ru" dirty="0">
                <a:solidFill>
                  <a:srgbClr val="000000"/>
                </a:solidFill>
              </a:rPr>
              <a:t> N52 "</a:t>
            </a:r>
            <a:r>
              <a:rPr lang="ru" altLang="ru" dirty="0">
                <a:solidFill>
                  <a:srgbClr val="000000"/>
                </a:solidFill>
              </a:rPr>
              <a:t>Березка</a:t>
            </a:r>
            <a:r>
              <a:rPr lang="en-US" altLang="ru" dirty="0">
                <a:solidFill>
                  <a:srgbClr val="000000"/>
                </a:solidFill>
              </a:rPr>
              <a:t>" </a:t>
            </a:r>
            <a:endParaRPr lang="ru-RU" altLang="en-US" dirty="0">
              <a:solidFill>
                <a:srgbClr val="000000"/>
              </a:solidFill>
            </a:endParaRPr>
          </a:p>
          <a:p>
            <a:r>
              <a:rPr lang="ru" altLang="en-US" dirty="0">
                <a:solidFill>
                  <a:srgbClr val="000000"/>
                </a:solidFill>
              </a:rPr>
              <a:t>Пос</a:t>
            </a:r>
            <a:r>
              <a:rPr lang="en-US" altLang="ru" dirty="0">
                <a:solidFill>
                  <a:srgbClr val="000000"/>
                </a:solidFill>
              </a:rPr>
              <a:t>. </a:t>
            </a:r>
            <a:r>
              <a:rPr lang="ru" altLang="ru" dirty="0">
                <a:solidFill>
                  <a:srgbClr val="000000"/>
                </a:solidFill>
              </a:rPr>
              <a:t>Пироговский</a:t>
            </a:r>
            <a:endParaRPr lang="ru-RU" altLang="en-US" dirty="0">
              <a:solidFill>
                <a:srgbClr val="000000"/>
              </a:solidFill>
            </a:endParaRPr>
          </a:p>
          <a:p>
            <a:r>
              <a:rPr lang="ru" altLang="en-US" dirty="0">
                <a:solidFill>
                  <a:srgbClr val="000000"/>
                </a:solidFill>
              </a:rPr>
              <a:t>Автор</a:t>
            </a:r>
            <a:r>
              <a:rPr lang="en-US" altLang="ru" dirty="0">
                <a:solidFill>
                  <a:srgbClr val="000000"/>
                </a:solidFill>
              </a:rPr>
              <a:t>:  </a:t>
            </a:r>
            <a:r>
              <a:rPr lang="ru" altLang="ru" dirty="0">
                <a:solidFill>
                  <a:srgbClr val="000000"/>
                </a:solidFill>
              </a:rPr>
              <a:t>Воспитатель</a:t>
            </a:r>
            <a:r>
              <a:rPr lang="en-US" altLang="ru" dirty="0">
                <a:solidFill>
                  <a:srgbClr val="000000"/>
                </a:solidFill>
              </a:rPr>
              <a:t>:</a:t>
            </a:r>
            <a:r>
              <a:rPr lang="ru" altLang="ru" dirty="0">
                <a:solidFill>
                  <a:srgbClr val="000000"/>
                </a:solidFill>
              </a:rPr>
              <a:t>Безгребельная</a:t>
            </a:r>
            <a:r>
              <a:rPr lang="en-US" altLang="ru" dirty="0">
                <a:solidFill>
                  <a:srgbClr val="000000"/>
                </a:solidFill>
              </a:rPr>
              <a:t> </a:t>
            </a:r>
            <a:r>
              <a:rPr lang="ru" altLang="ru" dirty="0">
                <a:solidFill>
                  <a:srgbClr val="000000"/>
                </a:solidFill>
              </a:rPr>
              <a:t>Наталья</a:t>
            </a:r>
            <a:r>
              <a:rPr lang="en-US" altLang="ru" dirty="0">
                <a:solidFill>
                  <a:srgbClr val="000000"/>
                </a:solidFill>
              </a:rPr>
              <a:t> </a:t>
            </a:r>
            <a:r>
              <a:rPr lang="ru" altLang="ru" dirty="0">
                <a:solidFill>
                  <a:srgbClr val="000000"/>
                </a:solidFill>
              </a:rPr>
              <a:t>Сергеевна</a:t>
            </a:r>
            <a:endParaRPr lang="ru-RU" altLang="en-US" dirty="0">
              <a:solidFill>
                <a:srgbClr val="000000"/>
              </a:solidFill>
            </a:endParaRPr>
          </a:p>
        </p:txBody>
      </p:sp>
      <p:pic>
        <p:nvPicPr>
          <p:cNvPr id="2097155" name="Рисунок 209715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9265">
            <a:off x="5043940" y="3608635"/>
            <a:ext cx="3233961" cy="30182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6246" y="85510"/>
            <a:ext cx="756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Проект: «ЦЕНТР НАУКИ»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Заголовок 1048639"/>
          <p:cNvSpPr>
            <a:spLocks noGrp="1"/>
          </p:cNvSpPr>
          <p:nvPr>
            <p:ph type="title"/>
          </p:nvPr>
        </p:nvSpPr>
        <p:spPr>
          <a:solidFill>
            <a:srgbClr val="008000"/>
          </a:solidFill>
          <a:ln w="25400">
            <a:solidFill>
              <a:srgbClr val="006600"/>
            </a:solidFill>
            <a:prstDash val="solid"/>
          </a:ln>
        </p:spPr>
        <p:txBody>
          <a:bodyPr>
            <a:normAutofit/>
          </a:bodyPr>
          <a:lstStyle/>
          <a:p>
            <a:pPr algn="ctr"/>
            <a:r>
              <a:rPr lang="ru" sz="2400" b="1">
                <a:solidFill>
                  <a:srgbClr val="FFFFFF"/>
                </a:solidFill>
              </a:rPr>
              <a:t>Форма</a:t>
            </a:r>
            <a:r>
              <a:rPr lang="en-US" altLang="ru" sz="2400" b="1">
                <a:solidFill>
                  <a:srgbClr val="FFFFFF"/>
                </a:solidFill>
              </a:rPr>
              <a:t> </a:t>
            </a:r>
            <a:r>
              <a:rPr lang="ru" altLang="ru" sz="2400" b="1">
                <a:solidFill>
                  <a:srgbClr val="FFFFFF"/>
                </a:solidFill>
              </a:rPr>
              <a:t>проведений</a:t>
            </a:r>
            <a:r>
              <a:rPr lang="en-US" altLang="ru" sz="2400" b="1">
                <a:solidFill>
                  <a:srgbClr val="FFFFFF"/>
                </a:solidFill>
              </a:rPr>
              <a:t> </a:t>
            </a:r>
            <a:r>
              <a:rPr lang="ru" altLang="ru" sz="2400" b="1">
                <a:solidFill>
                  <a:srgbClr val="FFFFFF"/>
                </a:solidFill>
              </a:rPr>
              <a:t>занятий</a:t>
            </a:r>
            <a:r>
              <a:rPr lang="en-US" altLang="ru" sz="2400" b="1">
                <a:solidFill>
                  <a:srgbClr val="FFFFFF"/>
                </a:solidFill>
              </a:rPr>
              <a:t> </a:t>
            </a:r>
            <a:r>
              <a:rPr lang="ru" altLang="ru" sz="2400" b="1">
                <a:solidFill>
                  <a:srgbClr val="FFFFFF"/>
                </a:solidFill>
              </a:rPr>
              <a:t>с</a:t>
            </a:r>
            <a:r>
              <a:rPr lang="en-US" altLang="ru" sz="2400" b="1">
                <a:solidFill>
                  <a:srgbClr val="FFFFFF"/>
                </a:solidFill>
              </a:rPr>
              <a:t> </a:t>
            </a:r>
            <a:r>
              <a:rPr lang="ru" altLang="ru" sz="2400" b="1">
                <a:solidFill>
                  <a:srgbClr val="FFFFFF"/>
                </a:solidFill>
              </a:rPr>
              <a:t>помощью</a:t>
            </a:r>
            <a:r>
              <a:rPr lang="en-US" altLang="ru" sz="2400" b="1">
                <a:solidFill>
                  <a:srgbClr val="FFFFFF"/>
                </a:solidFill>
              </a:rPr>
              <a:t> </a:t>
            </a:r>
            <a:r>
              <a:rPr lang="ru" altLang="ru" sz="2400" b="1">
                <a:solidFill>
                  <a:srgbClr val="FFFFFF"/>
                </a:solidFill>
              </a:rPr>
              <a:t>автодидактических</a:t>
            </a:r>
            <a:r>
              <a:rPr lang="en-US" altLang="ru" sz="2400" b="1">
                <a:solidFill>
                  <a:srgbClr val="FFFFFF"/>
                </a:solidFill>
              </a:rPr>
              <a:t> </a:t>
            </a:r>
            <a:r>
              <a:rPr lang="ru" altLang="ru" sz="2400" b="1">
                <a:solidFill>
                  <a:srgbClr val="FFFFFF"/>
                </a:solidFill>
              </a:rPr>
              <a:t>карточек</a:t>
            </a:r>
            <a:endParaRPr lang="ru-RU" sz="2400" b="1">
              <a:solidFill>
                <a:srgbClr val="FFFFFF"/>
              </a:solidFill>
            </a:endParaRPr>
          </a:p>
        </p:txBody>
      </p:sp>
      <p:pic>
        <p:nvPicPr>
          <p:cNvPr id="2097162" name="Рисунок 2097161"/>
          <p:cNvPicPr>
            <a:picLocks noGrp="1"/>
          </p:cNvPicPr>
          <p:nvPr>
            <p:ph type="pic" idx="1"/>
          </p:nvPr>
        </p:nvPicPr>
        <p:blipFill>
          <a:blip r:embed="rId2"/>
          <a:srcRect t="26551" b="26551"/>
          <a:stretch>
            <a:fillRect/>
          </a:stretch>
        </p:blipFill>
        <p:spPr>
          <a:xfrm rot="14428">
            <a:off x="4023392" y="762254"/>
            <a:ext cx="4629150" cy="4820210"/>
          </a:xfrm>
        </p:spPr>
      </p:pic>
      <p:sp>
        <p:nvSpPr>
          <p:cNvPr id="1048641" name="Текст 1048640"/>
          <p:cNvSpPr>
            <a:spLocks noGrp="1"/>
          </p:cNvSpPr>
          <p:nvPr>
            <p:ph type="body" sz="half" idx="2"/>
          </p:nvPr>
        </p:nvSpPr>
        <p:spPr>
          <a:solidFill>
            <a:srgbClr val="FFFFFF"/>
          </a:solidFill>
          <a:ln w="25400">
            <a:solidFill>
              <a:srgbClr val="99CC00"/>
            </a:solidFill>
            <a:prstDash val="solid"/>
          </a:ln>
        </p:spPr>
        <p:txBody>
          <a:bodyPr/>
          <a:lstStyle/>
          <a:p>
            <a:r>
              <a:rPr lang="en-US" altLang="ru" sz="2000">
                <a:solidFill>
                  <a:srgbClr val="000000"/>
                </a:solidFill>
              </a:rPr>
              <a:t> - </a:t>
            </a:r>
            <a:r>
              <a:rPr lang="ru" altLang="ru" sz="2000">
                <a:solidFill>
                  <a:srgbClr val="000000"/>
                </a:solidFill>
              </a:rPr>
              <a:t>Занимательные</a:t>
            </a:r>
            <a:r>
              <a:rPr lang="en-US" altLang="ru" sz="2000">
                <a:solidFill>
                  <a:srgbClr val="000000"/>
                </a:solidFill>
              </a:rPr>
              <a:t> </a:t>
            </a:r>
            <a:r>
              <a:rPr lang="ru" altLang="ru" sz="2000">
                <a:solidFill>
                  <a:srgbClr val="000000"/>
                </a:solidFill>
              </a:rPr>
              <a:t>игры</a:t>
            </a:r>
            <a:endParaRPr lang="ru-RU" sz="2000">
              <a:solidFill>
                <a:srgbClr val="000000"/>
              </a:solidFill>
            </a:endParaRPr>
          </a:p>
          <a:p>
            <a:r>
              <a:rPr lang="en-US" altLang="ru" sz="2000">
                <a:solidFill>
                  <a:srgbClr val="000000"/>
                </a:solidFill>
              </a:rPr>
              <a:t> - </a:t>
            </a:r>
            <a:r>
              <a:rPr lang="ru" altLang="ru" sz="2000">
                <a:solidFill>
                  <a:srgbClr val="000000"/>
                </a:solidFill>
              </a:rPr>
              <a:t>Занятия</a:t>
            </a:r>
            <a:r>
              <a:rPr lang="en-US" altLang="ru" sz="2000">
                <a:solidFill>
                  <a:srgbClr val="000000"/>
                </a:solidFill>
              </a:rPr>
              <a:t> </a:t>
            </a:r>
            <a:r>
              <a:rPr lang="ru" altLang="ru" sz="2000">
                <a:solidFill>
                  <a:srgbClr val="000000"/>
                </a:solidFill>
              </a:rPr>
              <a:t>с</a:t>
            </a:r>
            <a:r>
              <a:rPr lang="en-US" altLang="ru" sz="2000">
                <a:solidFill>
                  <a:srgbClr val="000000"/>
                </a:solidFill>
              </a:rPr>
              <a:t> </a:t>
            </a:r>
            <a:r>
              <a:rPr lang="ru" altLang="ru" sz="2000">
                <a:solidFill>
                  <a:srgbClr val="000000"/>
                </a:solidFill>
              </a:rPr>
              <a:t>элементами</a:t>
            </a:r>
            <a:r>
              <a:rPr lang="en-US" altLang="ru" sz="2000">
                <a:solidFill>
                  <a:srgbClr val="000000"/>
                </a:solidFill>
              </a:rPr>
              <a:t> </a:t>
            </a:r>
            <a:r>
              <a:rPr lang="ru" altLang="ru" sz="2000">
                <a:solidFill>
                  <a:srgbClr val="000000"/>
                </a:solidFill>
              </a:rPr>
              <a:t>эксперемментирования</a:t>
            </a:r>
            <a:endParaRPr lang="ru-RU" sz="2000">
              <a:solidFill>
                <a:srgbClr val="000000"/>
              </a:solidFill>
            </a:endParaRPr>
          </a:p>
          <a:p>
            <a:r>
              <a:rPr lang="en-US" altLang="ru" sz="2000">
                <a:solidFill>
                  <a:srgbClr val="000000"/>
                </a:solidFill>
              </a:rPr>
              <a:t> - </a:t>
            </a:r>
            <a:r>
              <a:rPr lang="ru" altLang="ru" sz="2000">
                <a:solidFill>
                  <a:srgbClr val="000000"/>
                </a:solidFill>
              </a:rPr>
              <a:t>Детское</a:t>
            </a:r>
            <a:r>
              <a:rPr lang="en-US" altLang="ru" sz="2000">
                <a:solidFill>
                  <a:srgbClr val="000000"/>
                </a:solidFill>
              </a:rPr>
              <a:t> </a:t>
            </a:r>
            <a:r>
              <a:rPr lang="ru" altLang="ru" sz="2000">
                <a:solidFill>
                  <a:srgbClr val="000000"/>
                </a:solidFill>
              </a:rPr>
              <a:t>эксперементирование</a:t>
            </a:r>
            <a:r>
              <a:rPr lang="en-US" altLang="ru" sz="2000">
                <a:solidFill>
                  <a:srgbClr val="000000"/>
                </a:solidFill>
              </a:rPr>
              <a:t> </a:t>
            </a:r>
            <a:r>
              <a:rPr lang="ru" altLang="ru" sz="2000">
                <a:solidFill>
                  <a:srgbClr val="000000"/>
                </a:solidFill>
              </a:rPr>
              <a:t>в</a:t>
            </a:r>
            <a:r>
              <a:rPr lang="en-US" altLang="ru" sz="2000">
                <a:solidFill>
                  <a:srgbClr val="000000"/>
                </a:solidFill>
              </a:rPr>
              <a:t> </a:t>
            </a:r>
            <a:r>
              <a:rPr lang="ru" altLang="ru" sz="2000">
                <a:solidFill>
                  <a:srgbClr val="000000"/>
                </a:solidFill>
              </a:rPr>
              <a:t>свободной</a:t>
            </a:r>
            <a:r>
              <a:rPr lang="en-US" altLang="ru" sz="2000">
                <a:solidFill>
                  <a:srgbClr val="000000"/>
                </a:solidFill>
              </a:rPr>
              <a:t> </a:t>
            </a:r>
            <a:r>
              <a:rPr lang="ru" altLang="ru" sz="2000">
                <a:solidFill>
                  <a:srgbClr val="000000"/>
                </a:solidFill>
              </a:rPr>
              <a:t>деятельности</a:t>
            </a:r>
            <a:endParaRPr lang="ru-RU"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Заголовок 1048647"/>
          <p:cNvSpPr>
            <a:spLocks noGrp="1"/>
          </p:cNvSpPr>
          <p:nvPr>
            <p:ph type="title"/>
          </p:nvPr>
        </p:nvSpPr>
        <p:spPr>
          <a:xfrm>
            <a:off x="342545" y="365126"/>
            <a:ext cx="3698332" cy="978748"/>
          </a:xfrm>
          <a:solidFill>
            <a:srgbClr val="FF0000"/>
          </a:solidFill>
          <a:ln w="25400">
            <a:solidFill>
              <a:srgbClr val="990000"/>
            </a:solidFill>
            <a:prstDash val="solid"/>
          </a:ln>
        </p:spPr>
        <p:txBody>
          <a:bodyPr/>
          <a:lstStyle/>
          <a:p>
            <a:r>
              <a:rPr lang="ru">
                <a:solidFill>
                  <a:srgbClr val="FFFFFF"/>
                </a:solidFill>
              </a:rPr>
              <a:t>Приемы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048649" name="Объект 1048648"/>
          <p:cNvSpPr>
            <a:spLocks noGrp="1"/>
          </p:cNvSpPr>
          <p:nvPr>
            <p:ph sz="half" idx="2"/>
          </p:nvPr>
        </p:nvSpPr>
        <p:spPr>
          <a:xfrm>
            <a:off x="4514850" y="391132"/>
            <a:ext cx="4261615" cy="6109901"/>
          </a:xfrm>
          <a:solidFill>
            <a:srgbClr val="FFFFFF"/>
          </a:solidFill>
          <a:ln w="25400">
            <a:solidFill>
              <a:srgbClr val="FF0000"/>
            </a:solidFill>
            <a:prstDash val="solid"/>
          </a:ln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altLang="ru" sz="5000">
                <a:solidFill>
                  <a:srgbClr val="000000"/>
                </a:solidFill>
              </a:rPr>
              <a:t> </a:t>
            </a:r>
            <a:r>
              <a:rPr lang="en-US" altLang="ru" sz="5600">
                <a:solidFill>
                  <a:srgbClr val="000000"/>
                </a:solidFill>
              </a:rPr>
              <a:t> 1. </a:t>
            </a:r>
            <a:r>
              <a:rPr lang="ru" altLang="ru" sz="5600">
                <a:solidFill>
                  <a:srgbClr val="000000"/>
                </a:solidFill>
              </a:rPr>
              <a:t>Повтор</a:t>
            </a:r>
            <a:r>
              <a:rPr lang="en-US" altLang="ru" sz="5600">
                <a:solidFill>
                  <a:srgbClr val="000000"/>
                </a:solidFill>
              </a:rPr>
              <a:t> </a:t>
            </a:r>
            <a:r>
              <a:rPr lang="ru" altLang="ru" sz="5600">
                <a:solidFill>
                  <a:srgbClr val="000000"/>
                </a:solidFill>
              </a:rPr>
              <a:t>инструкций</a:t>
            </a:r>
            <a:endParaRPr lang="ru-RU" sz="56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ru-RU" sz="56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ru" sz="5600">
                <a:solidFill>
                  <a:srgbClr val="000000"/>
                </a:solidFill>
              </a:rPr>
              <a:t>  2. </a:t>
            </a:r>
            <a:r>
              <a:rPr lang="ru" altLang="ru" sz="5600">
                <a:solidFill>
                  <a:srgbClr val="000000"/>
                </a:solidFill>
              </a:rPr>
              <a:t>Х</a:t>
            </a:r>
            <a:r>
              <a:rPr lang="ru" sz="5600">
                <a:solidFill>
                  <a:srgbClr val="000000"/>
                </a:solidFill>
              </a:rPr>
              <a:t>ор</a:t>
            </a:r>
            <a:r>
              <a:rPr lang="ru-RU" sz="5600">
                <a:solidFill>
                  <a:srgbClr val="000000"/>
                </a:solidFill>
              </a:rPr>
              <a:t>овое проговаривание</a:t>
            </a:r>
          </a:p>
          <a:p>
            <a:pPr marL="0" indent="0">
              <a:buNone/>
            </a:pPr>
            <a:endParaRPr lang="ru-RU" sz="56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ru" sz="5600">
                <a:solidFill>
                  <a:srgbClr val="000000"/>
                </a:solidFill>
              </a:rPr>
              <a:t>  3. </a:t>
            </a:r>
            <a:r>
              <a:rPr lang="ru" altLang="ru" sz="5600">
                <a:solidFill>
                  <a:srgbClr val="000000"/>
                </a:solidFill>
              </a:rPr>
              <a:t>В</a:t>
            </a:r>
            <a:r>
              <a:rPr lang="ru-RU" sz="5600">
                <a:solidFill>
                  <a:srgbClr val="000000"/>
                </a:solidFill>
              </a:rPr>
              <a:t>ыполнение действий по </a:t>
            </a:r>
          </a:p>
          <a:p>
            <a:pPr marL="0" indent="0">
              <a:buNone/>
            </a:pPr>
            <a:r>
              <a:rPr lang="ru-RU" sz="5600">
                <a:solidFill>
                  <a:srgbClr val="000000"/>
                </a:solidFill>
              </a:rPr>
              <a:t>указанию детей</a:t>
            </a:r>
          </a:p>
          <a:p>
            <a:pPr marL="0" indent="0">
              <a:buNone/>
            </a:pPr>
            <a:endParaRPr lang="ru-RU" sz="56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ru" sz="5600">
                <a:solidFill>
                  <a:srgbClr val="000000"/>
                </a:solidFill>
              </a:rPr>
              <a:t>  4. </a:t>
            </a:r>
            <a:r>
              <a:rPr lang="ru" altLang="ru" sz="5600">
                <a:solidFill>
                  <a:srgbClr val="000000"/>
                </a:solidFill>
              </a:rPr>
              <a:t>Д</a:t>
            </a:r>
            <a:r>
              <a:rPr lang="ru-RU" sz="5600">
                <a:solidFill>
                  <a:srgbClr val="000000"/>
                </a:solidFill>
              </a:rPr>
              <a:t>робление одной </a:t>
            </a:r>
          </a:p>
          <a:p>
            <a:pPr marL="0" indent="0">
              <a:buNone/>
            </a:pPr>
            <a:r>
              <a:rPr lang="ru-RU" sz="5600">
                <a:solidFill>
                  <a:srgbClr val="000000"/>
                </a:solidFill>
              </a:rPr>
              <a:t>процедуры на несколько </a:t>
            </a:r>
          </a:p>
          <a:p>
            <a:pPr marL="0" indent="0">
              <a:buNone/>
            </a:pPr>
            <a:r>
              <a:rPr lang="ru-RU" sz="5600">
                <a:solidFill>
                  <a:srgbClr val="000000"/>
                </a:solidFill>
              </a:rPr>
              <a:t>мелких действий, </a:t>
            </a:r>
          </a:p>
          <a:p>
            <a:pPr marL="0" indent="0">
              <a:buNone/>
            </a:pPr>
            <a:r>
              <a:rPr lang="ru-RU" sz="5600">
                <a:solidFill>
                  <a:srgbClr val="000000"/>
                </a:solidFill>
              </a:rPr>
              <a:t>поручаемых разным детям </a:t>
            </a:r>
          </a:p>
          <a:p>
            <a:pPr marL="0" indent="0">
              <a:buNone/>
            </a:pPr>
            <a:endParaRPr lang="ru-RU" sz="56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ru" sz="5600">
                <a:solidFill>
                  <a:srgbClr val="000000"/>
                </a:solidFill>
              </a:rPr>
              <a:t>  5. "</a:t>
            </a:r>
            <a:r>
              <a:rPr lang="ru" sz="5600">
                <a:solidFill>
                  <a:srgbClr val="000000"/>
                </a:solidFill>
              </a:rPr>
              <a:t>Н</a:t>
            </a:r>
            <a:r>
              <a:rPr lang="ru-RU" sz="5600">
                <a:solidFill>
                  <a:srgbClr val="000000"/>
                </a:solidFill>
              </a:rPr>
              <a:t>амеренная ошибка</a:t>
            </a:r>
            <a:r>
              <a:rPr lang="en-US" altLang="ru" sz="5600">
                <a:solidFill>
                  <a:srgbClr val="000000"/>
                </a:solidFill>
              </a:rPr>
              <a:t>"</a:t>
            </a:r>
            <a:endParaRPr lang="ru-RU" sz="56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ru-RU" sz="56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ru" sz="5600">
                <a:solidFill>
                  <a:srgbClr val="000000"/>
                </a:solidFill>
              </a:rPr>
              <a:t>  6. </a:t>
            </a:r>
            <a:r>
              <a:rPr lang="ru" altLang="ru" sz="5600">
                <a:solidFill>
                  <a:srgbClr val="000000"/>
                </a:solidFill>
              </a:rPr>
              <a:t>П</a:t>
            </a:r>
            <a:r>
              <a:rPr lang="ru-RU" sz="5600">
                <a:solidFill>
                  <a:srgbClr val="000000"/>
                </a:solidFill>
              </a:rPr>
              <a:t>роговаривание хода </a:t>
            </a:r>
          </a:p>
          <a:p>
            <a:pPr marL="0" indent="0">
              <a:buNone/>
            </a:pPr>
            <a:r>
              <a:rPr lang="ru-RU" sz="5600">
                <a:solidFill>
                  <a:srgbClr val="000000"/>
                </a:solidFill>
              </a:rPr>
              <a:t>предстоящих действий</a:t>
            </a:r>
          </a:p>
          <a:p>
            <a:pPr marL="0" indent="0">
              <a:buNone/>
            </a:pPr>
            <a:endParaRPr lang="ru-RU" sz="56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ru" sz="5600">
                <a:solidFill>
                  <a:srgbClr val="000000"/>
                </a:solidFill>
              </a:rPr>
              <a:t>  7. </a:t>
            </a:r>
            <a:r>
              <a:rPr lang="ru" sz="5600">
                <a:solidFill>
                  <a:srgbClr val="000000"/>
                </a:solidFill>
              </a:rPr>
              <a:t>П</a:t>
            </a:r>
            <a:r>
              <a:rPr lang="ru-RU" sz="5600">
                <a:solidFill>
                  <a:srgbClr val="000000"/>
                </a:solidFill>
              </a:rPr>
              <a:t>редоставление каждому </a:t>
            </a:r>
          </a:p>
          <a:p>
            <a:pPr marL="0" indent="0">
              <a:buNone/>
            </a:pPr>
            <a:r>
              <a:rPr lang="ru-RU" sz="5600">
                <a:solidFill>
                  <a:srgbClr val="000000"/>
                </a:solidFill>
              </a:rPr>
              <a:t>ребѐнку возможности </a:t>
            </a:r>
          </a:p>
          <a:p>
            <a:pPr marL="0" indent="0">
              <a:buNone/>
            </a:pPr>
            <a:r>
              <a:rPr lang="ru-RU" sz="5600">
                <a:solidFill>
                  <a:srgbClr val="000000"/>
                </a:solidFill>
              </a:rPr>
              <a:t>задать вопрос взрослому </a:t>
            </a:r>
          </a:p>
          <a:p>
            <a:pPr marL="0" indent="0">
              <a:buNone/>
            </a:pPr>
            <a:r>
              <a:rPr lang="ru-RU" sz="5600">
                <a:solidFill>
                  <a:srgbClr val="000000"/>
                </a:solidFill>
              </a:rPr>
              <a:t>или другому ребѐнку</a:t>
            </a:r>
          </a:p>
          <a:p>
            <a:pPr marL="0" indent="0">
              <a:buNone/>
            </a:pPr>
            <a:r>
              <a:rPr lang="en-US" altLang="ru" sz="5600">
                <a:solidFill>
                  <a:srgbClr val="000000"/>
                </a:solidFill>
              </a:rPr>
              <a:t>  8. </a:t>
            </a:r>
            <a:r>
              <a:rPr lang="ru" altLang="ru" sz="5600">
                <a:solidFill>
                  <a:srgbClr val="000000"/>
                </a:solidFill>
              </a:rPr>
              <a:t>Ф</a:t>
            </a:r>
            <a:r>
              <a:rPr lang="ru-RU" sz="5600">
                <a:solidFill>
                  <a:srgbClr val="000000"/>
                </a:solidFill>
              </a:rPr>
              <a:t>иксирование детьми </a:t>
            </a:r>
          </a:p>
          <a:p>
            <a:pPr marL="0" indent="0">
              <a:buNone/>
            </a:pPr>
            <a:r>
              <a:rPr lang="ru-RU" sz="5600">
                <a:solidFill>
                  <a:srgbClr val="000000"/>
                </a:solidFill>
              </a:rPr>
              <a:t>результатов наблюдений в </a:t>
            </a:r>
          </a:p>
          <a:p>
            <a:pPr marL="0" indent="0">
              <a:buNone/>
            </a:pPr>
            <a:r>
              <a:rPr lang="ru-RU" sz="5600">
                <a:solidFill>
                  <a:srgbClr val="000000"/>
                </a:solidFill>
              </a:rPr>
              <a:t>блокнотах в виде </a:t>
            </a:r>
          </a:p>
          <a:p>
            <a:pPr marL="0" indent="0">
              <a:buNone/>
            </a:pPr>
            <a:r>
              <a:rPr lang="ru-RU" sz="5600">
                <a:solidFill>
                  <a:srgbClr val="000000"/>
                </a:solidFill>
              </a:rPr>
              <a:t>схематичных рисунков</a:t>
            </a:r>
          </a:p>
        </p:txBody>
      </p:sp>
      <p:pic>
        <p:nvPicPr>
          <p:cNvPr id="2097163" name="Рисунок 209716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33715" y="1525810"/>
            <a:ext cx="2715990" cy="44909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Заголовок 1048649"/>
          <p:cNvSpPr>
            <a:spLocks noGrp="1"/>
          </p:cNvSpPr>
          <p:nvPr>
            <p:ph type="ctrTitle"/>
          </p:nvPr>
        </p:nvSpPr>
        <p:spPr>
          <a:xfrm>
            <a:off x="555033" y="235428"/>
            <a:ext cx="7772400" cy="1460866"/>
          </a:xfrm>
          <a:solidFill>
            <a:srgbClr val="008000"/>
          </a:solidFill>
          <a:ln w="25400">
            <a:solidFill>
              <a:srgbClr val="006600"/>
            </a:solidFill>
            <a:prstDash val="solid"/>
          </a:ln>
        </p:spPr>
        <p:txBody>
          <a:bodyPr>
            <a:normAutofit/>
          </a:bodyPr>
          <a:lstStyle/>
          <a:p>
            <a:r>
              <a:rPr lang="ru" sz="4888">
                <a:solidFill>
                  <a:srgbClr val="FFFFFF"/>
                </a:solidFill>
              </a:rPr>
              <a:t>Карточки</a:t>
            </a:r>
            <a:r>
              <a:rPr lang="en-US" altLang="ru" sz="4888">
                <a:solidFill>
                  <a:srgbClr val="FFFFFF"/>
                </a:solidFill>
              </a:rPr>
              <a:t> </a:t>
            </a:r>
            <a:r>
              <a:rPr lang="ru" altLang="ru" sz="4888">
                <a:solidFill>
                  <a:srgbClr val="FFFFFF"/>
                </a:solidFill>
              </a:rPr>
              <a:t>с</a:t>
            </a:r>
            <a:r>
              <a:rPr lang="en-US" altLang="ru" sz="4888">
                <a:solidFill>
                  <a:srgbClr val="FFFFFF"/>
                </a:solidFill>
              </a:rPr>
              <a:t> </a:t>
            </a:r>
            <a:r>
              <a:rPr lang="ru" altLang="ru" sz="4888">
                <a:solidFill>
                  <a:srgbClr val="FFFFFF"/>
                </a:solidFill>
              </a:rPr>
              <a:t>помощью</a:t>
            </a:r>
            <a:r>
              <a:rPr lang="en-US" altLang="ru" sz="4888">
                <a:solidFill>
                  <a:srgbClr val="FFFFFF"/>
                </a:solidFill>
              </a:rPr>
              <a:t> </a:t>
            </a:r>
            <a:r>
              <a:rPr lang="ru" altLang="ru" sz="4888">
                <a:solidFill>
                  <a:srgbClr val="FFFFFF"/>
                </a:solidFill>
              </a:rPr>
              <a:t>которых</a:t>
            </a:r>
            <a:r>
              <a:rPr lang="en-US" altLang="ru" sz="4888">
                <a:solidFill>
                  <a:srgbClr val="FFFFFF"/>
                </a:solidFill>
              </a:rPr>
              <a:t> </a:t>
            </a:r>
            <a:r>
              <a:rPr lang="ru" altLang="ru" sz="4888">
                <a:solidFill>
                  <a:srgbClr val="FFFFFF"/>
                </a:solidFill>
              </a:rPr>
              <a:t>проходят</a:t>
            </a:r>
            <a:r>
              <a:rPr lang="en-US" altLang="ru" sz="4888">
                <a:solidFill>
                  <a:srgbClr val="FFFFFF"/>
                </a:solidFill>
              </a:rPr>
              <a:t> </a:t>
            </a:r>
            <a:r>
              <a:rPr lang="ru" altLang="ru" sz="4888">
                <a:solidFill>
                  <a:srgbClr val="FFFFFF"/>
                </a:solidFill>
              </a:rPr>
              <a:t>занятия</a:t>
            </a:r>
            <a:endParaRPr lang="ru-RU" sz="4888">
              <a:solidFill>
                <a:srgbClr val="FFFFFF"/>
              </a:solidFill>
            </a:endParaRPr>
          </a:p>
        </p:txBody>
      </p:sp>
      <p:sp>
        <p:nvSpPr>
          <p:cNvPr id="1048651" name="Подзаголовок 1048650"/>
          <p:cNvSpPr>
            <a:spLocks noGrp="1"/>
          </p:cNvSpPr>
          <p:nvPr>
            <p:ph type="subTitle" idx="1"/>
          </p:nvPr>
        </p:nvSpPr>
        <p:spPr>
          <a:xfrm>
            <a:off x="1143000" y="1913112"/>
            <a:ext cx="6858000" cy="1132698"/>
          </a:xfrm>
          <a:solidFill>
            <a:srgbClr val="0000FF"/>
          </a:solidFill>
          <a:ln w="25400">
            <a:solidFill>
              <a:srgbClr val="000095"/>
            </a:solidFill>
            <a:prstDash val="solid"/>
          </a:ln>
        </p:spPr>
        <p:txBody>
          <a:bodyPr/>
          <a:lstStyle/>
          <a:p>
            <a:r>
              <a:rPr lang="ru">
                <a:solidFill>
                  <a:srgbClr val="FFFFFF"/>
                </a:solidFill>
              </a:rPr>
              <a:t>О</a:t>
            </a:r>
            <a:r>
              <a:rPr lang="ru" altLang="ru">
                <a:solidFill>
                  <a:srgbClr val="FFFFFF"/>
                </a:solidFill>
              </a:rPr>
              <a:t>дновременно</a:t>
            </a:r>
            <a:r>
              <a:rPr lang="en-US" altLang="ru">
                <a:solidFill>
                  <a:srgbClr val="FFFFFF"/>
                </a:solidFill>
              </a:rPr>
              <a:t> </a:t>
            </a:r>
            <a:r>
              <a:rPr lang="ru" altLang="ru">
                <a:solidFill>
                  <a:srgbClr val="FFFFFF"/>
                </a:solidFill>
              </a:rPr>
              <a:t>подсказывают</a:t>
            </a:r>
            <a:r>
              <a:rPr lang="en-US" altLang="ru">
                <a:solidFill>
                  <a:srgbClr val="FFFFFF"/>
                </a:solidFill>
              </a:rPr>
              <a:t> </a:t>
            </a:r>
            <a:r>
              <a:rPr lang="ru" altLang="ru">
                <a:solidFill>
                  <a:srgbClr val="FFFFFF"/>
                </a:solidFill>
              </a:rPr>
              <a:t>ребенку</a:t>
            </a:r>
            <a:r>
              <a:rPr lang="en-US" altLang="ru">
                <a:solidFill>
                  <a:srgbClr val="FFFFFF"/>
                </a:solidFill>
              </a:rPr>
              <a:t> </a:t>
            </a:r>
            <a:r>
              <a:rPr lang="ru" altLang="ru">
                <a:solidFill>
                  <a:srgbClr val="FFFFFF"/>
                </a:solidFill>
              </a:rPr>
              <a:t>как</a:t>
            </a:r>
            <a:r>
              <a:rPr lang="en-US" altLang="ru">
                <a:solidFill>
                  <a:srgbClr val="FFFFFF"/>
                </a:solidFill>
              </a:rPr>
              <a:t> </a:t>
            </a:r>
            <a:r>
              <a:rPr lang="ru" altLang="ru">
                <a:solidFill>
                  <a:srgbClr val="FFFFFF"/>
                </a:solidFill>
              </a:rPr>
              <a:t>действовать</a:t>
            </a:r>
            <a:r>
              <a:rPr lang="en-US" altLang="ru">
                <a:solidFill>
                  <a:srgbClr val="FFFFFF"/>
                </a:solidFill>
              </a:rPr>
              <a:t> </a:t>
            </a:r>
            <a:r>
              <a:rPr lang="ru" altLang="ru">
                <a:solidFill>
                  <a:srgbClr val="FFFFFF"/>
                </a:solidFill>
              </a:rPr>
              <a:t>с</a:t>
            </a:r>
            <a:r>
              <a:rPr lang="en-US" altLang="ru">
                <a:solidFill>
                  <a:srgbClr val="FFFFFF"/>
                </a:solidFill>
              </a:rPr>
              <a:t> </a:t>
            </a:r>
            <a:r>
              <a:rPr lang="ru" altLang="ru">
                <a:solidFill>
                  <a:srgbClr val="FFFFFF"/>
                </a:solidFill>
              </a:rPr>
              <a:t>разными</a:t>
            </a:r>
            <a:r>
              <a:rPr lang="en-US" altLang="ru">
                <a:solidFill>
                  <a:srgbClr val="FFFFFF"/>
                </a:solidFill>
              </a:rPr>
              <a:t> </a:t>
            </a:r>
            <a:r>
              <a:rPr lang="ru" altLang="ru">
                <a:solidFill>
                  <a:srgbClr val="FFFFFF"/>
                </a:solidFill>
              </a:rPr>
              <a:t>материалами</a:t>
            </a:r>
            <a:r>
              <a:rPr lang="en-US" altLang="ru">
                <a:solidFill>
                  <a:srgbClr val="FFFFFF"/>
                </a:solidFill>
              </a:rPr>
              <a:t> </a:t>
            </a:r>
            <a:r>
              <a:rPr lang="ru" altLang="ru">
                <a:solidFill>
                  <a:srgbClr val="FFFFFF"/>
                </a:solidFill>
              </a:rPr>
              <a:t>и</a:t>
            </a:r>
            <a:r>
              <a:rPr lang="en-US" altLang="ru">
                <a:solidFill>
                  <a:srgbClr val="FFFFFF"/>
                </a:solidFill>
              </a:rPr>
              <a:t> </a:t>
            </a:r>
            <a:r>
              <a:rPr lang="ru" altLang="ru">
                <a:solidFill>
                  <a:srgbClr val="FFFFFF"/>
                </a:solidFill>
              </a:rPr>
              <a:t>позволяют</a:t>
            </a:r>
            <a:r>
              <a:rPr lang="en-US" altLang="ru">
                <a:solidFill>
                  <a:srgbClr val="FFFFFF"/>
                </a:solidFill>
              </a:rPr>
              <a:t> </a:t>
            </a:r>
            <a:r>
              <a:rPr lang="ru" altLang="ru">
                <a:solidFill>
                  <a:srgbClr val="FFFFFF"/>
                </a:solidFill>
              </a:rPr>
              <a:t>фиксировать</a:t>
            </a:r>
            <a:r>
              <a:rPr lang="en-US" altLang="ru">
                <a:solidFill>
                  <a:srgbClr val="FFFFFF"/>
                </a:solidFill>
              </a:rPr>
              <a:t> </a:t>
            </a:r>
            <a:r>
              <a:rPr lang="ru" altLang="ru">
                <a:solidFill>
                  <a:srgbClr val="FFFFFF"/>
                </a:solidFill>
              </a:rPr>
              <a:t>результат</a:t>
            </a:r>
            <a:r>
              <a:rPr lang="en-US" altLang="ru">
                <a:solidFill>
                  <a:srgbClr val="FFFFFF"/>
                </a:solidFill>
              </a:rPr>
              <a:t> </a:t>
            </a:r>
            <a:r>
              <a:rPr lang="ru" altLang="ru">
                <a:solidFill>
                  <a:srgbClr val="FFFFFF"/>
                </a:solidFill>
              </a:rPr>
              <a:t>детей</a:t>
            </a:r>
            <a:r>
              <a:rPr lang="en-US" altLang="ru">
                <a:solidFill>
                  <a:srgbClr val="FFFFFF"/>
                </a:solidFill>
              </a:rPr>
              <a:t>.</a:t>
            </a:r>
            <a:endParaRPr lang="ru-RU">
              <a:solidFill>
                <a:srgbClr val="FFFFFF"/>
              </a:solidFill>
            </a:endParaRPr>
          </a:p>
        </p:txBody>
      </p:sp>
      <p:pic>
        <p:nvPicPr>
          <p:cNvPr id="2097164" name="Рисунок 209716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55277" y="4090763"/>
            <a:ext cx="2465665" cy="2225114"/>
          </a:xfrm>
          <a:prstGeom prst="rect">
            <a:avLst/>
          </a:prstGeom>
        </p:spPr>
      </p:pic>
      <p:pic>
        <p:nvPicPr>
          <p:cNvPr id="2097165" name="Рисунок 209716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53274" y="4090763"/>
            <a:ext cx="2451815" cy="2253289"/>
          </a:xfrm>
          <a:prstGeom prst="rect">
            <a:avLst/>
          </a:prstGeom>
        </p:spPr>
      </p:pic>
      <p:sp>
        <p:nvSpPr>
          <p:cNvPr id="1048652" name="TextBox 1048651"/>
          <p:cNvSpPr txBox="1"/>
          <p:nvPr/>
        </p:nvSpPr>
        <p:spPr>
          <a:xfrm>
            <a:off x="3652309" y="3262630"/>
            <a:ext cx="2510122" cy="8153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" sz="1600" b="1">
                <a:solidFill>
                  <a:srgbClr val="000000"/>
                </a:solidFill>
              </a:rPr>
              <a:t>Взвесь</a:t>
            </a:r>
            <a:r>
              <a:rPr lang="en-US" altLang="ru" sz="1600" b="1">
                <a:solidFill>
                  <a:srgbClr val="000000"/>
                </a:solidFill>
              </a:rPr>
              <a:t> </a:t>
            </a:r>
            <a:r>
              <a:rPr lang="ru" altLang="ru" sz="1600" b="1">
                <a:solidFill>
                  <a:srgbClr val="000000"/>
                </a:solidFill>
              </a:rPr>
              <a:t>и</a:t>
            </a:r>
            <a:r>
              <a:rPr lang="en-US" altLang="ru" sz="1600" b="1">
                <a:solidFill>
                  <a:srgbClr val="000000"/>
                </a:solidFill>
              </a:rPr>
              <a:t> </a:t>
            </a:r>
            <a:r>
              <a:rPr lang="ru" altLang="ru" sz="1600" b="1">
                <a:solidFill>
                  <a:srgbClr val="000000"/>
                </a:solidFill>
              </a:rPr>
              <a:t>сравни</a:t>
            </a:r>
            <a:r>
              <a:rPr lang="en-US" altLang="ru" sz="1600" b="1">
                <a:solidFill>
                  <a:srgbClr val="000000"/>
                </a:solidFill>
              </a:rPr>
              <a:t> (</a:t>
            </a:r>
            <a:r>
              <a:rPr lang="ru" altLang="ru" sz="1600" b="1">
                <a:solidFill>
                  <a:srgbClr val="000000"/>
                </a:solidFill>
              </a:rPr>
              <a:t>самостоятельный</a:t>
            </a:r>
            <a:r>
              <a:rPr lang="en-US" altLang="ru" sz="1600" b="1">
                <a:solidFill>
                  <a:srgbClr val="000000"/>
                </a:solidFill>
              </a:rPr>
              <a:t> </a:t>
            </a:r>
            <a:r>
              <a:rPr lang="ru" altLang="ru" sz="1600" b="1">
                <a:solidFill>
                  <a:srgbClr val="000000"/>
                </a:solidFill>
              </a:rPr>
              <a:t>выбор</a:t>
            </a:r>
            <a:r>
              <a:rPr lang="en-US" altLang="ru" sz="1600" b="1">
                <a:solidFill>
                  <a:srgbClr val="000000"/>
                </a:solidFill>
              </a:rPr>
              <a:t>)</a:t>
            </a:r>
            <a:endParaRPr lang="ru-RU" sz="1600" b="1">
              <a:solidFill>
                <a:srgbClr val="000000"/>
              </a:solidFill>
            </a:endParaRPr>
          </a:p>
        </p:txBody>
      </p:sp>
      <p:sp>
        <p:nvSpPr>
          <p:cNvPr id="1048653" name="TextBox 1048652"/>
          <p:cNvSpPr txBox="1"/>
          <p:nvPr/>
        </p:nvSpPr>
        <p:spPr>
          <a:xfrm>
            <a:off x="6162430" y="3670298"/>
            <a:ext cx="2442277" cy="3327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" sz="1600" b="1">
                <a:solidFill>
                  <a:srgbClr val="000000"/>
                </a:solidFill>
              </a:rPr>
              <a:t>Удержи</a:t>
            </a:r>
            <a:r>
              <a:rPr lang="en-US" altLang="ru" sz="1600" b="1">
                <a:solidFill>
                  <a:srgbClr val="000000"/>
                </a:solidFill>
              </a:rPr>
              <a:t> </a:t>
            </a:r>
            <a:r>
              <a:rPr lang="ru" altLang="ru" sz="1600" b="1">
                <a:solidFill>
                  <a:srgbClr val="000000"/>
                </a:solidFill>
              </a:rPr>
              <a:t>воду</a:t>
            </a:r>
            <a:endParaRPr lang="ru-RU" sz="1600" b="1">
              <a:solidFill>
                <a:srgbClr val="000000"/>
              </a:solidFill>
            </a:endParaRPr>
          </a:p>
        </p:txBody>
      </p:sp>
      <p:pic>
        <p:nvPicPr>
          <p:cNvPr id="2097166" name="Рисунок 209716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58558" y="4077969"/>
            <a:ext cx="2500746" cy="2237909"/>
          </a:xfrm>
          <a:prstGeom prst="rect">
            <a:avLst/>
          </a:prstGeom>
        </p:spPr>
      </p:pic>
      <p:sp>
        <p:nvSpPr>
          <p:cNvPr id="1048654" name="TextBox 1048653"/>
          <p:cNvSpPr txBox="1"/>
          <p:nvPr/>
        </p:nvSpPr>
        <p:spPr>
          <a:xfrm>
            <a:off x="791971" y="3670298"/>
            <a:ext cx="2510122" cy="33274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" sz="1600" b="1">
                <a:solidFill>
                  <a:srgbClr val="000000"/>
                </a:solidFill>
                <a:latin typeface="Calibri"/>
              </a:rPr>
              <a:t>Взвесь</a:t>
            </a:r>
            <a:r>
              <a:rPr lang="en-US" altLang="ru" sz="1600" b="1">
                <a:solidFill>
                  <a:srgbClr val="000000"/>
                </a:solidFill>
                <a:latin typeface="Calibri"/>
              </a:rPr>
              <a:t> </a:t>
            </a:r>
            <a:r>
              <a:rPr lang="ru" altLang="ru" sz="1600" b="1">
                <a:solidFill>
                  <a:srgbClr val="000000"/>
                </a:solidFill>
                <a:latin typeface="Calibri"/>
              </a:rPr>
              <a:t>и</a:t>
            </a:r>
            <a:r>
              <a:rPr lang="en-US" altLang="ru" sz="1600" b="1">
                <a:solidFill>
                  <a:srgbClr val="000000"/>
                </a:solidFill>
                <a:latin typeface="Calibri"/>
              </a:rPr>
              <a:t> </a:t>
            </a:r>
            <a:r>
              <a:rPr lang="ru" altLang="ru" sz="1600" b="1">
                <a:solidFill>
                  <a:srgbClr val="000000"/>
                </a:solidFill>
                <a:latin typeface="Calibri"/>
              </a:rPr>
              <a:t>сравни</a:t>
            </a:r>
            <a:endParaRPr lang="ru-RU" sz="16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Рисунок 209716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97229" y="829973"/>
            <a:ext cx="2748097" cy="2157608"/>
          </a:xfrm>
          <a:prstGeom prst="rect">
            <a:avLst/>
          </a:prstGeom>
        </p:spPr>
      </p:pic>
      <p:pic>
        <p:nvPicPr>
          <p:cNvPr id="2097168" name="Рисунок 209716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8269">
            <a:off x="3557087" y="819873"/>
            <a:ext cx="2485007" cy="2164722"/>
          </a:xfrm>
          <a:prstGeom prst="rect">
            <a:avLst/>
          </a:prstGeom>
        </p:spPr>
      </p:pic>
      <p:pic>
        <p:nvPicPr>
          <p:cNvPr id="2097169" name="Рисунок 2097168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53855" y="816887"/>
            <a:ext cx="2300803" cy="2167699"/>
          </a:xfrm>
          <a:prstGeom prst="rect">
            <a:avLst/>
          </a:prstGeom>
        </p:spPr>
      </p:pic>
      <p:pic>
        <p:nvPicPr>
          <p:cNvPr id="2097170" name="Рисунок 209716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424">
            <a:off x="588873" y="4063683"/>
            <a:ext cx="2564809" cy="2394603"/>
          </a:xfrm>
          <a:prstGeom prst="rect">
            <a:avLst/>
          </a:prstGeom>
        </p:spPr>
      </p:pic>
      <p:sp>
        <p:nvSpPr>
          <p:cNvPr id="1048655" name="TextBox 1048654"/>
          <p:cNvSpPr txBox="1"/>
          <p:nvPr/>
        </p:nvSpPr>
        <p:spPr>
          <a:xfrm>
            <a:off x="828869" y="255932"/>
            <a:ext cx="2084814" cy="5740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" sz="1600" b="1">
                <a:solidFill>
                  <a:srgbClr val="000000"/>
                </a:solidFill>
              </a:rPr>
              <a:t>Что</a:t>
            </a:r>
            <a:r>
              <a:rPr lang="en-US" altLang="ru" sz="1600" b="1">
                <a:solidFill>
                  <a:srgbClr val="000000"/>
                </a:solidFill>
              </a:rPr>
              <a:t> </a:t>
            </a:r>
            <a:r>
              <a:rPr lang="ru" altLang="ru" sz="1600" b="1">
                <a:solidFill>
                  <a:srgbClr val="000000"/>
                </a:solidFill>
              </a:rPr>
              <a:t>пропускает</a:t>
            </a:r>
            <a:r>
              <a:rPr lang="en-US" altLang="ru" sz="1600" b="1">
                <a:solidFill>
                  <a:srgbClr val="000000"/>
                </a:solidFill>
              </a:rPr>
              <a:t> </a:t>
            </a:r>
            <a:r>
              <a:rPr lang="ru" altLang="ru" sz="1600" b="1">
                <a:solidFill>
                  <a:srgbClr val="000000"/>
                </a:solidFill>
              </a:rPr>
              <a:t>свет</a:t>
            </a:r>
            <a:r>
              <a:rPr lang="en-US" altLang="ru" sz="1600" b="1">
                <a:solidFill>
                  <a:srgbClr val="000000"/>
                </a:solidFill>
              </a:rPr>
              <a:t>?</a:t>
            </a:r>
            <a:endParaRPr lang="ru-RU" sz="1600" b="1">
              <a:solidFill>
                <a:srgbClr val="000000"/>
              </a:solidFill>
            </a:endParaRPr>
          </a:p>
        </p:txBody>
      </p:sp>
      <p:sp>
        <p:nvSpPr>
          <p:cNvPr id="1048656" name="TextBox 1048655"/>
          <p:cNvSpPr txBox="1"/>
          <p:nvPr/>
        </p:nvSpPr>
        <p:spPr>
          <a:xfrm>
            <a:off x="3716955" y="484147"/>
            <a:ext cx="2474432" cy="3327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" sz="1600" b="1">
                <a:solidFill>
                  <a:srgbClr val="000000"/>
                </a:solidFill>
              </a:rPr>
              <a:t>Передвинь</a:t>
            </a:r>
            <a:r>
              <a:rPr lang="en-US" altLang="ru" sz="1600" b="1">
                <a:solidFill>
                  <a:srgbClr val="000000"/>
                </a:solidFill>
              </a:rPr>
              <a:t> </a:t>
            </a:r>
            <a:r>
              <a:rPr lang="ru" altLang="ru" sz="1600" b="1">
                <a:solidFill>
                  <a:srgbClr val="000000"/>
                </a:solidFill>
              </a:rPr>
              <a:t>предмет</a:t>
            </a:r>
            <a:endParaRPr lang="ru-RU" sz="1600" b="1">
              <a:solidFill>
                <a:srgbClr val="000000"/>
              </a:solidFill>
            </a:endParaRPr>
          </a:p>
        </p:txBody>
      </p:sp>
      <p:sp>
        <p:nvSpPr>
          <p:cNvPr id="1048657" name="TextBox 1048656"/>
          <p:cNvSpPr txBox="1"/>
          <p:nvPr/>
        </p:nvSpPr>
        <p:spPr>
          <a:xfrm>
            <a:off x="6353854" y="484146"/>
            <a:ext cx="2308484" cy="3327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" sz="1600" b="1">
                <a:solidFill>
                  <a:srgbClr val="000000"/>
                </a:solidFill>
              </a:rPr>
              <a:t>Что</a:t>
            </a:r>
            <a:r>
              <a:rPr lang="en-US" altLang="ru" sz="1600" b="1">
                <a:solidFill>
                  <a:srgbClr val="000000"/>
                </a:solidFill>
              </a:rPr>
              <a:t> </a:t>
            </a:r>
            <a:r>
              <a:rPr lang="ru" altLang="ru" sz="1600" b="1">
                <a:solidFill>
                  <a:srgbClr val="000000"/>
                </a:solidFill>
              </a:rPr>
              <a:t>пропускает</a:t>
            </a:r>
            <a:r>
              <a:rPr lang="en-US" altLang="ru" sz="1600" b="1">
                <a:solidFill>
                  <a:srgbClr val="000000"/>
                </a:solidFill>
              </a:rPr>
              <a:t> </a:t>
            </a:r>
            <a:r>
              <a:rPr lang="ru" altLang="ru" sz="1600" b="1">
                <a:solidFill>
                  <a:srgbClr val="000000"/>
                </a:solidFill>
              </a:rPr>
              <a:t>воду</a:t>
            </a:r>
            <a:r>
              <a:rPr lang="en-US" altLang="ru" sz="1600" b="1">
                <a:solidFill>
                  <a:srgbClr val="000000"/>
                </a:solidFill>
              </a:rPr>
              <a:t>?</a:t>
            </a:r>
            <a:endParaRPr lang="ru-RU" sz="1600" b="1">
              <a:solidFill>
                <a:srgbClr val="000000"/>
              </a:solidFill>
            </a:endParaRPr>
          </a:p>
        </p:txBody>
      </p:sp>
      <p:sp>
        <p:nvSpPr>
          <p:cNvPr id="1048658" name="TextBox 1048657"/>
          <p:cNvSpPr txBox="1"/>
          <p:nvPr/>
        </p:nvSpPr>
        <p:spPr>
          <a:xfrm>
            <a:off x="945407" y="3730942"/>
            <a:ext cx="2299918" cy="3327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" sz="1600" b="1">
                <a:solidFill>
                  <a:srgbClr val="000000"/>
                </a:solidFill>
              </a:rPr>
              <a:t>Магнит</a:t>
            </a:r>
            <a:endParaRPr lang="ru-RU" sz="1600" b="1">
              <a:solidFill>
                <a:srgbClr val="000000"/>
              </a:solidFill>
            </a:endParaRPr>
          </a:p>
        </p:txBody>
      </p:sp>
      <p:sp>
        <p:nvSpPr>
          <p:cNvPr id="1048659" name="TextBox 1048658"/>
          <p:cNvSpPr txBox="1"/>
          <p:nvPr/>
        </p:nvSpPr>
        <p:spPr>
          <a:xfrm>
            <a:off x="3315805" y="3730942"/>
            <a:ext cx="2728889" cy="3327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" sz="1600" b="1">
                <a:solidFill>
                  <a:srgbClr val="000000"/>
                </a:solidFill>
              </a:rPr>
              <a:t>Сравни</a:t>
            </a:r>
            <a:r>
              <a:rPr lang="en-US" altLang="ru" sz="1600" b="1">
                <a:solidFill>
                  <a:srgbClr val="000000"/>
                </a:solidFill>
              </a:rPr>
              <a:t> </a:t>
            </a:r>
            <a:r>
              <a:rPr lang="ru" altLang="ru" sz="1600" b="1">
                <a:solidFill>
                  <a:srgbClr val="000000"/>
                </a:solidFill>
              </a:rPr>
              <a:t>камень</a:t>
            </a:r>
            <a:r>
              <a:rPr lang="en-US" altLang="ru" sz="1600" b="1">
                <a:solidFill>
                  <a:srgbClr val="000000"/>
                </a:solidFill>
              </a:rPr>
              <a:t> </a:t>
            </a:r>
            <a:r>
              <a:rPr lang="ru" altLang="ru" sz="1600" b="1">
                <a:solidFill>
                  <a:srgbClr val="000000"/>
                </a:solidFill>
              </a:rPr>
              <a:t>и</a:t>
            </a:r>
            <a:r>
              <a:rPr lang="en-US" altLang="ru" sz="1600" b="1">
                <a:solidFill>
                  <a:srgbClr val="000000"/>
                </a:solidFill>
              </a:rPr>
              <a:t> </a:t>
            </a:r>
            <a:r>
              <a:rPr lang="ru" altLang="ru" sz="1600" b="1">
                <a:solidFill>
                  <a:srgbClr val="000000"/>
                </a:solidFill>
              </a:rPr>
              <a:t>ракушку</a:t>
            </a:r>
            <a:endParaRPr lang="ru-RU" sz="1600" b="1">
              <a:solidFill>
                <a:srgbClr val="000000"/>
              </a:solidFill>
            </a:endParaRPr>
          </a:p>
        </p:txBody>
      </p:sp>
      <p:pic>
        <p:nvPicPr>
          <p:cNvPr id="2097171" name="Рисунок 2097170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426819" y="4063682"/>
            <a:ext cx="2491430" cy="2314375"/>
          </a:xfrm>
          <a:prstGeom prst="rect">
            <a:avLst/>
          </a:prstGeom>
        </p:spPr>
      </p:pic>
      <p:pic>
        <p:nvPicPr>
          <p:cNvPr id="2097172" name="Рисунок 2097171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191386" y="4063683"/>
            <a:ext cx="2845757" cy="2375808"/>
          </a:xfrm>
          <a:prstGeom prst="rect">
            <a:avLst/>
          </a:prstGeom>
        </p:spPr>
      </p:pic>
      <p:sp>
        <p:nvSpPr>
          <p:cNvPr id="1048660" name="TextBox 1048659"/>
          <p:cNvSpPr txBox="1"/>
          <p:nvPr/>
        </p:nvSpPr>
        <p:spPr>
          <a:xfrm>
            <a:off x="6385464" y="3730941"/>
            <a:ext cx="2457600" cy="33274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" sz="1600" b="1">
                <a:solidFill>
                  <a:srgbClr val="000000"/>
                </a:solidFill>
                <a:latin typeface="Calibri"/>
              </a:rPr>
              <a:t>Что</a:t>
            </a:r>
            <a:r>
              <a:rPr lang="en-US" altLang="ru" sz="1600" b="1">
                <a:solidFill>
                  <a:srgbClr val="000000"/>
                </a:solidFill>
                <a:latin typeface="Calibri"/>
              </a:rPr>
              <a:t> </a:t>
            </a:r>
            <a:r>
              <a:rPr lang="ru" altLang="ru" sz="1600" b="1">
                <a:solidFill>
                  <a:srgbClr val="000000"/>
                </a:solidFill>
                <a:latin typeface="Calibri"/>
              </a:rPr>
              <a:t>отбрасывает</a:t>
            </a:r>
            <a:r>
              <a:rPr lang="en-US" altLang="ru" sz="1600" b="1">
                <a:solidFill>
                  <a:srgbClr val="000000"/>
                </a:solidFill>
                <a:latin typeface="Calibri"/>
              </a:rPr>
              <a:t> </a:t>
            </a:r>
            <a:r>
              <a:rPr lang="ru" altLang="ru" sz="1600" b="1">
                <a:solidFill>
                  <a:srgbClr val="000000"/>
                </a:solidFill>
                <a:latin typeface="Calibri"/>
              </a:rPr>
              <a:t>тень</a:t>
            </a:r>
            <a:r>
              <a:rPr lang="en-US" altLang="ru" sz="1600" b="1">
                <a:solidFill>
                  <a:srgbClr val="000000"/>
                </a:solidFill>
                <a:latin typeface="Calibri"/>
              </a:rPr>
              <a:t>?</a:t>
            </a:r>
            <a:endParaRPr lang="ru-RU" sz="28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Равнобедренный треугольник 1048660"/>
          <p:cNvSpPr/>
          <p:nvPr/>
        </p:nvSpPr>
        <p:spPr>
          <a:xfrm>
            <a:off x="2203249" y="1124677"/>
            <a:ext cx="4088604" cy="5509502"/>
          </a:xfrm>
          <a:prstGeom prst="triangle">
            <a:avLst/>
          </a:prstGeom>
          <a:solidFill>
            <a:srgbClr val="99CCFF"/>
          </a:solidFill>
          <a:ln w="25400">
            <a:solidFill>
              <a:srgbClr val="3399FF"/>
            </a:solidFill>
            <a:prstDash val="solid"/>
          </a:ln>
        </p:spPr>
        <p:txBody>
          <a:bodyPr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048662" name="Прямоугольник 1048661"/>
          <p:cNvSpPr/>
          <p:nvPr/>
        </p:nvSpPr>
        <p:spPr>
          <a:xfrm>
            <a:off x="3824556" y="1698696"/>
            <a:ext cx="2884246" cy="77948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80"/>
            </a:solidFill>
            <a:prstDash val="solid"/>
          </a:ln>
        </p:spPr>
        <p:txBody>
          <a:bodyPr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48663" name="Прямоугольник 1048662"/>
          <p:cNvSpPr/>
          <p:nvPr/>
        </p:nvSpPr>
        <p:spPr>
          <a:xfrm>
            <a:off x="3824555" y="2887781"/>
            <a:ext cx="2920890" cy="79722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80"/>
            </a:solidFill>
            <a:prstDash val="solid"/>
          </a:ln>
        </p:spPr>
        <p:txBody>
          <a:bodyPr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48664" name="Прямоугольник 1048663"/>
          <p:cNvSpPr/>
          <p:nvPr/>
        </p:nvSpPr>
        <p:spPr>
          <a:xfrm rot="27705">
            <a:off x="3796328" y="4106620"/>
            <a:ext cx="2985991" cy="83689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80"/>
            </a:solidFill>
            <a:prstDash val="solid"/>
          </a:ln>
        </p:spPr>
        <p:txBody>
          <a:bodyPr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48665" name="Прямоугольник 1048664"/>
          <p:cNvSpPr/>
          <p:nvPr/>
        </p:nvSpPr>
        <p:spPr>
          <a:xfrm>
            <a:off x="3793005" y="5256592"/>
            <a:ext cx="3009687" cy="78521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80"/>
            </a:solidFill>
            <a:prstDash val="solid"/>
          </a:ln>
        </p:spPr>
        <p:txBody>
          <a:bodyPr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48666" name="TextBox 1048665"/>
          <p:cNvSpPr txBox="1"/>
          <p:nvPr/>
        </p:nvSpPr>
        <p:spPr>
          <a:xfrm>
            <a:off x="3912094" y="1890320"/>
            <a:ext cx="3065209" cy="3962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" sz="2000" b="1">
                <a:solidFill>
                  <a:srgbClr val="000000"/>
                </a:solidFill>
              </a:rPr>
              <a:t>Индивидуальная</a:t>
            </a:r>
            <a:endParaRPr lang="ru-RU" sz="1400" b="1">
              <a:solidFill>
                <a:srgbClr val="000000"/>
              </a:solidFill>
            </a:endParaRPr>
          </a:p>
        </p:txBody>
      </p:sp>
      <p:sp>
        <p:nvSpPr>
          <p:cNvPr id="1048667" name="TextBox 1048666"/>
          <p:cNvSpPr txBox="1"/>
          <p:nvPr/>
        </p:nvSpPr>
        <p:spPr>
          <a:xfrm>
            <a:off x="3912094" y="3032760"/>
            <a:ext cx="2681576" cy="3962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" sz="2000" b="1">
                <a:solidFill>
                  <a:srgbClr val="000000"/>
                </a:solidFill>
              </a:rPr>
              <a:t>Работа</a:t>
            </a:r>
            <a:r>
              <a:rPr lang="en-US" altLang="ru" sz="2000" b="1">
                <a:solidFill>
                  <a:srgbClr val="000000"/>
                </a:solidFill>
              </a:rPr>
              <a:t> </a:t>
            </a:r>
            <a:r>
              <a:rPr lang="ru" altLang="ru" sz="2000" b="1">
                <a:solidFill>
                  <a:srgbClr val="000000"/>
                </a:solidFill>
              </a:rPr>
              <a:t>в</a:t>
            </a:r>
            <a:r>
              <a:rPr lang="en-US" altLang="ru" sz="2000" b="1">
                <a:solidFill>
                  <a:srgbClr val="000000"/>
                </a:solidFill>
              </a:rPr>
              <a:t> </a:t>
            </a:r>
            <a:r>
              <a:rPr lang="ru" altLang="ru" sz="2000" b="1">
                <a:solidFill>
                  <a:srgbClr val="000000"/>
                </a:solidFill>
              </a:rPr>
              <a:t>парах</a:t>
            </a: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1048668" name="TextBox 1048667"/>
          <p:cNvSpPr txBox="1"/>
          <p:nvPr/>
        </p:nvSpPr>
        <p:spPr>
          <a:xfrm>
            <a:off x="3912092" y="4271661"/>
            <a:ext cx="3015071" cy="3962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" sz="2000" b="1">
                <a:solidFill>
                  <a:srgbClr val="000000"/>
                </a:solidFill>
              </a:rPr>
              <a:t>Работа</a:t>
            </a:r>
            <a:r>
              <a:rPr lang="en-US" altLang="ru" sz="2000" b="1">
                <a:solidFill>
                  <a:srgbClr val="000000"/>
                </a:solidFill>
              </a:rPr>
              <a:t> </a:t>
            </a:r>
            <a:r>
              <a:rPr lang="ru" altLang="ru" sz="2000" b="1">
                <a:solidFill>
                  <a:srgbClr val="000000"/>
                </a:solidFill>
              </a:rPr>
              <a:t>в</a:t>
            </a:r>
            <a:r>
              <a:rPr lang="en-US" altLang="ru" sz="2000" b="1">
                <a:solidFill>
                  <a:srgbClr val="000000"/>
                </a:solidFill>
              </a:rPr>
              <a:t> </a:t>
            </a:r>
            <a:r>
              <a:rPr lang="ru" altLang="ru" sz="2000" b="1">
                <a:solidFill>
                  <a:srgbClr val="000000"/>
                </a:solidFill>
              </a:rPr>
              <a:t>группах</a:t>
            </a: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1048669" name="TextBox 1048668"/>
          <p:cNvSpPr txBox="1"/>
          <p:nvPr/>
        </p:nvSpPr>
        <p:spPr>
          <a:xfrm>
            <a:off x="3882848" y="5451078"/>
            <a:ext cx="3248889" cy="3962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" sz="2000" b="1">
                <a:solidFill>
                  <a:srgbClr val="000000"/>
                </a:solidFill>
              </a:rPr>
              <a:t>Фронтальная</a:t>
            </a:r>
            <a:endParaRPr lang="ru-RU" sz="2000" b="1">
              <a:solidFill>
                <a:srgbClr val="000000"/>
              </a:solidFill>
            </a:endParaRPr>
          </a:p>
        </p:txBody>
      </p:sp>
      <p:pic>
        <p:nvPicPr>
          <p:cNvPr id="2097173" name="Рисунок 209717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79108" y="258052"/>
            <a:ext cx="2680067" cy="3898242"/>
          </a:xfrm>
          <a:prstGeom prst="rect">
            <a:avLst/>
          </a:prstGeom>
        </p:spPr>
      </p:pic>
      <p:sp>
        <p:nvSpPr>
          <p:cNvPr id="1048670" name="TextBox 1048669"/>
          <p:cNvSpPr txBox="1"/>
          <p:nvPr/>
        </p:nvSpPr>
        <p:spPr>
          <a:xfrm>
            <a:off x="5266678" y="287474"/>
            <a:ext cx="3290491" cy="510540"/>
          </a:xfrm>
          <a:prstGeom prst="rect">
            <a:avLst/>
          </a:prstGeom>
          <a:solidFill>
            <a:srgbClr val="000080"/>
          </a:solidFill>
          <a:ln w="25400">
            <a:solidFill>
              <a:srgbClr val="00006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ru" sz="2800">
                <a:solidFill>
                  <a:srgbClr val="FFFFFF"/>
                </a:solidFill>
              </a:rPr>
              <a:t>Формы</a:t>
            </a:r>
            <a:r>
              <a:rPr lang="en-US" altLang="ru" sz="2800">
                <a:solidFill>
                  <a:srgbClr val="FFFFFF"/>
                </a:solidFill>
              </a:rPr>
              <a:t> </a:t>
            </a:r>
            <a:r>
              <a:rPr lang="ru" altLang="ru" sz="2800">
                <a:solidFill>
                  <a:srgbClr val="FFFFFF"/>
                </a:solidFill>
              </a:rPr>
              <a:t>работы</a:t>
            </a:r>
            <a:endParaRPr lang="ru-RU"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TextBox 1048595"/>
          <p:cNvSpPr txBox="1"/>
          <p:nvPr/>
        </p:nvSpPr>
        <p:spPr>
          <a:xfrm>
            <a:off x="2571999" y="448119"/>
            <a:ext cx="4000000" cy="574039"/>
          </a:xfrm>
          <a:prstGeom prst="rect">
            <a:avLst/>
          </a:prstGeom>
          <a:solidFill>
            <a:srgbClr val="800000"/>
          </a:solidFill>
          <a:ln w="25400">
            <a:solidFill>
              <a:srgbClr val="66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ru" sz="3200" b="1">
                <a:solidFill>
                  <a:srgbClr val="FFFFFF"/>
                </a:solidFill>
              </a:rPr>
              <a:t>Создание</a:t>
            </a:r>
            <a:r>
              <a:rPr lang="en-US" altLang="ru" sz="3200" b="1">
                <a:solidFill>
                  <a:srgbClr val="FFFFFF"/>
                </a:solidFill>
              </a:rPr>
              <a:t> </a:t>
            </a:r>
            <a:r>
              <a:rPr lang="ru" altLang="ru" sz="3200" b="1">
                <a:solidFill>
                  <a:srgbClr val="FFFFFF"/>
                </a:solidFill>
              </a:rPr>
              <a:t>условий</a:t>
            </a:r>
            <a:endParaRPr lang="ru-RU" sz="3200" b="1">
              <a:solidFill>
                <a:srgbClr val="FFFFFF"/>
              </a:solidFill>
            </a:endParaRPr>
          </a:p>
        </p:txBody>
      </p:sp>
      <p:sp>
        <p:nvSpPr>
          <p:cNvPr id="1048597" name="TextBox 1048596"/>
          <p:cNvSpPr txBox="1"/>
          <p:nvPr/>
        </p:nvSpPr>
        <p:spPr>
          <a:xfrm>
            <a:off x="2147507" y="1200078"/>
            <a:ext cx="5140065" cy="929639"/>
          </a:xfrm>
          <a:prstGeom prst="rect">
            <a:avLst/>
          </a:prstGeom>
          <a:solidFill>
            <a:srgbClr val="FF6600"/>
          </a:solidFill>
          <a:ln w="25400">
            <a:solidFill>
              <a:srgbClr val="993D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ru" sz="2800">
                <a:solidFill>
                  <a:srgbClr val="FFFFFF"/>
                </a:solidFill>
              </a:rPr>
              <a:t>- </a:t>
            </a:r>
            <a:r>
              <a:rPr lang="ru" altLang="ru" sz="2800">
                <a:solidFill>
                  <a:srgbClr val="FFFFFF"/>
                </a:solidFill>
              </a:rPr>
              <a:t>Уголок</a:t>
            </a:r>
            <a:r>
              <a:rPr lang="en-US" altLang="ru" sz="2800">
                <a:solidFill>
                  <a:srgbClr val="FFFFFF"/>
                </a:solidFill>
              </a:rPr>
              <a:t> </a:t>
            </a:r>
            <a:r>
              <a:rPr lang="ru" altLang="ru" sz="2800">
                <a:solidFill>
                  <a:srgbClr val="FFFFFF"/>
                </a:solidFill>
              </a:rPr>
              <a:t>экспериментирования</a:t>
            </a:r>
            <a:endParaRPr lang="ru-RU" sz="2800">
              <a:solidFill>
                <a:srgbClr val="FFFFFF"/>
              </a:solidFill>
            </a:endParaRPr>
          </a:p>
        </p:txBody>
      </p:sp>
      <p:pic>
        <p:nvPicPr>
          <p:cNvPr id="2097154" name="Рисунок 209715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60088" y="2520317"/>
            <a:ext cx="6908838" cy="38231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extBox 1048594"/>
          <p:cNvSpPr txBox="1"/>
          <p:nvPr/>
        </p:nvSpPr>
        <p:spPr>
          <a:xfrm>
            <a:off x="564757" y="659131"/>
            <a:ext cx="7699147" cy="6085840"/>
          </a:xfrm>
          <a:prstGeom prst="rect">
            <a:avLst/>
          </a:prstGeom>
          <a:solidFill>
            <a:srgbClr val="008000"/>
          </a:solidFill>
          <a:ln w="25400">
            <a:solidFill>
              <a:srgbClr val="0066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ru-RU" sz="3200" b="1">
                <a:solidFill>
                  <a:srgbClr val="FFFFFF"/>
                </a:solidFill>
              </a:rPr>
              <a:t>Методическое обеспечение</a:t>
            </a:r>
          </a:p>
          <a:p>
            <a:endParaRPr lang="ru-RU" sz="3200" b="1">
              <a:solidFill>
                <a:srgbClr val="FFFFFF"/>
              </a:solidFill>
            </a:endParaRPr>
          </a:p>
          <a:p>
            <a:r>
              <a:rPr lang="en-US" altLang="ru" sz="2800">
                <a:solidFill>
                  <a:srgbClr val="FFFFFF"/>
                </a:solidFill>
              </a:rPr>
              <a:t>1. </a:t>
            </a:r>
            <a:r>
              <a:rPr lang="ru-RU" sz="2800">
                <a:solidFill>
                  <a:srgbClr val="FFFFFF"/>
                </a:solidFill>
              </a:rPr>
              <a:t>Картотека опытов и наблюдений.</a:t>
            </a:r>
          </a:p>
          <a:p>
            <a:r>
              <a:rPr lang="en-US" altLang="ru" sz="2800">
                <a:solidFill>
                  <a:srgbClr val="FFFFFF"/>
                </a:solidFill>
              </a:rPr>
              <a:t>2. </a:t>
            </a:r>
            <a:r>
              <a:rPr lang="ru-RU" sz="2800">
                <a:solidFill>
                  <a:srgbClr val="FFFFFF"/>
                </a:solidFill>
              </a:rPr>
              <a:t>Перспективное планирование по </a:t>
            </a:r>
          </a:p>
          <a:p>
            <a:r>
              <a:rPr lang="ru-RU" sz="2800">
                <a:solidFill>
                  <a:srgbClr val="FFFFFF"/>
                </a:solidFill>
              </a:rPr>
              <a:t>организации опытно-экспериментальной </a:t>
            </a:r>
          </a:p>
          <a:p>
            <a:r>
              <a:rPr lang="ru-RU" sz="2800">
                <a:solidFill>
                  <a:srgbClr val="FFFFFF"/>
                </a:solidFill>
              </a:rPr>
              <a:t>деятельности для детей с ограниченными </a:t>
            </a:r>
          </a:p>
          <a:p>
            <a:r>
              <a:rPr lang="ru-RU" sz="2800">
                <a:solidFill>
                  <a:srgbClr val="FFFFFF"/>
                </a:solidFill>
              </a:rPr>
              <a:t>возможностями здоровья.</a:t>
            </a:r>
          </a:p>
          <a:p>
            <a:r>
              <a:rPr lang="en-US" altLang="ru" sz="2800">
                <a:solidFill>
                  <a:srgbClr val="FFFFFF"/>
                </a:solidFill>
              </a:rPr>
              <a:t>3. </a:t>
            </a:r>
            <a:r>
              <a:rPr lang="ru" altLang="ru" sz="2800">
                <a:solidFill>
                  <a:srgbClr val="FFFFFF"/>
                </a:solidFill>
              </a:rPr>
              <a:t>За</a:t>
            </a:r>
            <a:r>
              <a:rPr lang="ru-RU" sz="2800">
                <a:solidFill>
                  <a:srgbClr val="FFFFFF"/>
                </a:solidFill>
              </a:rPr>
              <a:t>писи музыкальных произведений.</a:t>
            </a:r>
          </a:p>
          <a:p>
            <a:r>
              <a:rPr lang="en-US" altLang="ru" sz="2800">
                <a:solidFill>
                  <a:srgbClr val="FFFFFF"/>
                </a:solidFill>
              </a:rPr>
              <a:t>4. </a:t>
            </a:r>
            <a:r>
              <a:rPr lang="ru" altLang="ru" sz="2800">
                <a:solidFill>
                  <a:srgbClr val="FFFFFF"/>
                </a:solidFill>
              </a:rPr>
              <a:t>Та</a:t>
            </a:r>
            <a:r>
              <a:rPr lang="ru-RU" sz="2800">
                <a:solidFill>
                  <a:srgbClr val="FFFFFF"/>
                </a:solidFill>
              </a:rPr>
              <a:t>блицы, картины, карточки-схемы.</a:t>
            </a:r>
          </a:p>
          <a:p>
            <a:r>
              <a:rPr lang="en-US" altLang="ru" sz="2800">
                <a:solidFill>
                  <a:srgbClr val="FFFFFF"/>
                </a:solidFill>
              </a:rPr>
              <a:t>5. </a:t>
            </a:r>
            <a:r>
              <a:rPr lang="ru-RU" sz="2800">
                <a:solidFill>
                  <a:srgbClr val="FFFFFF"/>
                </a:solidFill>
              </a:rPr>
              <a:t>Материал для взаимодействия с </a:t>
            </a:r>
          </a:p>
          <a:p>
            <a:r>
              <a:rPr lang="ru-RU" sz="2800">
                <a:solidFill>
                  <a:srgbClr val="FFFFFF"/>
                </a:solidFill>
              </a:rPr>
              <a:t>родителями.</a:t>
            </a:r>
          </a:p>
          <a:p>
            <a:r>
              <a:rPr lang="en-US" altLang="ru" sz="2800">
                <a:solidFill>
                  <a:srgbClr val="FFFFFF"/>
                </a:solidFill>
              </a:rPr>
              <a:t>6. </a:t>
            </a:r>
            <a:r>
              <a:rPr lang="ru" altLang="ru" sz="2800">
                <a:solidFill>
                  <a:srgbClr val="FFFFFF"/>
                </a:solidFill>
              </a:rPr>
              <a:t>М</a:t>
            </a:r>
            <a:r>
              <a:rPr lang="ru-RU" sz="2800">
                <a:solidFill>
                  <a:srgbClr val="FFFFFF"/>
                </a:solidFill>
              </a:rPr>
              <a:t>етодическая литература по организации </a:t>
            </a:r>
          </a:p>
          <a:p>
            <a:r>
              <a:rPr lang="ru-RU" sz="2800">
                <a:solidFill>
                  <a:srgbClr val="FFFFFF"/>
                </a:solidFill>
              </a:rPr>
              <a:t>опытно-экспериментальной </a:t>
            </a:r>
          </a:p>
          <a:p>
            <a:r>
              <a:rPr lang="ru-RU" sz="2800">
                <a:solidFill>
                  <a:srgbClr val="FFFFFF"/>
                </a:solidFill>
              </a:rPr>
              <a:t>деятельности.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Подзаголовок 1048593"/>
          <p:cNvSpPr>
            <a:spLocks noGrp="1"/>
          </p:cNvSpPr>
          <p:nvPr>
            <p:ph type="subTitle" idx="1"/>
          </p:nvPr>
        </p:nvSpPr>
        <p:spPr>
          <a:xfrm>
            <a:off x="1070228" y="169713"/>
            <a:ext cx="6852134" cy="1655762"/>
          </a:xfrm>
          <a:solidFill>
            <a:srgbClr val="000080"/>
          </a:solidFill>
          <a:ln w="25400">
            <a:solidFill>
              <a:srgbClr val="000060"/>
            </a:solidFill>
            <a:prstDash val="solid"/>
          </a:ln>
        </p:spPr>
        <p:txBody>
          <a:bodyPr/>
          <a:lstStyle/>
          <a:p>
            <a:r>
              <a:rPr lang="ru-RU" sz="2800" b="1">
                <a:solidFill>
                  <a:srgbClr val="FFFFFF"/>
                </a:solidFill>
              </a:rPr>
              <a:t>Сводная диаграмма, составленная по ведущим </a:t>
            </a:r>
          </a:p>
          <a:p>
            <a:r>
              <a:rPr lang="ru-RU" sz="2800" b="1">
                <a:solidFill>
                  <a:srgbClr val="FFFFFF"/>
                </a:solidFill>
              </a:rPr>
              <a:t>показателям проведённых диагностик</a:t>
            </a:r>
          </a:p>
        </p:txBody>
      </p:sp>
      <p:pic>
        <p:nvPicPr>
          <p:cNvPr id="2097153" name="Рисунок 209715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46827" y="2169973"/>
            <a:ext cx="8104803" cy="447503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TextBox 1048583"/>
          <p:cNvSpPr txBox="1"/>
          <p:nvPr/>
        </p:nvSpPr>
        <p:spPr>
          <a:xfrm>
            <a:off x="2779643" y="513226"/>
            <a:ext cx="4000000" cy="510540"/>
          </a:xfrm>
          <a:prstGeom prst="rect">
            <a:avLst/>
          </a:prstGeom>
          <a:solidFill>
            <a:srgbClr val="FF0000"/>
          </a:solidFill>
          <a:ln w="25400">
            <a:solidFill>
              <a:srgbClr val="99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ru" sz="2800">
                <a:solidFill>
                  <a:srgbClr val="FFFFFF"/>
                </a:solidFill>
              </a:rPr>
              <a:t>Результативность</a:t>
            </a:r>
            <a:endParaRPr lang="ru-RU" sz="2800">
              <a:solidFill>
                <a:srgbClr val="FFFFFF"/>
              </a:solidFill>
            </a:endParaRPr>
          </a:p>
        </p:txBody>
      </p:sp>
      <p:sp>
        <p:nvSpPr>
          <p:cNvPr id="1048585" name="TextBox 1048584"/>
          <p:cNvSpPr txBox="1"/>
          <p:nvPr/>
        </p:nvSpPr>
        <p:spPr>
          <a:xfrm>
            <a:off x="252428" y="1387643"/>
            <a:ext cx="4000000" cy="929639"/>
          </a:xfrm>
          <a:prstGeom prst="rect">
            <a:avLst/>
          </a:prstGeom>
          <a:solidFill>
            <a:srgbClr val="FF6600"/>
          </a:solidFill>
          <a:ln w="25400">
            <a:solidFill>
              <a:srgbClr val="993D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ru" sz="2800">
                <a:solidFill>
                  <a:srgbClr val="FFFFFF"/>
                </a:solidFill>
              </a:rPr>
              <a:t>- </a:t>
            </a:r>
            <a:r>
              <a:rPr lang="ru" altLang="ru" sz="2800">
                <a:solidFill>
                  <a:srgbClr val="FFFFFF"/>
                </a:solidFill>
              </a:rPr>
              <a:t>П</a:t>
            </a:r>
            <a:r>
              <a:rPr lang="ru" sz="2800">
                <a:solidFill>
                  <a:srgbClr val="FFFFFF"/>
                </a:solidFill>
              </a:rPr>
              <a:t>овышение</a:t>
            </a:r>
            <a:r>
              <a:rPr lang="en-US" altLang="ru" sz="2800">
                <a:solidFill>
                  <a:srgbClr val="FFFFFF"/>
                </a:solidFill>
              </a:rPr>
              <a:t> </a:t>
            </a:r>
            <a:r>
              <a:rPr lang="ru" altLang="ru" sz="2800">
                <a:solidFill>
                  <a:srgbClr val="FFFFFF"/>
                </a:solidFill>
              </a:rPr>
              <a:t>уровня</a:t>
            </a:r>
            <a:r>
              <a:rPr lang="en-US" altLang="ru" sz="2800">
                <a:solidFill>
                  <a:srgbClr val="FFFFFF"/>
                </a:solidFill>
              </a:rPr>
              <a:t> </a:t>
            </a:r>
            <a:r>
              <a:rPr lang="ru" altLang="ru" sz="2800">
                <a:solidFill>
                  <a:srgbClr val="FFFFFF"/>
                </a:solidFill>
              </a:rPr>
              <a:t>восприятия</a:t>
            </a:r>
            <a:r>
              <a:rPr lang="en-US" altLang="ru" sz="2800">
                <a:solidFill>
                  <a:srgbClr val="FFFFFF"/>
                </a:solidFill>
              </a:rPr>
              <a:t>.</a:t>
            </a:r>
            <a:endParaRPr lang="ru-RU" sz="2800">
              <a:solidFill>
                <a:srgbClr val="FFFFFF"/>
              </a:solidFill>
            </a:endParaRPr>
          </a:p>
        </p:txBody>
      </p:sp>
      <p:sp>
        <p:nvSpPr>
          <p:cNvPr id="1048586" name="TextBox 1048585"/>
          <p:cNvSpPr txBox="1"/>
          <p:nvPr/>
        </p:nvSpPr>
        <p:spPr>
          <a:xfrm>
            <a:off x="252428" y="2926643"/>
            <a:ext cx="4000000" cy="1348740"/>
          </a:xfrm>
          <a:prstGeom prst="rect">
            <a:avLst/>
          </a:prstGeom>
          <a:solidFill>
            <a:srgbClr val="99CC00"/>
          </a:solidFill>
          <a:ln w="25400">
            <a:solidFill>
              <a:srgbClr val="4D69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ru" sz="2800">
                <a:solidFill>
                  <a:srgbClr val="FFFFFF"/>
                </a:solidFill>
              </a:rPr>
              <a:t>- </a:t>
            </a:r>
            <a:r>
              <a:rPr lang="ru" altLang="ru" sz="2800">
                <a:solidFill>
                  <a:srgbClr val="FFFFFF"/>
                </a:solidFill>
              </a:rPr>
              <a:t>П</a:t>
            </a:r>
            <a:r>
              <a:rPr lang="ru" sz="2800">
                <a:solidFill>
                  <a:srgbClr val="FFFFFF"/>
                </a:solidFill>
              </a:rPr>
              <a:t>вышение</a:t>
            </a:r>
            <a:r>
              <a:rPr lang="en-US" altLang="ru" sz="2800">
                <a:solidFill>
                  <a:srgbClr val="FFFFFF"/>
                </a:solidFill>
              </a:rPr>
              <a:t> </a:t>
            </a:r>
            <a:r>
              <a:rPr lang="ru" altLang="ru" sz="2800">
                <a:solidFill>
                  <a:srgbClr val="FFFFFF"/>
                </a:solidFill>
              </a:rPr>
              <a:t>качества</a:t>
            </a:r>
            <a:r>
              <a:rPr lang="en-US" altLang="ru" sz="2800">
                <a:solidFill>
                  <a:srgbClr val="FFFFFF"/>
                </a:solidFill>
              </a:rPr>
              <a:t> </a:t>
            </a:r>
            <a:r>
              <a:rPr lang="ru" altLang="ru" sz="2800">
                <a:solidFill>
                  <a:srgbClr val="FFFFFF"/>
                </a:solidFill>
              </a:rPr>
              <a:t>мыслительной</a:t>
            </a:r>
            <a:r>
              <a:rPr lang="en-US" altLang="ru" sz="2800">
                <a:solidFill>
                  <a:srgbClr val="FFFFFF"/>
                </a:solidFill>
              </a:rPr>
              <a:t> </a:t>
            </a:r>
            <a:r>
              <a:rPr lang="ru" altLang="ru" sz="2800">
                <a:solidFill>
                  <a:srgbClr val="FFFFFF"/>
                </a:solidFill>
              </a:rPr>
              <a:t>деятельности</a:t>
            </a:r>
            <a:r>
              <a:rPr lang="en-US" altLang="ru" sz="2800">
                <a:solidFill>
                  <a:srgbClr val="FFFFFF"/>
                </a:solidFill>
              </a:rPr>
              <a:t>.</a:t>
            </a:r>
            <a:endParaRPr lang="ru-RU" sz="2800">
              <a:solidFill>
                <a:srgbClr val="FFFFFF"/>
              </a:solidFill>
            </a:endParaRPr>
          </a:p>
        </p:txBody>
      </p:sp>
      <p:sp>
        <p:nvSpPr>
          <p:cNvPr id="1048587" name="TextBox 1048586"/>
          <p:cNvSpPr txBox="1"/>
          <p:nvPr/>
        </p:nvSpPr>
        <p:spPr>
          <a:xfrm>
            <a:off x="252427" y="4884743"/>
            <a:ext cx="4000000" cy="1767839"/>
          </a:xfrm>
          <a:prstGeom prst="rect">
            <a:avLst/>
          </a:prstGeom>
          <a:solidFill>
            <a:srgbClr val="3399FF"/>
          </a:solidFill>
          <a:ln w="25400">
            <a:solidFill>
              <a:srgbClr val="0065CB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ru" sz="2800">
                <a:solidFill>
                  <a:srgbClr val="FFFFFF"/>
                </a:solidFill>
              </a:rPr>
              <a:t>- </a:t>
            </a:r>
            <a:r>
              <a:rPr lang="ru" altLang="ru" sz="2800">
                <a:solidFill>
                  <a:srgbClr val="FFFFFF"/>
                </a:solidFill>
              </a:rPr>
              <a:t>П</a:t>
            </a:r>
            <a:r>
              <a:rPr lang="ru" sz="2800">
                <a:solidFill>
                  <a:srgbClr val="FFFFFF"/>
                </a:solidFill>
              </a:rPr>
              <a:t>овышение</a:t>
            </a:r>
            <a:r>
              <a:rPr lang="en-US" altLang="ru" sz="2800">
                <a:solidFill>
                  <a:srgbClr val="FFFFFF"/>
                </a:solidFill>
              </a:rPr>
              <a:t> </a:t>
            </a:r>
            <a:r>
              <a:rPr lang="ru" altLang="ru" sz="2800">
                <a:solidFill>
                  <a:srgbClr val="FFFFFF"/>
                </a:solidFill>
              </a:rPr>
              <a:t>интереса</a:t>
            </a:r>
            <a:r>
              <a:rPr lang="en-US" altLang="ru" sz="2800">
                <a:solidFill>
                  <a:srgbClr val="FFFFFF"/>
                </a:solidFill>
              </a:rPr>
              <a:t> </a:t>
            </a:r>
            <a:r>
              <a:rPr lang="ru" altLang="ru" sz="2800">
                <a:solidFill>
                  <a:srgbClr val="FFFFFF"/>
                </a:solidFill>
              </a:rPr>
              <a:t>к</a:t>
            </a:r>
            <a:r>
              <a:rPr lang="en-US" altLang="ru" sz="2800">
                <a:solidFill>
                  <a:srgbClr val="FFFFFF"/>
                </a:solidFill>
              </a:rPr>
              <a:t> </a:t>
            </a:r>
            <a:r>
              <a:rPr lang="ru" altLang="ru" sz="2800">
                <a:solidFill>
                  <a:srgbClr val="FFFFFF"/>
                </a:solidFill>
              </a:rPr>
              <a:t>содержанию</a:t>
            </a:r>
            <a:r>
              <a:rPr lang="en-US" altLang="ru" sz="2800">
                <a:solidFill>
                  <a:srgbClr val="FFFFFF"/>
                </a:solidFill>
              </a:rPr>
              <a:t> </a:t>
            </a:r>
            <a:r>
              <a:rPr lang="ru" altLang="ru" sz="2800">
                <a:solidFill>
                  <a:srgbClr val="FFFFFF"/>
                </a:solidFill>
              </a:rPr>
              <a:t>деятельности</a:t>
            </a:r>
            <a:r>
              <a:rPr lang="en-US" altLang="ru" sz="2800">
                <a:solidFill>
                  <a:srgbClr val="FFFFFF"/>
                </a:solidFill>
              </a:rPr>
              <a:t>.</a:t>
            </a:r>
            <a:endParaRPr lang="ru-RU" sz="2800">
              <a:solidFill>
                <a:srgbClr val="FFFFFF"/>
              </a:solidFill>
            </a:endParaRPr>
          </a:p>
        </p:txBody>
      </p:sp>
      <p:pic>
        <p:nvPicPr>
          <p:cNvPr id="2097152" name="Рисунок 209715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251282" y="1221246"/>
            <a:ext cx="2826304" cy="52630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extBox 1048587"/>
          <p:cNvSpPr txBox="1"/>
          <p:nvPr/>
        </p:nvSpPr>
        <p:spPr>
          <a:xfrm>
            <a:off x="2572000" y="273841"/>
            <a:ext cx="4000000" cy="510540"/>
          </a:xfrm>
          <a:prstGeom prst="rect">
            <a:avLst/>
          </a:prstGeom>
          <a:solidFill>
            <a:srgbClr val="FF0000"/>
          </a:solidFill>
          <a:ln w="25400">
            <a:solidFill>
              <a:srgbClr val="99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ru" sz="2800">
                <a:solidFill>
                  <a:srgbClr val="FFFFFF"/>
                </a:solidFill>
              </a:rPr>
              <a:t>Перспективы</a:t>
            </a:r>
            <a:r>
              <a:rPr lang="en-US" altLang="ru" sz="2800">
                <a:solidFill>
                  <a:srgbClr val="FFFFFF"/>
                </a:solidFill>
              </a:rPr>
              <a:t> </a:t>
            </a:r>
            <a:r>
              <a:rPr lang="ru" altLang="ru" sz="2800">
                <a:solidFill>
                  <a:srgbClr val="FFFFFF"/>
                </a:solidFill>
              </a:rPr>
              <a:t>работы</a:t>
            </a:r>
            <a:endParaRPr lang="ru-RU" sz="2800">
              <a:solidFill>
                <a:srgbClr val="FFFFFF"/>
              </a:solidFill>
            </a:endParaRPr>
          </a:p>
        </p:txBody>
      </p:sp>
      <p:sp>
        <p:nvSpPr>
          <p:cNvPr id="1048708" name="Скругленная прямоугольная выноска 1048707"/>
          <p:cNvSpPr/>
          <p:nvPr/>
        </p:nvSpPr>
        <p:spPr>
          <a:xfrm>
            <a:off x="510135" y="878494"/>
            <a:ext cx="3048000" cy="2133600"/>
          </a:xfrm>
          <a:prstGeom prst="wedgeRoundRectCallout">
            <a:avLst/>
          </a:prstGeom>
          <a:solidFill>
            <a:srgbClr val="000080"/>
          </a:solidFill>
          <a:ln w="25400">
            <a:solidFill>
              <a:srgbClr val="000060"/>
            </a:solidFill>
            <a:prstDash val="solid"/>
          </a:ln>
        </p:spPr>
        <p:txBody>
          <a:bodyPr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Дальнейшее развитие </a:t>
            </a:r>
          </a:p>
          <a:p>
            <a:pPr algn="ctr"/>
            <a:r>
              <a:rPr lang="ru-RU">
                <a:solidFill>
                  <a:srgbClr val="FFFFFF"/>
                </a:solidFill>
              </a:rPr>
              <a:t>условий для опытно-</a:t>
            </a:r>
          </a:p>
          <a:p>
            <a:pPr algn="ctr"/>
            <a:r>
              <a:rPr lang="ru-RU">
                <a:solidFill>
                  <a:srgbClr val="FFFFFF"/>
                </a:solidFill>
              </a:rPr>
              <a:t>экспериментальной </a:t>
            </a:r>
          </a:p>
          <a:p>
            <a:pPr algn="ctr"/>
            <a:r>
              <a:rPr lang="ru-RU">
                <a:solidFill>
                  <a:srgbClr val="FFFFFF"/>
                </a:solidFill>
              </a:rPr>
              <a:t>деятельности </a:t>
            </a:r>
          </a:p>
          <a:p>
            <a:pPr algn="ctr"/>
            <a:r>
              <a:rPr lang="ru-RU">
                <a:solidFill>
                  <a:srgbClr val="FFFFFF"/>
                </a:solidFill>
              </a:rPr>
              <a:t>(развивающая среда):</a:t>
            </a:r>
          </a:p>
        </p:txBody>
      </p:sp>
      <p:sp>
        <p:nvSpPr>
          <p:cNvPr id="1048709" name="Скругленная прямоугольная выноска 1048708"/>
          <p:cNvSpPr/>
          <p:nvPr/>
        </p:nvSpPr>
        <p:spPr>
          <a:xfrm>
            <a:off x="5232668" y="878494"/>
            <a:ext cx="3048000" cy="2133600"/>
          </a:xfrm>
          <a:prstGeom prst="wedgeRoundRectCallout">
            <a:avLst/>
          </a:prstGeom>
          <a:solidFill>
            <a:srgbClr val="FFCC00"/>
          </a:solidFill>
          <a:ln w="25400">
            <a:solidFill>
              <a:srgbClr val="997A00"/>
            </a:solidFill>
            <a:prstDash val="solid"/>
          </a:ln>
        </p:spPr>
        <p:txBody>
          <a:bodyPr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Методическая, </a:t>
            </a:r>
          </a:p>
          <a:p>
            <a:pPr algn="ctr"/>
            <a:r>
              <a:rPr lang="ru-RU">
                <a:solidFill>
                  <a:srgbClr val="FFFFFF"/>
                </a:solidFill>
              </a:rPr>
              <a:t>исследовательская </a:t>
            </a:r>
          </a:p>
          <a:p>
            <a:pPr algn="ctr"/>
            <a:r>
              <a:rPr lang="ru-RU">
                <a:solidFill>
                  <a:srgbClr val="FFFFFF"/>
                </a:solidFill>
              </a:rPr>
              <a:t>работа:</a:t>
            </a:r>
          </a:p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048710" name="Прямоугольник 1048709"/>
          <p:cNvSpPr/>
          <p:nvPr/>
        </p:nvSpPr>
        <p:spPr>
          <a:xfrm>
            <a:off x="510135" y="3286204"/>
            <a:ext cx="3048000" cy="1248063"/>
          </a:xfrm>
          <a:prstGeom prst="rect">
            <a:avLst/>
          </a:prstGeom>
          <a:solidFill>
            <a:srgbClr val="008000"/>
          </a:solidFill>
          <a:ln w="25400">
            <a:solidFill>
              <a:srgbClr val="006600"/>
            </a:solidFill>
            <a:prstDash val="solid"/>
          </a:ln>
        </p:spPr>
        <p:txBody>
          <a:bodyPr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Пополнение уголка </a:t>
            </a:r>
          </a:p>
          <a:p>
            <a:pPr algn="ctr"/>
            <a:r>
              <a:rPr lang="ru-RU">
                <a:solidFill>
                  <a:srgbClr val="FFFFFF"/>
                </a:solidFill>
              </a:rPr>
              <a:t>экспериментирования </a:t>
            </a:r>
          </a:p>
          <a:p>
            <a:pPr algn="ctr"/>
            <a:r>
              <a:rPr lang="ru-RU">
                <a:solidFill>
                  <a:srgbClr val="FFFFFF"/>
                </a:solidFill>
              </a:rPr>
              <a:t>новыми материалами, </a:t>
            </a:r>
          </a:p>
          <a:p>
            <a:pPr algn="ctr"/>
            <a:r>
              <a:rPr lang="ru-RU">
                <a:solidFill>
                  <a:srgbClr val="FFFFFF"/>
                </a:solidFill>
              </a:rPr>
              <a:t>приборами</a:t>
            </a:r>
          </a:p>
        </p:txBody>
      </p:sp>
      <p:sp>
        <p:nvSpPr>
          <p:cNvPr id="1048712" name="Прямоугольник 1048711"/>
          <p:cNvSpPr/>
          <p:nvPr/>
        </p:nvSpPr>
        <p:spPr>
          <a:xfrm>
            <a:off x="510135" y="5150262"/>
            <a:ext cx="3048000" cy="1294577"/>
          </a:xfrm>
          <a:prstGeom prst="rect">
            <a:avLst/>
          </a:prstGeom>
          <a:solidFill>
            <a:srgbClr val="FF9900"/>
          </a:solidFill>
          <a:ln w="25400">
            <a:solidFill>
              <a:srgbClr val="995B00"/>
            </a:solidFill>
            <a:prstDash val="solid"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>
                <a:solidFill>
                  <a:srgbClr val="FFFFFF"/>
                </a:solidFill>
              </a:rPr>
              <a:t>Пополнение </a:t>
            </a:r>
          </a:p>
          <a:p>
            <a:pPr algn="ctr"/>
            <a:r>
              <a:rPr lang="ru-RU">
                <a:solidFill>
                  <a:srgbClr val="FFFFFF"/>
                </a:solidFill>
              </a:rPr>
              <a:t>картотеки опытов</a:t>
            </a:r>
          </a:p>
        </p:txBody>
      </p:sp>
      <p:sp>
        <p:nvSpPr>
          <p:cNvPr id="1048715" name="Прямоугольник 1048714"/>
          <p:cNvSpPr/>
          <p:nvPr/>
        </p:nvSpPr>
        <p:spPr>
          <a:xfrm>
            <a:off x="5232667" y="3286203"/>
            <a:ext cx="3303783" cy="2095494"/>
          </a:xfrm>
          <a:prstGeom prst="rect">
            <a:avLst/>
          </a:prstGeom>
          <a:solidFill>
            <a:srgbClr val="FF6600"/>
          </a:solidFill>
          <a:ln w="25400">
            <a:solidFill>
              <a:srgbClr val="993D00"/>
            </a:solidFill>
            <a:prstDash val="solid"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>
                <a:solidFill>
                  <a:srgbClr val="FFFFFF"/>
                </a:solidFill>
              </a:rPr>
              <a:t>Развитие психических </a:t>
            </a:r>
          </a:p>
          <a:p>
            <a:pPr algn="ctr"/>
            <a:r>
              <a:rPr lang="ru-RU">
                <a:solidFill>
                  <a:srgbClr val="FFFFFF"/>
                </a:solidFill>
              </a:rPr>
              <a:t>процессов детей в </a:t>
            </a:r>
          </a:p>
          <a:p>
            <a:pPr algn="ctr"/>
            <a:r>
              <a:rPr lang="ru-RU">
                <a:solidFill>
                  <a:srgbClr val="FFFFFF"/>
                </a:solidFill>
              </a:rPr>
              <a:t>процессе детского </a:t>
            </a:r>
          </a:p>
          <a:p>
            <a:pPr algn="ctr"/>
            <a:r>
              <a:rPr lang="ru-RU">
                <a:solidFill>
                  <a:srgbClr val="FFFFFF"/>
                </a:solidFill>
              </a:rPr>
              <a:t>экспериментирования в </a:t>
            </a:r>
          </a:p>
          <a:p>
            <a:pPr algn="ctr"/>
            <a:r>
              <a:rPr lang="ru-RU">
                <a:solidFill>
                  <a:srgbClr val="FFFFFF"/>
                </a:solidFill>
              </a:rPr>
              <a:t>условиях детского сада </a:t>
            </a:r>
          </a:p>
          <a:p>
            <a:pPr algn="ctr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3145738" name="Прямая со стрелкой 3145737"/>
          <p:cNvCxnSpPr>
            <a:cxnSpLocks/>
          </p:cNvCxnSpPr>
          <p:nvPr/>
        </p:nvCxnSpPr>
        <p:spPr>
          <a:xfrm flipH="1">
            <a:off x="1909743" y="4520221"/>
            <a:ext cx="10374" cy="630041"/>
          </a:xfrm>
          <a:prstGeom prst="straightConnector1">
            <a:avLst/>
          </a:prstGeom>
          <a:solidFill>
            <a:srgbClr val="FFFFFF"/>
          </a:solidFill>
          <a:ln w="25400">
            <a:solidFill>
              <a:srgbClr val="666666"/>
            </a:solidFill>
            <a:tailEnd type="triangle" w="lg" len="lg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Скругленный прямоугольник 1048599"/>
          <p:cNvSpPr/>
          <p:nvPr/>
        </p:nvSpPr>
        <p:spPr>
          <a:xfrm>
            <a:off x="288928" y="185860"/>
            <a:ext cx="8617229" cy="1142378"/>
          </a:xfrm>
          <a:prstGeom prst="roundRect">
            <a:avLst/>
          </a:prstGeom>
          <a:solidFill>
            <a:srgbClr val="FF6600"/>
          </a:solidFill>
          <a:ln w="25400">
            <a:solidFill>
              <a:srgbClr val="993D00"/>
            </a:solidFill>
            <a:prstDash val="solid"/>
          </a:ln>
        </p:spPr>
        <p:txBody>
          <a:bodyPr anchor="ctr"/>
          <a:lstStyle/>
          <a:p>
            <a:pPr algn="ctr"/>
            <a:r>
              <a:rPr lang="ru" sz="2400">
                <a:solidFill>
                  <a:srgbClr val="FFFFFF"/>
                </a:solidFill>
              </a:rPr>
              <a:t>Система</a:t>
            </a:r>
            <a:r>
              <a:rPr lang="en-US" altLang="ru" sz="2400">
                <a:solidFill>
                  <a:srgbClr val="FFFFFF"/>
                </a:solidFill>
              </a:rPr>
              <a:t> </a:t>
            </a:r>
            <a:r>
              <a:rPr lang="ru" altLang="ru" sz="2400">
                <a:solidFill>
                  <a:srgbClr val="FFFFFF"/>
                </a:solidFill>
              </a:rPr>
              <a:t>работы</a:t>
            </a:r>
            <a:r>
              <a:rPr lang="en-US" altLang="ru" sz="2400">
                <a:solidFill>
                  <a:srgbClr val="FFFFFF"/>
                </a:solidFill>
              </a:rPr>
              <a:t> </a:t>
            </a:r>
            <a:r>
              <a:rPr lang="ru" altLang="ru" sz="2400">
                <a:solidFill>
                  <a:srgbClr val="FFFFFF"/>
                </a:solidFill>
              </a:rPr>
              <a:t>по</a:t>
            </a:r>
            <a:r>
              <a:rPr lang="en-US" altLang="ru" sz="2400">
                <a:solidFill>
                  <a:srgbClr val="FFFFFF"/>
                </a:solidFill>
              </a:rPr>
              <a:t> </a:t>
            </a:r>
            <a:r>
              <a:rPr lang="ru" altLang="ru" sz="2400">
                <a:solidFill>
                  <a:srgbClr val="FFFFFF"/>
                </a:solidFill>
              </a:rPr>
              <a:t>организации</a:t>
            </a:r>
            <a:r>
              <a:rPr lang="en-US" altLang="ru" sz="2400">
                <a:solidFill>
                  <a:srgbClr val="FFFFFF"/>
                </a:solidFill>
              </a:rPr>
              <a:t> </a:t>
            </a:r>
            <a:r>
              <a:rPr lang="ru" altLang="ru" sz="2400">
                <a:solidFill>
                  <a:srgbClr val="FFFFFF"/>
                </a:solidFill>
              </a:rPr>
              <a:t>опытно</a:t>
            </a:r>
            <a:r>
              <a:rPr lang="en-US" altLang="ru" sz="2400">
                <a:solidFill>
                  <a:srgbClr val="FFFFFF"/>
                </a:solidFill>
              </a:rPr>
              <a:t> - </a:t>
            </a:r>
            <a:r>
              <a:rPr lang="ru" altLang="ru" sz="2400">
                <a:solidFill>
                  <a:srgbClr val="FFFFFF"/>
                </a:solidFill>
              </a:rPr>
              <a:t>экспериментальной</a:t>
            </a:r>
            <a:r>
              <a:rPr lang="en-US" altLang="ru" sz="2400">
                <a:solidFill>
                  <a:srgbClr val="FFFFFF"/>
                </a:solidFill>
              </a:rPr>
              <a:t> </a:t>
            </a:r>
            <a:r>
              <a:rPr lang="ru" altLang="ru" sz="2400">
                <a:solidFill>
                  <a:srgbClr val="FFFFFF"/>
                </a:solidFill>
              </a:rPr>
              <a:t>деятельности</a:t>
            </a:r>
            <a:r>
              <a:rPr lang="en-US" altLang="ru" sz="2400">
                <a:solidFill>
                  <a:srgbClr val="FFFFFF"/>
                </a:solidFill>
              </a:rPr>
              <a:t>.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048601" name="Скругленный прямоугольник 1048600"/>
          <p:cNvSpPr/>
          <p:nvPr/>
        </p:nvSpPr>
        <p:spPr>
          <a:xfrm>
            <a:off x="185339" y="2822541"/>
            <a:ext cx="2375534" cy="606454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FF9900"/>
            </a:solidFill>
            <a:prstDash val="solid"/>
          </a:ln>
        </p:spPr>
        <p:txBody>
          <a:bodyPr anchor="ctr"/>
          <a:lstStyle/>
          <a:p>
            <a:pPr algn="ctr"/>
            <a:r>
              <a:rPr lang="ru">
                <a:solidFill>
                  <a:srgbClr val="000000"/>
                </a:solidFill>
              </a:rPr>
              <a:t>Работа</a:t>
            </a:r>
            <a:r>
              <a:rPr lang="en-US" altLang="ru">
                <a:solidFill>
                  <a:srgbClr val="000000"/>
                </a:solidFill>
              </a:rPr>
              <a:t> </a:t>
            </a:r>
            <a:r>
              <a:rPr lang="ru" altLang="ru">
                <a:solidFill>
                  <a:srgbClr val="000000"/>
                </a:solidFill>
              </a:rPr>
              <a:t>с</a:t>
            </a:r>
            <a:r>
              <a:rPr lang="en-US" altLang="ru">
                <a:solidFill>
                  <a:srgbClr val="000000"/>
                </a:solidFill>
              </a:rPr>
              <a:t> </a:t>
            </a:r>
            <a:r>
              <a:rPr lang="ru" altLang="ru">
                <a:solidFill>
                  <a:srgbClr val="000000"/>
                </a:solidFill>
              </a:rPr>
              <a:t>детьми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48602" name="Скругленный прямоугольник 1048601"/>
          <p:cNvSpPr/>
          <p:nvPr/>
        </p:nvSpPr>
        <p:spPr>
          <a:xfrm>
            <a:off x="2743226" y="2736704"/>
            <a:ext cx="3048000" cy="778128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FF9900"/>
            </a:solidFill>
            <a:prstDash val="solid"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">
                <a:solidFill>
                  <a:srgbClr val="000000"/>
                </a:solidFill>
              </a:rPr>
              <a:t>Взаимодействие</a:t>
            </a:r>
            <a:r>
              <a:rPr lang="en-US" altLang="ru">
                <a:solidFill>
                  <a:srgbClr val="000000"/>
                </a:solidFill>
              </a:rPr>
              <a:t> </a:t>
            </a:r>
            <a:r>
              <a:rPr lang="ru" altLang="ru">
                <a:solidFill>
                  <a:srgbClr val="000000"/>
                </a:solidFill>
              </a:rPr>
              <a:t>с</a:t>
            </a:r>
            <a:r>
              <a:rPr lang="en-US" altLang="ru">
                <a:solidFill>
                  <a:srgbClr val="000000"/>
                </a:solidFill>
              </a:rPr>
              <a:t> </a:t>
            </a:r>
            <a:r>
              <a:rPr lang="ru" altLang="ru">
                <a:solidFill>
                  <a:srgbClr val="000000"/>
                </a:solidFill>
              </a:rPr>
              <a:t>педагогом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48603" name="Скругленный прямоугольник 1048602"/>
          <p:cNvSpPr/>
          <p:nvPr/>
        </p:nvSpPr>
        <p:spPr>
          <a:xfrm>
            <a:off x="5973578" y="2736703"/>
            <a:ext cx="3048000" cy="778128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FF9900"/>
            </a:solidFill>
            <a:prstDash val="solid"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">
                <a:solidFill>
                  <a:srgbClr val="000000"/>
                </a:solidFill>
              </a:rPr>
              <a:t>Взаимодействие</a:t>
            </a:r>
            <a:r>
              <a:rPr lang="en-US" altLang="ru">
                <a:solidFill>
                  <a:srgbClr val="000000"/>
                </a:solidFill>
              </a:rPr>
              <a:t> </a:t>
            </a:r>
            <a:r>
              <a:rPr lang="ru" altLang="ru">
                <a:solidFill>
                  <a:srgbClr val="000000"/>
                </a:solidFill>
              </a:rPr>
              <a:t>с</a:t>
            </a:r>
            <a:r>
              <a:rPr lang="en-US" altLang="ru">
                <a:solidFill>
                  <a:srgbClr val="000000"/>
                </a:solidFill>
              </a:rPr>
              <a:t> </a:t>
            </a:r>
            <a:r>
              <a:rPr lang="ru" altLang="ru">
                <a:solidFill>
                  <a:srgbClr val="000000"/>
                </a:solidFill>
              </a:rPr>
              <a:t>родителями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48604" name="Скругленный прямоугольник 1048603"/>
          <p:cNvSpPr/>
          <p:nvPr/>
        </p:nvSpPr>
        <p:spPr>
          <a:xfrm>
            <a:off x="185339" y="4923297"/>
            <a:ext cx="3124386" cy="1168690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008000"/>
            </a:solidFill>
            <a:prstDash val="solid"/>
          </a:ln>
        </p:spPr>
        <p:txBody>
          <a:bodyPr anchor="ctr"/>
          <a:lstStyle/>
          <a:p>
            <a:pPr algn="ctr"/>
            <a:r>
              <a:rPr lang="ru">
                <a:solidFill>
                  <a:srgbClr val="000000"/>
                </a:solidFill>
              </a:rPr>
              <a:t>Опыты</a:t>
            </a:r>
            <a:r>
              <a:rPr lang="en-US" altLang="ru">
                <a:solidFill>
                  <a:srgbClr val="000000"/>
                </a:solidFill>
              </a:rPr>
              <a:t> </a:t>
            </a:r>
            <a:r>
              <a:rPr lang="ru" altLang="ru">
                <a:solidFill>
                  <a:srgbClr val="000000"/>
                </a:solidFill>
              </a:rPr>
              <a:t>и</a:t>
            </a:r>
            <a:r>
              <a:rPr lang="en-US" altLang="ru">
                <a:solidFill>
                  <a:srgbClr val="000000"/>
                </a:solidFill>
              </a:rPr>
              <a:t> </a:t>
            </a:r>
            <a:r>
              <a:rPr lang="ru" altLang="ru">
                <a:solidFill>
                  <a:srgbClr val="000000"/>
                </a:solidFill>
              </a:rPr>
              <a:t>наблюдения</a:t>
            </a:r>
            <a:r>
              <a:rPr lang="en-US" altLang="ru">
                <a:solidFill>
                  <a:srgbClr val="000000"/>
                </a:solidFill>
              </a:rPr>
              <a:t> </a:t>
            </a:r>
            <a:r>
              <a:rPr lang="ru" altLang="ru">
                <a:solidFill>
                  <a:srgbClr val="000000"/>
                </a:solidFill>
              </a:rPr>
              <a:t>во</a:t>
            </a:r>
            <a:r>
              <a:rPr lang="en-US" altLang="ru">
                <a:solidFill>
                  <a:srgbClr val="000000"/>
                </a:solidFill>
              </a:rPr>
              <a:t> </a:t>
            </a:r>
            <a:r>
              <a:rPr lang="ru" altLang="ru">
                <a:solidFill>
                  <a:srgbClr val="000000"/>
                </a:solidFill>
              </a:rPr>
              <a:t>время</a:t>
            </a:r>
            <a:r>
              <a:rPr lang="en-US" altLang="ru">
                <a:solidFill>
                  <a:srgbClr val="000000"/>
                </a:solidFill>
              </a:rPr>
              <a:t> </a:t>
            </a:r>
            <a:r>
              <a:rPr lang="ru" altLang="ru">
                <a:solidFill>
                  <a:srgbClr val="000000"/>
                </a:solidFill>
              </a:rPr>
              <a:t>занятий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48605" name="Скругленный прямоугольник 1048604"/>
          <p:cNvSpPr/>
          <p:nvPr/>
        </p:nvSpPr>
        <p:spPr>
          <a:xfrm>
            <a:off x="3781261" y="4923298"/>
            <a:ext cx="3124386" cy="1168690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008000"/>
            </a:solidFill>
            <a:prstDash val="solid"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">
                <a:solidFill>
                  <a:srgbClr val="000000"/>
                </a:solidFill>
              </a:rPr>
              <a:t>Опыты</a:t>
            </a:r>
            <a:r>
              <a:rPr lang="en-US" altLang="ru">
                <a:solidFill>
                  <a:srgbClr val="000000"/>
                </a:solidFill>
              </a:rPr>
              <a:t> </a:t>
            </a:r>
            <a:r>
              <a:rPr lang="ru" altLang="ru">
                <a:solidFill>
                  <a:srgbClr val="000000"/>
                </a:solidFill>
              </a:rPr>
              <a:t>и</a:t>
            </a:r>
            <a:r>
              <a:rPr lang="en-US" altLang="ru">
                <a:solidFill>
                  <a:srgbClr val="000000"/>
                </a:solidFill>
              </a:rPr>
              <a:t> </a:t>
            </a:r>
            <a:r>
              <a:rPr lang="ru" altLang="ru">
                <a:solidFill>
                  <a:srgbClr val="000000"/>
                </a:solidFill>
              </a:rPr>
              <a:t>наблюдения</a:t>
            </a:r>
            <a:r>
              <a:rPr lang="en-US" altLang="ru">
                <a:solidFill>
                  <a:srgbClr val="000000"/>
                </a:solidFill>
              </a:rPr>
              <a:t> </a:t>
            </a:r>
            <a:r>
              <a:rPr lang="ru" altLang="ru">
                <a:solidFill>
                  <a:srgbClr val="000000"/>
                </a:solidFill>
              </a:rPr>
              <a:t>в</a:t>
            </a:r>
            <a:r>
              <a:rPr lang="en-US" altLang="ru">
                <a:solidFill>
                  <a:srgbClr val="000000"/>
                </a:solidFill>
              </a:rPr>
              <a:t> </a:t>
            </a:r>
            <a:r>
              <a:rPr lang="ru" altLang="ru">
                <a:solidFill>
                  <a:srgbClr val="000000"/>
                </a:solidFill>
              </a:rPr>
              <a:t>свободной</a:t>
            </a:r>
            <a:r>
              <a:rPr lang="en-US" altLang="ru">
                <a:solidFill>
                  <a:srgbClr val="000000"/>
                </a:solidFill>
              </a:rPr>
              <a:t> </a:t>
            </a:r>
            <a:r>
              <a:rPr lang="ru" altLang="ru">
                <a:solidFill>
                  <a:srgbClr val="000000"/>
                </a:solidFill>
              </a:rPr>
              <a:t>деятельности</a:t>
            </a:r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3145728" name="Прямая соединительная линия 3145727"/>
          <p:cNvCxnSpPr>
            <a:cxnSpLocks/>
          </p:cNvCxnSpPr>
          <p:nvPr/>
        </p:nvCxnSpPr>
        <p:spPr>
          <a:xfrm>
            <a:off x="652749" y="2021182"/>
            <a:ext cx="7525242" cy="66727"/>
          </a:xfrm>
          <a:prstGeom prst="line">
            <a:avLst/>
          </a:prstGeom>
          <a:solidFill>
            <a:srgbClr val="FFFFFF"/>
          </a:solidFill>
          <a:ln w="25400">
            <a:solidFill>
              <a:srgbClr val="666666"/>
            </a:solidFill>
          </a:ln>
        </p:spPr>
      </p:cxnSp>
      <p:cxnSp>
        <p:nvCxnSpPr>
          <p:cNvPr id="3145729" name="Прямая соединительная линия 3145728"/>
          <p:cNvCxnSpPr>
            <a:cxnSpLocks/>
          </p:cNvCxnSpPr>
          <p:nvPr/>
        </p:nvCxnSpPr>
        <p:spPr>
          <a:xfrm flipH="1">
            <a:off x="4206512" y="1274442"/>
            <a:ext cx="5211" cy="803825"/>
          </a:xfrm>
          <a:prstGeom prst="line">
            <a:avLst/>
          </a:prstGeom>
          <a:solidFill>
            <a:srgbClr val="FFFFFF"/>
          </a:solidFill>
          <a:ln w="25400">
            <a:solidFill>
              <a:srgbClr val="666666"/>
            </a:solidFill>
          </a:ln>
        </p:spPr>
      </p:cxnSp>
      <p:cxnSp>
        <p:nvCxnSpPr>
          <p:cNvPr id="3145730" name="Прямая соединительная линия 3145729"/>
          <p:cNvCxnSpPr>
            <a:cxnSpLocks/>
          </p:cNvCxnSpPr>
          <p:nvPr/>
        </p:nvCxnSpPr>
        <p:spPr>
          <a:xfrm>
            <a:off x="653960" y="2051491"/>
            <a:ext cx="11295" cy="771048"/>
          </a:xfrm>
          <a:prstGeom prst="line">
            <a:avLst/>
          </a:prstGeom>
          <a:solidFill>
            <a:srgbClr val="FFFFFF"/>
          </a:solidFill>
          <a:ln w="25400">
            <a:solidFill>
              <a:srgbClr val="666666"/>
            </a:solidFill>
          </a:ln>
        </p:spPr>
      </p:cxnSp>
      <p:cxnSp>
        <p:nvCxnSpPr>
          <p:cNvPr id="3145731" name="Прямая соединительная линия 3145730"/>
          <p:cNvCxnSpPr>
            <a:cxnSpLocks/>
          </p:cNvCxnSpPr>
          <p:nvPr/>
        </p:nvCxnSpPr>
        <p:spPr>
          <a:xfrm flipH="1">
            <a:off x="3781260" y="2034597"/>
            <a:ext cx="7690" cy="702104"/>
          </a:xfrm>
          <a:prstGeom prst="line">
            <a:avLst/>
          </a:prstGeom>
          <a:solidFill>
            <a:srgbClr val="FFFFFF"/>
          </a:solidFill>
          <a:ln w="25400">
            <a:solidFill>
              <a:srgbClr val="666666"/>
            </a:solidFill>
          </a:ln>
        </p:spPr>
      </p:cxnSp>
      <p:cxnSp>
        <p:nvCxnSpPr>
          <p:cNvPr id="3145732" name="Прямая соединительная линия 3145731"/>
          <p:cNvCxnSpPr>
            <a:cxnSpLocks/>
          </p:cNvCxnSpPr>
          <p:nvPr/>
        </p:nvCxnSpPr>
        <p:spPr>
          <a:xfrm flipH="1">
            <a:off x="8162081" y="2056827"/>
            <a:ext cx="11413" cy="618523"/>
          </a:xfrm>
          <a:prstGeom prst="line">
            <a:avLst/>
          </a:prstGeom>
          <a:solidFill>
            <a:srgbClr val="FFFFFF"/>
          </a:solidFill>
          <a:ln w="25400">
            <a:solidFill>
              <a:srgbClr val="666666"/>
            </a:solidFill>
          </a:ln>
        </p:spPr>
      </p:cxnSp>
      <p:cxnSp>
        <p:nvCxnSpPr>
          <p:cNvPr id="3145733" name="Прямая соединительная линия 3145732"/>
          <p:cNvCxnSpPr>
            <a:cxnSpLocks/>
          </p:cNvCxnSpPr>
          <p:nvPr/>
        </p:nvCxnSpPr>
        <p:spPr>
          <a:xfrm>
            <a:off x="567456" y="4213532"/>
            <a:ext cx="5631049" cy="25541"/>
          </a:xfrm>
          <a:prstGeom prst="line">
            <a:avLst/>
          </a:prstGeom>
          <a:solidFill>
            <a:srgbClr val="FFFFFF"/>
          </a:solidFill>
          <a:ln w="25400">
            <a:solidFill>
              <a:srgbClr val="666666"/>
            </a:solidFill>
          </a:ln>
        </p:spPr>
      </p:cxnSp>
      <p:cxnSp>
        <p:nvCxnSpPr>
          <p:cNvPr id="3145734" name="Прямая соединительная линия 3145733"/>
          <p:cNvCxnSpPr>
            <a:cxnSpLocks/>
          </p:cNvCxnSpPr>
          <p:nvPr/>
        </p:nvCxnSpPr>
        <p:spPr>
          <a:xfrm>
            <a:off x="6176347" y="4224801"/>
            <a:ext cx="1568" cy="747240"/>
          </a:xfrm>
          <a:prstGeom prst="line">
            <a:avLst/>
          </a:prstGeom>
          <a:solidFill>
            <a:srgbClr val="FFFFFF"/>
          </a:solidFill>
          <a:ln w="25400">
            <a:solidFill>
              <a:srgbClr val="666666"/>
            </a:solidFill>
          </a:ln>
        </p:spPr>
      </p:cxnSp>
      <p:cxnSp>
        <p:nvCxnSpPr>
          <p:cNvPr id="3145735" name="Прямая соединительная линия 3145734"/>
          <p:cNvCxnSpPr>
            <a:cxnSpLocks/>
          </p:cNvCxnSpPr>
          <p:nvPr/>
        </p:nvCxnSpPr>
        <p:spPr>
          <a:xfrm flipH="1">
            <a:off x="587982" y="4208384"/>
            <a:ext cx="10358" cy="675143"/>
          </a:xfrm>
          <a:prstGeom prst="line">
            <a:avLst/>
          </a:prstGeom>
          <a:solidFill>
            <a:srgbClr val="FFFFFF"/>
          </a:solidFill>
          <a:ln w="25400">
            <a:solidFill>
              <a:srgbClr val="666666"/>
            </a:solidFill>
          </a:ln>
        </p:spPr>
      </p:cxnSp>
      <p:cxnSp>
        <p:nvCxnSpPr>
          <p:cNvPr id="3145736" name="Прямая соединительная линия 3145735"/>
          <p:cNvCxnSpPr>
            <a:cxnSpLocks/>
          </p:cNvCxnSpPr>
          <p:nvPr/>
        </p:nvCxnSpPr>
        <p:spPr>
          <a:xfrm>
            <a:off x="1473376" y="3385977"/>
            <a:ext cx="5083" cy="818112"/>
          </a:xfrm>
          <a:prstGeom prst="line">
            <a:avLst/>
          </a:prstGeom>
          <a:solidFill>
            <a:srgbClr val="FFFFFF"/>
          </a:solidFill>
          <a:ln w="25400">
            <a:solidFill>
              <a:srgbClr val="666666"/>
            </a:solidFill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Заголовок 1048719"/>
          <p:cNvSpPr>
            <a:spLocks noGrp="1"/>
          </p:cNvSpPr>
          <p:nvPr>
            <p:ph type="ctrTitle"/>
          </p:nvPr>
        </p:nvSpPr>
        <p:spPr>
          <a:xfrm>
            <a:off x="1146520" y="154857"/>
            <a:ext cx="6606433" cy="1782289"/>
          </a:xfrm>
          <a:solidFill>
            <a:srgbClr val="000080"/>
          </a:solidFill>
          <a:ln w="25400">
            <a:solidFill>
              <a:srgbClr val="000060"/>
            </a:solidFill>
            <a:prstDash val="solid"/>
          </a:ln>
        </p:spPr>
        <p:txBody>
          <a:bodyPr/>
          <a:lstStyle/>
          <a:p>
            <a:r>
              <a:rPr lang="ru">
                <a:solidFill>
                  <a:srgbClr val="FFFFFF"/>
                </a:solidFill>
              </a:rPr>
              <a:t>Благодарю</a:t>
            </a:r>
            <a:r>
              <a:rPr lang="en-US" altLang="ru">
                <a:solidFill>
                  <a:srgbClr val="FFFFFF"/>
                </a:solidFill>
              </a:rPr>
              <a:t> </a:t>
            </a:r>
            <a:r>
              <a:rPr lang="ru" altLang="ru">
                <a:solidFill>
                  <a:srgbClr val="FFFFFF"/>
                </a:solidFill>
              </a:rPr>
              <a:t>за</a:t>
            </a:r>
            <a:r>
              <a:rPr lang="en-US" altLang="ru">
                <a:solidFill>
                  <a:srgbClr val="FFFFFF"/>
                </a:solidFill>
              </a:rPr>
              <a:t> </a:t>
            </a:r>
            <a:r>
              <a:rPr lang="ru" altLang="ru">
                <a:solidFill>
                  <a:srgbClr val="FFFFFF"/>
                </a:solidFill>
              </a:rPr>
              <a:t>внимание</a:t>
            </a:r>
            <a:r>
              <a:rPr lang="en-US" altLang="ru">
                <a:solidFill>
                  <a:srgbClr val="FFFFFF"/>
                </a:solidFill>
              </a:rPr>
              <a:t>!</a:t>
            </a:r>
            <a:endParaRPr lang="ru-RU">
              <a:solidFill>
                <a:srgbClr val="FFFFFF"/>
              </a:solidFill>
            </a:endParaRPr>
          </a:p>
        </p:txBody>
      </p:sp>
      <p:pic>
        <p:nvPicPr>
          <p:cNvPr id="2097174" name="Рисунок 209717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017280" y="2040500"/>
            <a:ext cx="2735673" cy="2776999"/>
          </a:xfrm>
          <a:prstGeom prst="rect">
            <a:avLst/>
          </a:prstGeom>
        </p:spPr>
      </p:pic>
      <p:sp>
        <p:nvSpPr>
          <p:cNvPr id="1048722" name="TextBox 1048721"/>
          <p:cNvSpPr txBox="1"/>
          <p:nvPr/>
        </p:nvSpPr>
        <p:spPr>
          <a:xfrm>
            <a:off x="5053040" y="4817498"/>
            <a:ext cx="2699912" cy="7010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0000"/>
                </a:solidFill>
              </a:rPr>
              <a:t>МБДОУ</a:t>
            </a:r>
            <a:r>
              <a:rPr lang="en-US" altLang="ru" sz="2000">
                <a:solidFill>
                  <a:srgbClr val="000000"/>
                </a:solidFill>
              </a:rPr>
              <a:t> 52 "</a:t>
            </a:r>
            <a:r>
              <a:rPr lang="ru" altLang="ru" sz="2000">
                <a:solidFill>
                  <a:srgbClr val="000000"/>
                </a:solidFill>
              </a:rPr>
              <a:t>Березка</a:t>
            </a:r>
            <a:r>
              <a:rPr lang="en-US" altLang="ru" sz="2000">
                <a:solidFill>
                  <a:srgbClr val="000000"/>
                </a:solidFill>
              </a:rPr>
              <a:t>"</a:t>
            </a:r>
            <a:endParaRPr lang="ru-RU" sz="2000">
              <a:solidFill>
                <a:srgbClr val="000000"/>
              </a:solidFill>
            </a:endParaRPr>
          </a:p>
          <a:p>
            <a:r>
              <a:rPr lang="ru" altLang="ru" sz="2000">
                <a:solidFill>
                  <a:srgbClr val="000000"/>
                </a:solidFill>
              </a:rPr>
              <a:t>пос</a:t>
            </a:r>
            <a:r>
              <a:rPr lang="en-US" altLang="ru" sz="2000">
                <a:solidFill>
                  <a:srgbClr val="000000"/>
                </a:solidFill>
              </a:rPr>
              <a:t>. </a:t>
            </a:r>
            <a:r>
              <a:rPr lang="ru" altLang="ru" sz="2000">
                <a:solidFill>
                  <a:srgbClr val="000000"/>
                </a:solidFill>
              </a:rPr>
              <a:t>Пироговский</a:t>
            </a:r>
            <a:r>
              <a:rPr lang="en-US" altLang="ru" sz="2000">
                <a:solidFill>
                  <a:srgbClr val="000000"/>
                </a:solidFill>
              </a:rPr>
              <a:t> </a:t>
            </a:r>
            <a:endParaRPr lang="ru-RU" sz="2000">
              <a:solidFill>
                <a:srgbClr val="000000"/>
              </a:solidFill>
            </a:endParaRPr>
          </a:p>
        </p:txBody>
      </p:sp>
      <p:pic>
        <p:nvPicPr>
          <p:cNvPr id="2097175" name="Рисунок 209717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46520" y="2040500"/>
            <a:ext cx="2586771" cy="42792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Рисунок 2097155"/>
          <p:cNvPicPr>
            <a:picLocks noGrp="1"/>
          </p:cNvPicPr>
          <p:nvPr>
            <p:ph type="pic" idx="1"/>
          </p:nvPr>
        </p:nvPicPr>
        <p:blipFill>
          <a:blip r:embed="rId2"/>
          <a:srcRect t="10520" b="10520"/>
          <a:stretch>
            <a:fillRect/>
          </a:stretch>
        </p:blipFill>
        <p:spPr>
          <a:xfrm>
            <a:off x="3923232" y="761564"/>
            <a:ext cx="4629150" cy="4873625"/>
          </a:xfrm>
        </p:spPr>
      </p:pic>
      <p:sp>
        <p:nvSpPr>
          <p:cNvPr id="1048612" name="Текст 1048611"/>
          <p:cNvSpPr>
            <a:spLocks noGrp="1"/>
          </p:cNvSpPr>
          <p:nvPr>
            <p:ph type="body" sz="half" idx="2"/>
          </p:nvPr>
        </p:nvSpPr>
        <p:spPr>
          <a:xfrm rot="21594676">
            <a:off x="11414" y="1517968"/>
            <a:ext cx="3717649" cy="2901147"/>
          </a:xfrm>
          <a:solidFill>
            <a:srgbClr val="3399FF"/>
          </a:solidFill>
          <a:ln w="25400">
            <a:solidFill>
              <a:srgbClr val="0065CB"/>
            </a:solidFill>
            <a:prstDash val="solid"/>
          </a:ln>
        </p:spPr>
        <p:txBody>
          <a:bodyPr/>
          <a:lstStyle/>
          <a:p>
            <a:r>
              <a:rPr lang="ru" sz="2000" b="1" i="1">
                <a:solidFill>
                  <a:srgbClr val="FFFFFF"/>
                </a:solidFill>
              </a:rPr>
              <a:t>Что</a:t>
            </a:r>
            <a:r>
              <a:rPr lang="en-US" altLang="ru" sz="2000" b="1" i="1">
                <a:solidFill>
                  <a:srgbClr val="FFFFFF"/>
                </a:solidFill>
              </a:rPr>
              <a:t> </a:t>
            </a:r>
            <a:r>
              <a:rPr lang="ru" altLang="ru" sz="2000" b="1" i="1">
                <a:solidFill>
                  <a:srgbClr val="FFFFFF"/>
                </a:solidFill>
              </a:rPr>
              <a:t>я</a:t>
            </a:r>
            <a:r>
              <a:rPr lang="en-US" altLang="ru" sz="2000" b="1" i="1">
                <a:solidFill>
                  <a:srgbClr val="FFFFFF"/>
                </a:solidFill>
              </a:rPr>
              <a:t> </a:t>
            </a:r>
            <a:r>
              <a:rPr lang="ru" altLang="ru" sz="2000" b="1" i="1">
                <a:solidFill>
                  <a:srgbClr val="FFFFFF"/>
                </a:solidFill>
              </a:rPr>
              <a:t>слышу</a:t>
            </a:r>
            <a:r>
              <a:rPr lang="en-US" altLang="ru" sz="2000" b="1" i="1">
                <a:solidFill>
                  <a:srgbClr val="FFFFFF"/>
                </a:solidFill>
              </a:rPr>
              <a:t> - </a:t>
            </a:r>
            <a:r>
              <a:rPr lang="ru" altLang="ru" sz="2000" b="1" i="1">
                <a:solidFill>
                  <a:srgbClr val="FFFFFF"/>
                </a:solidFill>
              </a:rPr>
              <a:t>забываю</a:t>
            </a:r>
            <a:r>
              <a:rPr lang="en-US" altLang="ru" sz="2000" b="1" i="1">
                <a:solidFill>
                  <a:srgbClr val="FFFFFF"/>
                </a:solidFill>
              </a:rPr>
              <a:t>.</a:t>
            </a:r>
            <a:endParaRPr lang="ru-RU" sz="2000" b="1" i="1">
              <a:solidFill>
                <a:srgbClr val="FFFFFF"/>
              </a:solidFill>
            </a:endParaRPr>
          </a:p>
          <a:p>
            <a:r>
              <a:rPr lang="ru" altLang="ru" sz="2000" b="1" i="1">
                <a:solidFill>
                  <a:srgbClr val="FFFFFF"/>
                </a:solidFill>
              </a:rPr>
              <a:t>Что</a:t>
            </a:r>
            <a:r>
              <a:rPr lang="en-US" altLang="ru" sz="2000" b="1" i="1">
                <a:solidFill>
                  <a:srgbClr val="FFFFFF"/>
                </a:solidFill>
              </a:rPr>
              <a:t> </a:t>
            </a:r>
            <a:r>
              <a:rPr lang="ru" altLang="ru" sz="2000" b="1" i="1">
                <a:solidFill>
                  <a:srgbClr val="FFFFFF"/>
                </a:solidFill>
              </a:rPr>
              <a:t>я</a:t>
            </a:r>
            <a:r>
              <a:rPr lang="en-US" altLang="ru" sz="2000" b="1" i="1">
                <a:solidFill>
                  <a:srgbClr val="FFFFFF"/>
                </a:solidFill>
              </a:rPr>
              <a:t> </a:t>
            </a:r>
            <a:r>
              <a:rPr lang="ru" altLang="ru" sz="2000" b="1" i="1">
                <a:solidFill>
                  <a:srgbClr val="FFFFFF"/>
                </a:solidFill>
              </a:rPr>
              <a:t>вижу</a:t>
            </a:r>
            <a:r>
              <a:rPr lang="en-US" altLang="ru" sz="2000" b="1" i="1">
                <a:solidFill>
                  <a:srgbClr val="FFFFFF"/>
                </a:solidFill>
              </a:rPr>
              <a:t> - </a:t>
            </a:r>
            <a:r>
              <a:rPr lang="ru" altLang="ru" sz="2000" b="1" i="1">
                <a:solidFill>
                  <a:srgbClr val="FFFFFF"/>
                </a:solidFill>
              </a:rPr>
              <a:t>я</a:t>
            </a:r>
            <a:r>
              <a:rPr lang="en-US" altLang="ru" sz="2000" b="1" i="1">
                <a:solidFill>
                  <a:srgbClr val="FFFFFF"/>
                </a:solidFill>
              </a:rPr>
              <a:t> </a:t>
            </a:r>
            <a:r>
              <a:rPr lang="ru" altLang="ru" sz="2000" b="1" i="1">
                <a:solidFill>
                  <a:srgbClr val="FFFFFF"/>
                </a:solidFill>
              </a:rPr>
              <a:t>помню</a:t>
            </a:r>
            <a:r>
              <a:rPr lang="en-US" altLang="ru" sz="2000" b="1" i="1">
                <a:solidFill>
                  <a:srgbClr val="FFFFFF"/>
                </a:solidFill>
              </a:rPr>
              <a:t>.</a:t>
            </a:r>
            <a:endParaRPr lang="ru-RU" sz="2000" b="1" i="1">
              <a:solidFill>
                <a:srgbClr val="FFFFFF"/>
              </a:solidFill>
            </a:endParaRPr>
          </a:p>
          <a:p>
            <a:r>
              <a:rPr lang="ru" altLang="ru" sz="2000" b="1" i="1">
                <a:solidFill>
                  <a:srgbClr val="FFFFFF"/>
                </a:solidFill>
              </a:rPr>
              <a:t>Что</a:t>
            </a:r>
            <a:r>
              <a:rPr lang="en-US" altLang="ru" sz="2000" b="1" i="1">
                <a:solidFill>
                  <a:srgbClr val="FFFFFF"/>
                </a:solidFill>
              </a:rPr>
              <a:t> </a:t>
            </a:r>
            <a:r>
              <a:rPr lang="ru" altLang="ru" sz="2000" b="1" i="1">
                <a:solidFill>
                  <a:srgbClr val="FFFFFF"/>
                </a:solidFill>
              </a:rPr>
              <a:t>я</a:t>
            </a:r>
            <a:r>
              <a:rPr lang="en-US" altLang="ru" sz="2000" b="1" i="1">
                <a:solidFill>
                  <a:srgbClr val="FFFFFF"/>
                </a:solidFill>
              </a:rPr>
              <a:t> </a:t>
            </a:r>
            <a:r>
              <a:rPr lang="ru" altLang="ru" sz="2000" b="1" i="1">
                <a:solidFill>
                  <a:srgbClr val="FFFFFF"/>
                </a:solidFill>
              </a:rPr>
              <a:t>делаю</a:t>
            </a:r>
            <a:r>
              <a:rPr lang="en-US" altLang="ru" sz="2000" b="1" i="1">
                <a:solidFill>
                  <a:srgbClr val="FFFFFF"/>
                </a:solidFill>
              </a:rPr>
              <a:t> - </a:t>
            </a:r>
            <a:r>
              <a:rPr lang="ru" altLang="ru" sz="2000" b="1" i="1">
                <a:solidFill>
                  <a:srgbClr val="FFFFFF"/>
                </a:solidFill>
              </a:rPr>
              <a:t>я</a:t>
            </a:r>
            <a:r>
              <a:rPr lang="en-US" altLang="ru" sz="2000" b="1" i="1">
                <a:solidFill>
                  <a:srgbClr val="FFFFFF"/>
                </a:solidFill>
              </a:rPr>
              <a:t> </a:t>
            </a:r>
            <a:r>
              <a:rPr lang="ru" altLang="ru" sz="2000" b="1" i="1">
                <a:solidFill>
                  <a:srgbClr val="FFFFFF"/>
                </a:solidFill>
              </a:rPr>
              <a:t>понимаю</a:t>
            </a:r>
            <a:r>
              <a:rPr lang="en-US" altLang="ru" sz="2000" b="1" i="1">
                <a:solidFill>
                  <a:srgbClr val="FFFFFF"/>
                </a:solidFill>
              </a:rPr>
              <a:t>.</a:t>
            </a:r>
            <a:endParaRPr lang="ru-RU" sz="2000" b="1" i="1">
              <a:solidFill>
                <a:srgbClr val="FFFFFF"/>
              </a:solidFill>
            </a:endParaRPr>
          </a:p>
          <a:p>
            <a:r>
              <a:rPr lang="en-US" altLang="ru" sz="2000" b="1" i="1">
                <a:solidFill>
                  <a:srgbClr val="FFFFFF"/>
                </a:solidFill>
              </a:rPr>
              <a:t>                          "</a:t>
            </a:r>
            <a:r>
              <a:rPr lang="ru" altLang="ru" sz="2000" b="1" i="1">
                <a:solidFill>
                  <a:srgbClr val="FFFFFF"/>
                </a:solidFill>
              </a:rPr>
              <a:t>Конфуций</a:t>
            </a:r>
            <a:r>
              <a:rPr lang="en-US" altLang="ru" sz="2000" b="1" i="1">
                <a:solidFill>
                  <a:srgbClr val="FFFFFF"/>
                </a:solidFill>
              </a:rPr>
              <a:t>"</a:t>
            </a:r>
            <a:endParaRPr lang="ru-RU" sz="2000" b="1" i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Подзаголовок 1048612"/>
          <p:cNvSpPr>
            <a:spLocks noGrp="1"/>
          </p:cNvSpPr>
          <p:nvPr>
            <p:ph type="subTitle" idx="1"/>
          </p:nvPr>
        </p:nvSpPr>
        <p:spPr>
          <a:xfrm>
            <a:off x="281592" y="536622"/>
            <a:ext cx="8707425" cy="2409636"/>
          </a:xfrm>
          <a:solidFill>
            <a:srgbClr val="008000"/>
          </a:solidFill>
          <a:ln w="25400">
            <a:solidFill>
              <a:srgbClr val="006600"/>
            </a:solidFill>
            <a:prstDash val="solid"/>
          </a:ln>
        </p:spPr>
        <p:txBody>
          <a:bodyPr>
            <a:normAutofit fontScale="34745" lnSpcReduction="20000"/>
          </a:bodyPr>
          <a:lstStyle/>
          <a:p>
            <a:r>
              <a:rPr lang="ru" sz="6896">
                <a:solidFill>
                  <a:srgbClr val="FFFFFF"/>
                </a:solidFill>
              </a:rPr>
              <a:t>Любые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опыты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это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интересно</a:t>
            </a:r>
            <a:r>
              <a:rPr lang="en-US" altLang="ru" sz="6896">
                <a:solidFill>
                  <a:srgbClr val="FFFFFF"/>
                </a:solidFill>
              </a:rPr>
              <a:t>. </a:t>
            </a:r>
            <a:r>
              <a:rPr lang="ru" altLang="ru" sz="6896">
                <a:solidFill>
                  <a:srgbClr val="FFFFFF"/>
                </a:solidFill>
              </a:rPr>
              <a:t>Ребенок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делает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все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сам</a:t>
            </a:r>
            <a:r>
              <a:rPr lang="en-US" altLang="ru" sz="6896">
                <a:solidFill>
                  <a:srgbClr val="FFFFFF"/>
                </a:solidFill>
              </a:rPr>
              <a:t>. </a:t>
            </a:r>
            <a:r>
              <a:rPr lang="ru" altLang="ru" sz="6896">
                <a:solidFill>
                  <a:srgbClr val="FFFFFF"/>
                </a:solidFill>
              </a:rPr>
              <a:t>Очень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важна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эмоция</a:t>
            </a:r>
            <a:r>
              <a:rPr lang="en-US" altLang="ru" sz="6896">
                <a:solidFill>
                  <a:srgbClr val="FFFFFF"/>
                </a:solidFill>
              </a:rPr>
              <a:t>, </a:t>
            </a:r>
            <a:r>
              <a:rPr lang="ru" altLang="ru" sz="6896">
                <a:solidFill>
                  <a:srgbClr val="FFFFFF"/>
                </a:solidFill>
              </a:rPr>
              <a:t>которая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связанна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со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знанием</a:t>
            </a:r>
            <a:r>
              <a:rPr lang="en-US" altLang="ru" sz="6896">
                <a:solidFill>
                  <a:srgbClr val="FFFFFF"/>
                </a:solidFill>
              </a:rPr>
              <a:t>. </a:t>
            </a:r>
            <a:r>
              <a:rPr lang="ru" altLang="ru" sz="6896">
                <a:solidFill>
                  <a:srgbClr val="FFFFFF"/>
                </a:solidFill>
              </a:rPr>
              <a:t>Если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знания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будут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связанны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с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эмоцией</a:t>
            </a:r>
            <a:r>
              <a:rPr lang="en-US" altLang="ru" sz="6896">
                <a:solidFill>
                  <a:srgbClr val="FFFFFF"/>
                </a:solidFill>
              </a:rPr>
              <a:t>, </a:t>
            </a:r>
            <a:r>
              <a:rPr lang="ru" altLang="ru" sz="6896">
                <a:solidFill>
                  <a:srgbClr val="FFFFFF"/>
                </a:solidFill>
              </a:rPr>
              <a:t>то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оно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станет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прочным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интересным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для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самого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ребенка</a:t>
            </a:r>
            <a:r>
              <a:rPr lang="en-US" altLang="ru" sz="6896">
                <a:solidFill>
                  <a:srgbClr val="FFFFFF"/>
                </a:solidFill>
              </a:rPr>
              <a:t>. </a:t>
            </a:r>
            <a:endParaRPr lang="ru-RU" sz="6896">
              <a:solidFill>
                <a:srgbClr val="FFFFFF"/>
              </a:solidFill>
            </a:endParaRPr>
          </a:p>
          <a:p>
            <a:endParaRPr lang="ru-RU" sz="6896">
              <a:solidFill>
                <a:srgbClr val="FFFFFF"/>
              </a:solidFill>
            </a:endParaRPr>
          </a:p>
          <a:p>
            <a:endParaRPr lang="ru-RU" sz="6896">
              <a:solidFill>
                <a:srgbClr val="FFFFFF"/>
              </a:solidFill>
            </a:endParaRPr>
          </a:p>
          <a:p>
            <a:r>
              <a:rPr lang="ru" altLang="ru" sz="6896">
                <a:solidFill>
                  <a:srgbClr val="FFFFFF"/>
                </a:solidFill>
              </a:rPr>
              <a:t>Воспитатель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России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Шлемко</a:t>
            </a:r>
            <a:r>
              <a:rPr lang="en-US" altLang="ru" sz="6896">
                <a:solidFill>
                  <a:srgbClr val="FFFFFF"/>
                </a:solidFill>
              </a:rPr>
              <a:t> </a:t>
            </a:r>
            <a:r>
              <a:rPr lang="ru" altLang="ru" sz="6896">
                <a:solidFill>
                  <a:srgbClr val="FFFFFF"/>
                </a:solidFill>
              </a:rPr>
              <a:t>А</a:t>
            </a:r>
            <a:r>
              <a:rPr lang="en-US" altLang="ru" sz="6896">
                <a:solidFill>
                  <a:srgbClr val="FFFFFF"/>
                </a:solidFill>
              </a:rPr>
              <a:t>.</a:t>
            </a:r>
            <a:r>
              <a:rPr lang="ru" altLang="ru" sz="6896">
                <a:solidFill>
                  <a:srgbClr val="FFFFFF"/>
                </a:solidFill>
              </a:rPr>
              <a:t>И</a:t>
            </a:r>
            <a:r>
              <a:rPr lang="en-US" altLang="ru" sz="6896">
                <a:solidFill>
                  <a:srgbClr val="FFFFFF"/>
                </a:solidFill>
              </a:rPr>
              <a:t>.</a:t>
            </a:r>
            <a:endParaRPr lang="ru-RU" sz="6896">
              <a:solidFill>
                <a:srgbClr val="FFFFFF"/>
              </a:solidFill>
            </a:endParaRPr>
          </a:p>
        </p:txBody>
      </p:sp>
      <p:pic>
        <p:nvPicPr>
          <p:cNvPr id="2097157" name="Рисунок 209715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94990" y="3314693"/>
            <a:ext cx="1976865" cy="3528843"/>
          </a:xfrm>
          <a:prstGeom prst="rect">
            <a:avLst/>
          </a:prstGeom>
        </p:spPr>
      </p:pic>
      <p:pic>
        <p:nvPicPr>
          <p:cNvPr id="2097158" name="Рисунок 209715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092778" y="3713903"/>
            <a:ext cx="5757983" cy="27304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Заголовок 1048613"/>
          <p:cNvSpPr>
            <a:spLocks noGrp="1"/>
          </p:cNvSpPr>
          <p:nvPr>
            <p:ph type="ctrTitle"/>
          </p:nvPr>
        </p:nvSpPr>
        <p:spPr>
          <a:xfrm>
            <a:off x="767834" y="309255"/>
            <a:ext cx="7772400" cy="2387600"/>
          </a:xfrm>
          <a:solidFill>
            <a:srgbClr val="000080"/>
          </a:solidFill>
          <a:ln w="25400">
            <a:solidFill>
              <a:srgbClr val="000060"/>
            </a:solidFill>
            <a:prstDash val="solid"/>
          </a:ln>
        </p:spPr>
        <p:txBody>
          <a:bodyPr>
            <a:normAutofit fontScale="90000"/>
          </a:bodyPr>
          <a:lstStyle/>
          <a:p>
            <a:r>
              <a:rPr lang="ru">
                <a:solidFill>
                  <a:srgbClr val="FFFFFF"/>
                </a:solidFill>
              </a:rPr>
              <a:t>Дополнительные</a:t>
            </a:r>
            <a:r>
              <a:rPr lang="en-US" altLang="ru">
                <a:solidFill>
                  <a:srgbClr val="FFFFFF"/>
                </a:solidFill>
              </a:rPr>
              <a:t> </a:t>
            </a:r>
            <a:r>
              <a:rPr lang="ru" altLang="ru">
                <a:solidFill>
                  <a:srgbClr val="FFFFFF"/>
                </a:solidFill>
              </a:rPr>
              <a:t>возможности</a:t>
            </a:r>
            <a:r>
              <a:rPr lang="en-US" altLang="ru"/>
              <a:t/>
            </a:r>
            <a:br>
              <a:rPr lang="en-US" altLang="ru"/>
            </a:br>
            <a:endParaRPr lang="ru-RU">
              <a:solidFill>
                <a:srgbClr val="FFFFFF"/>
              </a:solidFill>
            </a:endParaRPr>
          </a:p>
        </p:txBody>
      </p:sp>
      <p:sp>
        <p:nvSpPr>
          <p:cNvPr id="1048615" name="Скругленный прямоугольник 1048614"/>
          <p:cNvSpPr/>
          <p:nvPr/>
        </p:nvSpPr>
        <p:spPr>
          <a:xfrm>
            <a:off x="516539" y="3317584"/>
            <a:ext cx="2426553" cy="3048000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65FF65"/>
            </a:solidFill>
            <a:prstDash val="solid"/>
          </a:ln>
        </p:spPr>
        <p:txBody>
          <a:bodyPr anchor="ctr"/>
          <a:lstStyle/>
          <a:p>
            <a:pPr algn="ctr"/>
            <a:r>
              <a:rPr lang="ru-RU" sz="2000" b="1">
                <a:solidFill>
                  <a:srgbClr val="000000"/>
                </a:solidFill>
              </a:rPr>
              <a:t>для получения и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обогащения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естественно</a:t>
            </a:r>
            <a:r>
              <a:rPr lang="en-US" altLang="ru" sz="2000" b="1">
                <a:solidFill>
                  <a:srgbClr val="000000"/>
                </a:solidFill>
              </a:rPr>
              <a:t> -</a:t>
            </a:r>
            <a:r>
              <a:rPr lang="ru-RU" sz="2000" b="1">
                <a:solidFill>
                  <a:srgbClr val="000000"/>
                </a:solidFill>
              </a:rPr>
              <a:t>нау</a:t>
            </a:r>
            <a:r>
              <a:rPr lang="ru" sz="2000" b="1">
                <a:solidFill>
                  <a:srgbClr val="000000"/>
                </a:solidFill>
              </a:rPr>
              <a:t>чн</a:t>
            </a:r>
            <a:r>
              <a:rPr lang="ru-RU" sz="2000" b="1">
                <a:solidFill>
                  <a:srgbClr val="000000"/>
                </a:solidFill>
              </a:rPr>
              <a:t>ых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представлений</a:t>
            </a:r>
          </a:p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48616" name="Скругленный прямоугольник 1048615"/>
          <p:cNvSpPr/>
          <p:nvPr/>
        </p:nvSpPr>
        <p:spPr>
          <a:xfrm>
            <a:off x="3358723" y="3317583"/>
            <a:ext cx="2426553" cy="3048000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65FF65"/>
            </a:solidFill>
            <a:prstDash val="solid"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>
                <a:solidFill>
                  <a:srgbClr val="000000"/>
                </a:solidFill>
              </a:rPr>
              <a:t>для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обследования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предметов с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разных сторон</a:t>
            </a:r>
          </a:p>
        </p:txBody>
      </p:sp>
      <p:sp>
        <p:nvSpPr>
          <p:cNvPr id="1048617" name="Скругленный прямоугольник 1048616"/>
          <p:cNvSpPr/>
          <p:nvPr/>
        </p:nvSpPr>
        <p:spPr>
          <a:xfrm>
            <a:off x="6260374" y="3317584"/>
            <a:ext cx="2426553" cy="3048000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65FF65"/>
            </a:solidFill>
            <a:prstDash val="solid"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>
                <a:solidFill>
                  <a:srgbClr val="000000"/>
                </a:solidFill>
              </a:rPr>
              <a:t>для общения и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расширения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опыта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совместных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действий детей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из разных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групп ДОУ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Заголовок 1048617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266672"/>
          </a:xfrm>
        </p:spPr>
        <p:txBody>
          <a:bodyPr>
            <a:normAutofit fontScale="90000"/>
          </a:bodyPr>
          <a:lstStyle/>
          <a:p>
            <a:r>
              <a:rPr lang="ru" b="1" u="sng"/>
              <a:t>Основная</a:t>
            </a:r>
            <a:r>
              <a:rPr lang="en-US" altLang="ru" b="1" u="sng"/>
              <a:t> </a:t>
            </a:r>
            <a:r>
              <a:rPr lang="ru" altLang="ru" b="1" u="sng"/>
              <a:t>цель</a:t>
            </a:r>
            <a:r>
              <a:rPr lang="en-US" altLang="ru" b="1" u="sng"/>
              <a:t/>
            </a:r>
            <a:br>
              <a:rPr lang="en-US" altLang="ru" b="1" u="sng"/>
            </a:br>
            <a:r>
              <a:rPr lang="en-US" altLang="ru"/>
              <a:t/>
            </a:r>
            <a:br>
              <a:rPr lang="en-US" altLang="ru"/>
            </a:br>
            <a:endParaRPr lang="ru-RU"/>
          </a:p>
        </p:txBody>
      </p:sp>
      <p:sp>
        <p:nvSpPr>
          <p:cNvPr id="1048619" name="Подзаголовок 1048618"/>
          <p:cNvSpPr>
            <a:spLocks noGrp="1"/>
          </p:cNvSpPr>
          <p:nvPr>
            <p:ph type="subTitle" idx="1"/>
          </p:nvPr>
        </p:nvSpPr>
        <p:spPr>
          <a:xfrm>
            <a:off x="1142999" y="1122363"/>
            <a:ext cx="6858000" cy="1655762"/>
          </a:xfrm>
          <a:solidFill>
            <a:srgbClr val="FF6600"/>
          </a:solidFill>
          <a:ln w="25400">
            <a:solidFill>
              <a:srgbClr val="993D00"/>
            </a:solidFill>
            <a:prstDash val="solid"/>
          </a:ln>
        </p:spPr>
        <p:txBody>
          <a:bodyPr>
            <a:normAutofit fontScale="90353" lnSpcReduction="20000"/>
          </a:bodyPr>
          <a:lstStyle/>
          <a:p>
            <a:r>
              <a:rPr lang="ru-RU" sz="2916">
                <a:solidFill>
                  <a:srgbClr val="FFFFFF"/>
                </a:solidFill>
              </a:rPr>
              <a:t>способствовать формированию и развитию </a:t>
            </a:r>
          </a:p>
          <a:p>
            <a:r>
              <a:rPr lang="ru-RU" sz="2916">
                <a:solidFill>
                  <a:srgbClr val="FFFFFF"/>
                </a:solidFill>
              </a:rPr>
              <a:t>познавательных интересов детей </a:t>
            </a:r>
          </a:p>
          <a:p>
            <a:r>
              <a:rPr lang="ru-RU" sz="2916">
                <a:solidFill>
                  <a:srgbClr val="FFFFFF"/>
                </a:solidFill>
              </a:rPr>
              <a:t>через опытно-экспериментальную </a:t>
            </a:r>
          </a:p>
          <a:p>
            <a:r>
              <a:rPr lang="ru-RU" sz="2916">
                <a:solidFill>
                  <a:srgbClr val="FFFFFF"/>
                </a:solidFill>
              </a:rPr>
              <a:t>деятельность</a:t>
            </a:r>
          </a:p>
        </p:txBody>
      </p:sp>
      <p:pic>
        <p:nvPicPr>
          <p:cNvPr id="2097159" name="Рисунок 209715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87284" y="2937541"/>
            <a:ext cx="7769433" cy="34993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Заголовок 1048619"/>
          <p:cNvSpPr>
            <a:spLocks noGrp="1"/>
          </p:cNvSpPr>
          <p:nvPr>
            <p:ph type="ctrTitle"/>
          </p:nvPr>
        </p:nvSpPr>
        <p:spPr>
          <a:xfrm rot="5400000">
            <a:off x="5707738" y="2777315"/>
            <a:ext cx="5673092" cy="852291"/>
          </a:xfrm>
          <a:solidFill>
            <a:srgbClr val="FF0000"/>
          </a:solidFill>
          <a:ln w="25400">
            <a:solidFill>
              <a:srgbClr val="990000"/>
            </a:solidFill>
            <a:prstDash val="solid"/>
          </a:ln>
        </p:spPr>
        <p:txBody>
          <a:bodyPr>
            <a:normAutofit fontScale="90000"/>
          </a:bodyPr>
          <a:lstStyle/>
          <a:p>
            <a:r>
              <a:rPr lang="en-US" altLang="ru"/>
              <a:t/>
            </a:r>
            <a:br>
              <a:rPr lang="en-US" altLang="ru"/>
            </a:br>
            <a:r>
              <a:rPr lang="en-US" altLang="ru"/>
              <a:t/>
            </a:r>
            <a:br>
              <a:rPr lang="en-US" altLang="ru"/>
            </a:br>
            <a:r>
              <a:rPr lang="ru" altLang="ru">
                <a:solidFill>
                  <a:srgbClr val="FFFFFF"/>
                </a:solidFill>
              </a:rPr>
              <a:t>Задачи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048621" name="Пятиугольник 1048620"/>
          <p:cNvSpPr/>
          <p:nvPr/>
        </p:nvSpPr>
        <p:spPr>
          <a:xfrm>
            <a:off x="591777" y="366913"/>
            <a:ext cx="7338975" cy="1214584"/>
          </a:xfrm>
          <a:prstGeom prst="homePlate">
            <a:avLst/>
          </a:prstGeom>
          <a:solidFill>
            <a:srgbClr val="3399FF"/>
          </a:solidFill>
          <a:ln w="25400">
            <a:solidFill>
              <a:srgbClr val="0065CB"/>
            </a:solidFill>
            <a:prstDash val="solid"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FFFFFF"/>
                </a:solidFill>
              </a:rPr>
              <a:t>Развивать умение обследовать предметы и </a:t>
            </a:r>
          </a:p>
          <a:p>
            <a:pPr algn="ctr"/>
            <a:r>
              <a:rPr lang="ru-RU" sz="2400" b="1">
                <a:solidFill>
                  <a:srgbClr val="FFFFFF"/>
                </a:solidFill>
              </a:rPr>
              <a:t>явления с разных сторон, выявлять </a:t>
            </a:r>
          </a:p>
          <a:p>
            <a:pPr algn="ctr"/>
            <a:r>
              <a:rPr lang="ru-RU" sz="2400" b="1">
                <a:solidFill>
                  <a:srgbClr val="FFFFFF"/>
                </a:solidFill>
              </a:rPr>
              <a:t>зависимости.</a:t>
            </a:r>
          </a:p>
        </p:txBody>
      </p:sp>
      <p:sp>
        <p:nvSpPr>
          <p:cNvPr id="1048622" name="Пятиугольник 1048621"/>
          <p:cNvSpPr/>
          <p:nvPr/>
        </p:nvSpPr>
        <p:spPr>
          <a:xfrm>
            <a:off x="591776" y="1581496"/>
            <a:ext cx="7338975" cy="1214584"/>
          </a:xfrm>
          <a:prstGeom prst="homePlate">
            <a:avLst/>
          </a:prstGeom>
          <a:solidFill>
            <a:srgbClr val="99CC00"/>
          </a:solidFill>
          <a:ln w="25400">
            <a:solidFill>
              <a:srgbClr val="4D6900"/>
            </a:solidFill>
            <a:prstDash val="solid"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>
                <a:solidFill>
                  <a:srgbClr val="FFFFFF"/>
                </a:solidFill>
              </a:rPr>
              <a:t>Помогать накоплению у детей конкретных </a:t>
            </a:r>
          </a:p>
          <a:p>
            <a:pPr algn="ctr"/>
            <a:r>
              <a:rPr lang="ru-RU" sz="2400" b="1">
                <a:solidFill>
                  <a:srgbClr val="FFFFFF"/>
                </a:solidFill>
              </a:rPr>
              <a:t>представлений о предметах и их свойствах.</a:t>
            </a:r>
          </a:p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048623" name="Пятиугольник 1048622"/>
          <p:cNvSpPr/>
          <p:nvPr/>
        </p:nvSpPr>
        <p:spPr>
          <a:xfrm>
            <a:off x="591776" y="2796079"/>
            <a:ext cx="7338975" cy="1214584"/>
          </a:xfrm>
          <a:prstGeom prst="homePlate">
            <a:avLst/>
          </a:prstGeom>
          <a:solidFill>
            <a:srgbClr val="FFCC00"/>
          </a:solidFill>
          <a:ln w="25400">
            <a:solidFill>
              <a:srgbClr val="997A00"/>
            </a:solidFill>
            <a:prstDash val="solid"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>
                <a:solidFill>
                  <a:srgbClr val="FFFFFF"/>
                </a:solidFill>
              </a:rPr>
              <a:t>Стимулировать активность детей для </a:t>
            </a:r>
          </a:p>
          <a:p>
            <a:pPr algn="ctr"/>
            <a:r>
              <a:rPr lang="ru-RU" sz="2400" b="1">
                <a:solidFill>
                  <a:srgbClr val="FFFFFF"/>
                </a:solidFill>
              </a:rPr>
              <a:t>разрешения проблемной ситуации.</a:t>
            </a:r>
            <a:r>
              <a:rPr lang="ru-RU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048624" name="Пятиугольник 1048623"/>
          <p:cNvSpPr/>
          <p:nvPr/>
        </p:nvSpPr>
        <p:spPr>
          <a:xfrm>
            <a:off x="591776" y="4010662"/>
            <a:ext cx="7338975" cy="1214584"/>
          </a:xfrm>
          <a:prstGeom prst="homePlate">
            <a:avLst/>
          </a:prstGeom>
          <a:solidFill>
            <a:srgbClr val="FF6600"/>
          </a:solidFill>
          <a:ln w="25400">
            <a:solidFill>
              <a:srgbClr val="993D00"/>
            </a:solidFill>
            <a:prstDash val="solid"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>
                <a:solidFill>
                  <a:srgbClr val="FFFFFF"/>
                </a:solidFill>
              </a:rPr>
              <a:t>Развивать мыслительные операции, умение </a:t>
            </a:r>
          </a:p>
          <a:p>
            <a:pPr algn="ctr"/>
            <a:r>
              <a:rPr lang="ru-RU" sz="2400" b="1">
                <a:solidFill>
                  <a:srgbClr val="FFFFFF"/>
                </a:solidFill>
              </a:rPr>
              <a:t>выдвигать гипотезы, делать выводы.</a:t>
            </a:r>
          </a:p>
          <a:p>
            <a:pPr algn="ctr"/>
            <a:r>
              <a:rPr lang="ru-RU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1048625" name="Пятиугольник 1048624"/>
          <p:cNvSpPr/>
          <p:nvPr/>
        </p:nvSpPr>
        <p:spPr>
          <a:xfrm>
            <a:off x="591776" y="5225244"/>
            <a:ext cx="7338975" cy="1214584"/>
          </a:xfrm>
          <a:prstGeom prst="homePlate">
            <a:avLst/>
          </a:prstGeom>
          <a:solidFill>
            <a:srgbClr val="D66565"/>
          </a:solidFill>
          <a:ln w="25400">
            <a:solidFill>
              <a:srgbClr val="A82C2C"/>
            </a:solidFill>
            <a:prstDash val="solid"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>
                <a:solidFill>
                  <a:srgbClr val="FFFFFF"/>
                </a:solidFill>
              </a:rPr>
              <a:t>Способствовать воспитанию самостоятельности, </a:t>
            </a:r>
          </a:p>
          <a:p>
            <a:pPr algn="ctr"/>
            <a:r>
              <a:rPr lang="ru-RU" sz="2400" b="1">
                <a:solidFill>
                  <a:srgbClr val="FFFFFF"/>
                </a:solidFill>
              </a:rPr>
              <a:t>развитию коммуникативных навыков.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Заголовок 1048633"/>
          <p:cNvSpPr>
            <a:spLocks noGrp="1"/>
          </p:cNvSpPr>
          <p:nvPr>
            <p:ph type="title"/>
          </p:nvPr>
        </p:nvSpPr>
        <p:spPr>
          <a:solidFill>
            <a:srgbClr val="000080"/>
          </a:solidFill>
          <a:ln w="25400">
            <a:solidFill>
              <a:srgbClr val="000060"/>
            </a:solidFill>
            <a:prstDash val="solid"/>
          </a:ln>
        </p:spPr>
        <p:txBody>
          <a:bodyPr/>
          <a:lstStyle/>
          <a:p>
            <a:r>
              <a:rPr lang="ru">
                <a:solidFill>
                  <a:srgbClr val="FFFFFF"/>
                </a:solidFill>
              </a:rPr>
              <a:t>Основные</a:t>
            </a:r>
            <a:r>
              <a:rPr lang="en-US" altLang="ru">
                <a:solidFill>
                  <a:srgbClr val="FFFFFF"/>
                </a:solidFill>
              </a:rPr>
              <a:t> </a:t>
            </a:r>
            <a:r>
              <a:rPr lang="ru" altLang="ru">
                <a:solidFill>
                  <a:srgbClr val="FFFFFF"/>
                </a:solidFill>
              </a:rPr>
              <a:t>методы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048635" name="Текст 1048634"/>
          <p:cNvSpPr>
            <a:spLocks noGrp="1"/>
          </p:cNvSpPr>
          <p:nvPr>
            <p:ph type="body" idx="1"/>
          </p:nvPr>
        </p:nvSpPr>
        <p:spPr>
          <a:xfrm>
            <a:off x="629841" y="2093117"/>
            <a:ext cx="3868340" cy="823912"/>
          </a:xfrm>
          <a:solidFill>
            <a:srgbClr val="3399FF"/>
          </a:solidFill>
          <a:ln w="25400">
            <a:solidFill>
              <a:srgbClr val="0065CB"/>
            </a:solidFill>
            <a:prstDash val="solid"/>
          </a:ln>
        </p:spPr>
        <p:txBody>
          <a:bodyPr>
            <a:normAutofit/>
          </a:bodyPr>
          <a:lstStyle/>
          <a:p>
            <a:r>
              <a:rPr lang="ru">
                <a:solidFill>
                  <a:srgbClr val="FFFFFF"/>
                </a:solidFill>
              </a:rPr>
              <a:t>Наглядно</a:t>
            </a:r>
            <a:r>
              <a:rPr lang="en-US" altLang="ru">
                <a:solidFill>
                  <a:srgbClr val="FFFFFF"/>
                </a:solidFill>
              </a:rPr>
              <a:t> - </a:t>
            </a:r>
            <a:r>
              <a:rPr lang="ru" altLang="ru">
                <a:solidFill>
                  <a:srgbClr val="FFFFFF"/>
                </a:solidFill>
              </a:rPr>
              <a:t>действенный</a:t>
            </a:r>
            <a:endParaRPr lang="ru-RU">
              <a:solidFill>
                <a:srgbClr val="FFFFFF"/>
              </a:solidFill>
            </a:endParaRPr>
          </a:p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048636" name="Текст 1048635"/>
          <p:cNvSpPr>
            <a:spLocks noGrp="1"/>
          </p:cNvSpPr>
          <p:nvPr>
            <p:ph type="body" sz="quarter" idx="3"/>
          </p:nvPr>
        </p:nvSpPr>
        <p:spPr>
          <a:xfrm>
            <a:off x="4629150" y="2093118"/>
            <a:ext cx="3887391" cy="823912"/>
          </a:xfrm>
          <a:solidFill>
            <a:srgbClr val="3399FF"/>
          </a:solidFill>
          <a:ln w="25400">
            <a:solidFill>
              <a:srgbClr val="0065CB"/>
            </a:solidFill>
            <a:prstDash val="solid"/>
          </a:ln>
        </p:spPr>
        <p:txBody>
          <a:bodyPr/>
          <a:lstStyle/>
          <a:p>
            <a:r>
              <a:rPr lang="ru">
                <a:solidFill>
                  <a:srgbClr val="FFFFFF"/>
                </a:solidFill>
              </a:rPr>
              <a:t>Практический</a:t>
            </a:r>
            <a:endParaRPr lang="ru-RU">
              <a:solidFill>
                <a:srgbClr val="FFFFFF"/>
              </a:solidFill>
            </a:endParaRPr>
          </a:p>
          <a:p>
            <a:endParaRPr lang="ru-RU">
              <a:solidFill>
                <a:srgbClr val="FFFFFF"/>
              </a:solidFill>
            </a:endParaRPr>
          </a:p>
        </p:txBody>
      </p:sp>
      <p:pic>
        <p:nvPicPr>
          <p:cNvPr id="2097160" name="Рисунок 209715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692212" y="3743335"/>
            <a:ext cx="4311174" cy="2146646"/>
          </a:xfrm>
          <a:prstGeom prst="rect">
            <a:avLst/>
          </a:prstGeom>
        </p:spPr>
      </p:pic>
      <p:pic>
        <p:nvPicPr>
          <p:cNvPr id="2097161" name="Рисунок 2097160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91188" y="3683309"/>
            <a:ext cx="4024925" cy="231956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Подзаголовок 1048636"/>
          <p:cNvSpPr>
            <a:spLocks noGrp="1"/>
          </p:cNvSpPr>
          <p:nvPr>
            <p:ph type="subTitle" idx="1"/>
          </p:nvPr>
        </p:nvSpPr>
        <p:spPr>
          <a:xfrm>
            <a:off x="2267517" y="0"/>
            <a:ext cx="4067914" cy="752297"/>
          </a:xfrm>
          <a:solidFill>
            <a:srgbClr val="0000FF"/>
          </a:solidFill>
          <a:ln w="25400">
            <a:solidFill>
              <a:srgbClr val="000095"/>
            </a:solidFill>
            <a:prstDash val="solid"/>
          </a:ln>
        </p:spPr>
        <p:txBody>
          <a:bodyPr/>
          <a:lstStyle/>
          <a:p>
            <a:r>
              <a:rPr lang="ru" altLang="ru" sz="3200">
                <a:solidFill>
                  <a:srgbClr val="FFFFFF"/>
                </a:solidFill>
              </a:rPr>
              <a:t>Принципы</a:t>
            </a:r>
            <a:endParaRPr lang="ru-RU" sz="3200">
              <a:solidFill>
                <a:srgbClr val="FFFFFF"/>
              </a:solidFill>
            </a:endParaRPr>
          </a:p>
        </p:txBody>
      </p:sp>
      <p:sp>
        <p:nvSpPr>
          <p:cNvPr id="1048638" name="TextBox 1048637"/>
          <p:cNvSpPr txBox="1"/>
          <p:nvPr/>
        </p:nvSpPr>
        <p:spPr>
          <a:xfrm>
            <a:off x="1813815" y="859441"/>
            <a:ext cx="4999702" cy="929639"/>
          </a:xfrm>
          <a:prstGeom prst="rect">
            <a:avLst/>
          </a:prstGeom>
          <a:solidFill>
            <a:srgbClr val="99CC00"/>
          </a:solidFill>
          <a:ln w="25400">
            <a:solidFill>
              <a:srgbClr val="4D69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ru" sz="2800">
                <a:solidFill>
                  <a:srgbClr val="FFFFFF"/>
                </a:solidFill>
              </a:rPr>
              <a:t>Основные</a:t>
            </a:r>
            <a:r>
              <a:rPr lang="en-US" altLang="ru" sz="2800">
                <a:solidFill>
                  <a:srgbClr val="FFFFFF"/>
                </a:solidFill>
              </a:rPr>
              <a:t> </a:t>
            </a:r>
            <a:r>
              <a:rPr lang="ru" altLang="ru" sz="2800">
                <a:solidFill>
                  <a:srgbClr val="FFFFFF"/>
                </a:solidFill>
              </a:rPr>
              <a:t>дидактические</a:t>
            </a:r>
            <a:r>
              <a:rPr lang="en-US" altLang="ru" sz="2800">
                <a:solidFill>
                  <a:srgbClr val="FFFFFF"/>
                </a:solidFill>
              </a:rPr>
              <a:t> </a:t>
            </a:r>
            <a:r>
              <a:rPr lang="ru" altLang="ru" sz="2800">
                <a:solidFill>
                  <a:srgbClr val="FFFFFF"/>
                </a:solidFill>
              </a:rPr>
              <a:t>принципы</a:t>
            </a:r>
            <a:endParaRPr lang="ru-RU" sz="2800">
              <a:solidFill>
                <a:srgbClr val="FFFFFF"/>
              </a:solidFill>
            </a:endParaRPr>
          </a:p>
        </p:txBody>
      </p:sp>
      <p:sp>
        <p:nvSpPr>
          <p:cNvPr id="1048639" name="Скругленный прямоугольник 1048638"/>
          <p:cNvSpPr/>
          <p:nvPr/>
        </p:nvSpPr>
        <p:spPr>
          <a:xfrm rot="14714">
            <a:off x="1271266" y="1802079"/>
            <a:ext cx="6084800" cy="5042922"/>
          </a:xfrm>
          <a:prstGeom prst="roundRect">
            <a:avLst/>
          </a:prstGeom>
          <a:solidFill>
            <a:srgbClr val="FF6600"/>
          </a:solidFill>
          <a:ln w="25400">
            <a:solidFill>
              <a:srgbClr val="993D00"/>
            </a:solidFill>
            <a:prstDash val="solid"/>
          </a:ln>
        </p:spPr>
        <p:txBody>
          <a:bodyPr anchor="ctr"/>
          <a:lstStyle/>
          <a:p>
            <a:pPr algn="ctr"/>
            <a:r>
              <a:rPr lang="ru" sz="2400" b="1">
                <a:solidFill>
                  <a:srgbClr val="FFFFFF"/>
                </a:solidFill>
              </a:rPr>
              <a:t>Обращаем</a:t>
            </a:r>
            <a:r>
              <a:rPr lang="en-US" altLang="ru" sz="2400" b="1">
                <a:solidFill>
                  <a:srgbClr val="FFFFFF"/>
                </a:solidFill>
              </a:rPr>
              <a:t> </a:t>
            </a:r>
            <a:r>
              <a:rPr lang="ru" altLang="ru" sz="2400" b="1">
                <a:solidFill>
                  <a:srgbClr val="FFFFFF"/>
                </a:solidFill>
              </a:rPr>
              <a:t>внимание</a:t>
            </a:r>
            <a:r>
              <a:rPr lang="en-US" altLang="ru" sz="2400" b="1">
                <a:solidFill>
                  <a:srgbClr val="FFFFFF"/>
                </a:solidFill>
              </a:rPr>
              <a:t> </a:t>
            </a:r>
            <a:r>
              <a:rPr lang="ru" altLang="ru" sz="2400" b="1">
                <a:solidFill>
                  <a:srgbClr val="FFFFFF"/>
                </a:solidFill>
              </a:rPr>
              <a:t>на</a:t>
            </a:r>
            <a:r>
              <a:rPr lang="en-US" altLang="ru" sz="2400" b="1">
                <a:solidFill>
                  <a:srgbClr val="FFFFFF"/>
                </a:solidFill>
              </a:rPr>
              <a:t>:</a:t>
            </a:r>
            <a:endParaRPr lang="ru-RU" sz="2400" b="1">
              <a:solidFill>
                <a:srgbClr val="FFFFFF"/>
              </a:solidFill>
            </a:endParaRPr>
          </a:p>
          <a:p>
            <a:pPr algn="ctr"/>
            <a:endParaRPr lang="ru-RU" sz="2400" b="1">
              <a:solidFill>
                <a:srgbClr val="FFFFFF"/>
              </a:solidFill>
            </a:endParaRPr>
          </a:p>
          <a:p>
            <a:pPr algn="l"/>
            <a:r>
              <a:rPr lang="en-US" altLang="ru" sz="2400">
                <a:solidFill>
                  <a:srgbClr val="FFFFFF"/>
                </a:solidFill>
              </a:rPr>
              <a:t>- </a:t>
            </a:r>
            <a:r>
              <a:rPr lang="ru-RU" sz="2400">
                <a:solidFill>
                  <a:srgbClr val="FFFFFF"/>
                </a:solidFill>
              </a:rPr>
              <a:t>стимуляцию речевой и </a:t>
            </a:r>
          </a:p>
          <a:p>
            <a:pPr algn="l"/>
            <a:r>
              <a:rPr lang="ru-RU" sz="2400">
                <a:solidFill>
                  <a:srgbClr val="FFFFFF"/>
                </a:solidFill>
              </a:rPr>
              <a:t>познавательной активности детей</a:t>
            </a:r>
            <a:r>
              <a:rPr lang="en-US" altLang="ru" sz="2400">
                <a:solidFill>
                  <a:srgbClr val="FFFFFF"/>
                </a:solidFill>
              </a:rPr>
              <a:t>.</a:t>
            </a:r>
            <a:endParaRPr lang="ru-RU" sz="2400">
              <a:solidFill>
                <a:srgbClr val="FFFFFF"/>
              </a:solidFill>
            </a:endParaRPr>
          </a:p>
          <a:p>
            <a:pPr algn="l"/>
            <a:r>
              <a:rPr lang="en-US" altLang="ru" sz="2400">
                <a:solidFill>
                  <a:srgbClr val="FFFFFF"/>
                </a:solidFill>
              </a:rPr>
              <a:t>- </a:t>
            </a:r>
            <a:r>
              <a:rPr lang="ru-RU" sz="2400">
                <a:solidFill>
                  <a:srgbClr val="FFFFFF"/>
                </a:solidFill>
              </a:rPr>
              <a:t>создание ситуации успеха </a:t>
            </a:r>
          </a:p>
          <a:p>
            <a:pPr algn="l"/>
            <a:r>
              <a:rPr lang="ru-RU" sz="2400">
                <a:solidFill>
                  <a:srgbClr val="FFFFFF"/>
                </a:solidFill>
              </a:rPr>
              <a:t>деятельности для каждого ребѐнка</a:t>
            </a:r>
          </a:p>
          <a:p>
            <a:pPr algn="l"/>
            <a:r>
              <a:rPr lang="en-US" altLang="ru" sz="2400">
                <a:solidFill>
                  <a:srgbClr val="FFFFFF"/>
                </a:solidFill>
              </a:rPr>
              <a:t> - </a:t>
            </a:r>
            <a:r>
              <a:rPr lang="ru-RU" sz="2400">
                <a:solidFill>
                  <a:srgbClr val="FFFFFF"/>
                </a:solidFill>
              </a:rPr>
              <a:t>доверительное отношение между </a:t>
            </a:r>
          </a:p>
          <a:p>
            <a:pPr algn="l"/>
            <a:r>
              <a:rPr lang="ru-RU" sz="2400">
                <a:solidFill>
                  <a:srgbClr val="FFFFFF"/>
                </a:solidFill>
              </a:rPr>
              <a:t>взрослым и ребѐнком, основанное </a:t>
            </a:r>
          </a:p>
          <a:p>
            <a:pPr algn="l"/>
            <a:r>
              <a:rPr lang="ru-RU" sz="2400">
                <a:solidFill>
                  <a:srgbClr val="FFFFFF"/>
                </a:solidFill>
              </a:rPr>
              <a:t>на сотрудничестве</a:t>
            </a:r>
            <a:r>
              <a:rPr lang="en-US" altLang="ru" sz="2400">
                <a:solidFill>
                  <a:srgbClr val="FFFFFF"/>
                </a:solidFill>
              </a:rPr>
              <a:t>.</a:t>
            </a:r>
            <a:endParaRPr lang="ru-RU" sz="2400">
              <a:solidFill>
                <a:srgbClr val="FFFFFF"/>
              </a:solidFill>
            </a:endParaRPr>
          </a:p>
          <a:p>
            <a:pPr algn="l"/>
            <a:r>
              <a:rPr lang="en-US" altLang="ru" sz="2400">
                <a:solidFill>
                  <a:srgbClr val="FFFFFF"/>
                </a:solidFill>
              </a:rPr>
              <a:t>  - </a:t>
            </a:r>
            <a:r>
              <a:rPr lang="ru-RU" sz="2400">
                <a:solidFill>
                  <a:srgbClr val="FFFFFF"/>
                </a:solidFill>
              </a:rPr>
              <a:t>учѐт особенностей детского </a:t>
            </a:r>
          </a:p>
          <a:p>
            <a:pPr algn="l"/>
            <a:r>
              <a:rPr lang="ru-RU" sz="2400">
                <a:solidFill>
                  <a:srgbClr val="FFFFFF"/>
                </a:solidFill>
              </a:rPr>
              <a:t>экспериментирования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590</Words>
  <Application>Microsoft Office PowerPoint</Application>
  <PresentationFormat>Экран (4:3)</PresentationFormat>
  <Paragraphs>160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宋体</vt:lpstr>
      <vt:lpstr>Arial</vt:lpstr>
      <vt:lpstr>Calibri</vt:lpstr>
      <vt:lpstr>Calibri Light</vt:lpstr>
      <vt:lpstr>Тема Office</vt:lpstr>
      <vt:lpstr>Формирование и развитие познавательных интересов детей через опытно - экспериментальную деятельность при ознокомлении с окружющим миром с помощю автодидактических карточек. </vt:lpstr>
      <vt:lpstr>Презентация PowerPoint</vt:lpstr>
      <vt:lpstr>Презентация PowerPoint</vt:lpstr>
      <vt:lpstr>Презентация PowerPoint</vt:lpstr>
      <vt:lpstr>Дополнительные возможности </vt:lpstr>
      <vt:lpstr>Основная цель  </vt:lpstr>
      <vt:lpstr>  Задачи</vt:lpstr>
      <vt:lpstr>Основные методы</vt:lpstr>
      <vt:lpstr>Презентация PowerPoint</vt:lpstr>
      <vt:lpstr>Форма проведений занятий с помощью автодидактических карточек</vt:lpstr>
      <vt:lpstr>Приемы</vt:lpstr>
      <vt:lpstr>Карточки с помощью которых проходят занятия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и развитие познавательных интересов детей через опытно - экспериментальную деятельность при ознокомлении с окружющим миром с помощю автодидактических карточек. </dc:title>
  <dc:creator>MRX-W09</dc:creator>
  <cp:lastModifiedBy>RePack by Diakov</cp:lastModifiedBy>
  <cp:revision>1</cp:revision>
  <dcterms:created xsi:type="dcterms:W3CDTF">2015-05-10T15:36:16Z</dcterms:created>
  <dcterms:modified xsi:type="dcterms:W3CDTF">2022-08-10T09:46:45Z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2d5719a14ae24296af34b5b83c744290</vt:lpwstr>
  </property>
</Properties>
</file>