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5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26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551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6599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165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1362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902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58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82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08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61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250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63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51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04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2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886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B337B-50A3-4559-AE4C-50DB8E5C972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5776A16-8369-4022-B1AC-53CB656F53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9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6C6E7-5ACD-4B97-B8F0-F8140B366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8880" y="233680"/>
            <a:ext cx="9276079" cy="4450080"/>
          </a:xfrm>
        </p:spPr>
        <p:txBody>
          <a:bodyPr>
            <a:normAutofit/>
          </a:bodyPr>
          <a:lstStyle/>
          <a:p>
            <a:r>
              <a:rPr lang="ru-RU" sz="4000" b="1" dirty="0"/>
              <a:t>Презентация по теме самообразования: </a:t>
            </a:r>
            <a:br>
              <a:rPr lang="ru-RU" sz="4000" b="1" dirty="0"/>
            </a:br>
            <a:r>
              <a:rPr lang="ru-RU" sz="4000" b="1" dirty="0"/>
              <a:t>«Развитие творческих способностей у детей через нетрадиционную технику рисования- </a:t>
            </a:r>
            <a:r>
              <a:rPr lang="ru-RU" sz="4000" b="1" dirty="0" err="1"/>
              <a:t>пластилинографию</a:t>
            </a:r>
            <a:r>
              <a:rPr lang="ru-RU" sz="4000" b="1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9B39C1-A385-4939-967B-EC93B7410B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b="1" dirty="0"/>
              <a:t>                                                        </a:t>
            </a:r>
            <a:r>
              <a:rPr lang="ru-RU" sz="2400" b="1" dirty="0"/>
              <a:t>Воспитатель: Чеботарь Юлия Владимировна</a:t>
            </a:r>
          </a:p>
          <a:p>
            <a:r>
              <a:rPr lang="ru-RU" sz="2400" b="1" dirty="0"/>
              <a:t>                                                            Группа 11 «Солнышко»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99863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D7C876-8AED-4C08-A8AC-74780B390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422400"/>
            <a:ext cx="6786880" cy="509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3EEEEB-8F67-4EC3-9D0B-65A782E02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1910" y="2138680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3FC3326-057E-4530-AC47-629CE4F4D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</a:t>
            </a:r>
            <a:r>
              <a:rPr lang="ru-RU" b="1" i="1" dirty="0">
                <a:solidFill>
                  <a:srgbClr val="FFC000"/>
                </a:solidFill>
              </a:rPr>
              <a:t>Матрешка</a:t>
            </a:r>
          </a:p>
        </p:txBody>
      </p:sp>
    </p:spTree>
    <p:extLst>
      <p:ext uri="{BB962C8B-B14F-4D97-AF65-F5344CB8AC3E}">
        <p14:creationId xmlns:p14="http://schemas.microsoft.com/office/powerpoint/2010/main" val="3402738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366328-15F2-4403-A8B3-BDC39B234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1285240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149BAF-E578-4FA9-BCCA-CC05CFBEB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0030" y="736600"/>
            <a:ext cx="4836160" cy="362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89AB5D-C899-4C65-9934-A8AD77511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0" y="3228340"/>
            <a:ext cx="4663440" cy="3497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DC236BE5-8310-4806-AB4C-BE4D2CDD9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274320"/>
            <a:ext cx="8911687" cy="1630680"/>
          </a:xfrm>
        </p:spPr>
        <p:txBody>
          <a:bodyPr/>
          <a:lstStyle/>
          <a:p>
            <a:r>
              <a:rPr lang="ru-RU" dirty="0"/>
              <a:t>         </a:t>
            </a:r>
            <a:r>
              <a:rPr lang="ru-RU" b="1" i="1" dirty="0">
                <a:solidFill>
                  <a:schemeClr val="accent2"/>
                </a:solidFill>
              </a:rPr>
              <a:t>Осенний листок</a:t>
            </a:r>
          </a:p>
        </p:txBody>
      </p:sp>
    </p:spTree>
    <p:extLst>
      <p:ext uri="{BB962C8B-B14F-4D97-AF65-F5344CB8AC3E}">
        <p14:creationId xmlns:p14="http://schemas.microsoft.com/office/powerpoint/2010/main" val="321481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E98DE6-EDAE-4988-B7C6-4ED41B55F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2036445"/>
            <a:ext cx="5139267" cy="3854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D19646-8EC3-4121-A1E3-E74AECADF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4145"/>
            <a:ext cx="5969000" cy="4476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00DBEE5-9499-4ED5-B9D5-A477DEA5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520" y="355600"/>
            <a:ext cx="9503091" cy="1549400"/>
          </a:xfrm>
        </p:spPr>
        <p:txBody>
          <a:bodyPr/>
          <a:lstStyle/>
          <a:p>
            <a:r>
              <a:rPr lang="ru-RU" b="1" i="1" dirty="0">
                <a:solidFill>
                  <a:srgbClr val="7030A0"/>
                </a:solidFill>
              </a:rPr>
              <a:t>          Городецкая роспись</a:t>
            </a:r>
          </a:p>
        </p:txBody>
      </p:sp>
    </p:spTree>
    <p:extLst>
      <p:ext uri="{BB962C8B-B14F-4D97-AF65-F5344CB8AC3E}">
        <p14:creationId xmlns:p14="http://schemas.microsoft.com/office/powerpoint/2010/main" val="2404346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AB3E33-898C-4861-84CF-E378343DB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2387600"/>
            <a:ext cx="4971627" cy="372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B2063D-7B99-4725-B7BD-CECF250A3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26" y="1107440"/>
            <a:ext cx="6570133" cy="492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D543488-8B62-4406-9DD1-7394C184C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80" y="101600"/>
            <a:ext cx="9899331" cy="1803400"/>
          </a:xfrm>
        </p:spPr>
        <p:txBody>
          <a:bodyPr/>
          <a:lstStyle/>
          <a:p>
            <a:r>
              <a:rPr lang="ru-RU" b="1" i="1" dirty="0">
                <a:solidFill>
                  <a:srgbClr val="00B0F0"/>
                </a:solidFill>
              </a:rPr>
              <a:t>                Северное сияние</a:t>
            </a:r>
          </a:p>
        </p:txBody>
      </p:sp>
    </p:spTree>
    <p:extLst>
      <p:ext uri="{BB962C8B-B14F-4D97-AF65-F5344CB8AC3E}">
        <p14:creationId xmlns:p14="http://schemas.microsoft.com/office/powerpoint/2010/main" val="1032860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B487F4-7D96-494C-B0B4-18D650F90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80" y="1584960"/>
            <a:ext cx="7122160" cy="484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CA8067B-98C2-4587-8E6E-0D2D3E2ED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Мой любимый сказочный герой</a:t>
            </a:r>
          </a:p>
        </p:txBody>
      </p:sp>
    </p:spTree>
    <p:extLst>
      <p:ext uri="{BB962C8B-B14F-4D97-AF65-F5344CB8AC3E}">
        <p14:creationId xmlns:p14="http://schemas.microsoft.com/office/powerpoint/2010/main" val="3319289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3AACD8-D185-4243-BAF4-45F54B54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60" y="650240"/>
            <a:ext cx="9614851" cy="7315200"/>
          </a:xfrm>
        </p:spPr>
        <p:txBody>
          <a:bodyPr>
            <a:noAutofit/>
          </a:bodyPr>
          <a:lstStyle/>
          <a:p>
            <a:r>
              <a:rPr lang="ru-RU" dirty="0"/>
              <a:t>Вывод:</a:t>
            </a:r>
            <a:br>
              <a:rPr lang="ru-RU" sz="2400" dirty="0"/>
            </a:br>
            <a:r>
              <a:rPr lang="ru-RU" sz="2000" dirty="0"/>
              <a:t>Изученная литература показала, что занятия </a:t>
            </a:r>
            <a:r>
              <a:rPr lang="ru-RU" sz="2000" dirty="0" err="1"/>
              <a:t>пластилинографией</a:t>
            </a:r>
            <a:r>
              <a:rPr lang="ru-RU" sz="2000" dirty="0"/>
              <a:t> способствуют интеллектуальному развитию детей.</a:t>
            </a:r>
            <a:br>
              <a:rPr lang="ru-RU" sz="2000" dirty="0"/>
            </a:br>
            <a:r>
              <a:rPr lang="ru-RU" sz="2000" dirty="0"/>
              <a:t>Полученные результаты и сам процесс работы раскрывают творческие</a:t>
            </a:r>
            <a:br>
              <a:rPr lang="ru-RU" sz="2000" dirty="0"/>
            </a:br>
            <a:r>
              <a:rPr lang="ru-RU" sz="2000" dirty="0"/>
              <a:t>способности ребенка, делают детский мир красочнее и духовно богаче.</a:t>
            </a:r>
            <a:br>
              <a:rPr lang="ru-RU" sz="2000" dirty="0"/>
            </a:br>
            <a:r>
              <a:rPr lang="ru-RU" sz="2000" dirty="0"/>
              <a:t>Занятия </a:t>
            </a:r>
            <a:r>
              <a:rPr lang="ru-RU" sz="2000" dirty="0" err="1"/>
              <a:t>пластилинографией</a:t>
            </a:r>
            <a:r>
              <a:rPr lang="ru-RU" sz="2000" dirty="0"/>
              <a:t> способствуют развитию таких психических</a:t>
            </a:r>
            <a:br>
              <a:rPr lang="ru-RU" sz="2000" dirty="0"/>
            </a:br>
            <a:r>
              <a:rPr lang="ru-RU" sz="2000" dirty="0"/>
              <a:t>процессов, как: внимание, память, мышление, а так же развитию</a:t>
            </a:r>
            <a:br>
              <a:rPr lang="ru-RU" sz="2000" dirty="0"/>
            </a:br>
            <a:r>
              <a:rPr lang="ru-RU" sz="2000" dirty="0"/>
              <a:t>творческих способностей. </a:t>
            </a:r>
            <a:r>
              <a:rPr lang="ru-RU" sz="2000" dirty="0" err="1"/>
              <a:t>Пластилинография</a:t>
            </a:r>
            <a:r>
              <a:rPr lang="ru-RU" sz="2000" dirty="0"/>
              <a:t> способствует развитию</a:t>
            </a:r>
            <a:br>
              <a:rPr lang="ru-RU" sz="2000" dirty="0"/>
            </a:br>
            <a:r>
              <a:rPr lang="ru-RU" sz="2000" dirty="0"/>
              <a:t>восприятия, пространственной ориентации, сенсомоторной координации детей, то есть тех школьно-значимых функций, которые необходимы для успешного обучения в школе. Дети учатся планировать свою работу и доводить её до конца.</a:t>
            </a:r>
            <a:br>
              <a:rPr lang="ru-RU" sz="2000" dirty="0"/>
            </a:br>
            <a:r>
              <a:rPr lang="ru-RU" sz="2000" dirty="0"/>
              <a:t>Занимаясь </a:t>
            </a:r>
            <a:r>
              <a:rPr lang="ru-RU" sz="2000" dirty="0" err="1"/>
              <a:t>пластилинографией</a:t>
            </a:r>
            <a:r>
              <a:rPr lang="ru-RU" sz="2000" dirty="0"/>
              <a:t>, у ребенка развивается умелость рук,</a:t>
            </a:r>
            <a:br>
              <a:rPr lang="ru-RU" sz="2000" dirty="0"/>
            </a:br>
            <a:r>
              <a:rPr lang="ru-RU" sz="2000" dirty="0"/>
              <a:t>укрепляется сила рук, движения обеих рук становятся более</a:t>
            </a:r>
            <a:br>
              <a:rPr lang="ru-RU" sz="2000" dirty="0"/>
            </a:br>
            <a:r>
              <a:rPr lang="ru-RU" sz="2000" dirty="0"/>
              <a:t>согласованными, а движения пальцев дифференцируются, ребенок</a:t>
            </a:r>
            <a:br>
              <a:rPr lang="ru-RU" sz="2000" dirty="0"/>
            </a:br>
            <a:r>
              <a:rPr lang="ru-RU" sz="2000" dirty="0"/>
              <a:t>подготавливает руку к освоению такого сложного навыка, как письмо.</a:t>
            </a:r>
            <a:br>
              <a:rPr lang="ru-RU" sz="2000" dirty="0"/>
            </a:br>
            <a:r>
              <a:rPr lang="ru-RU" sz="2000" dirty="0"/>
              <a:t>Этому всему способствует хорошая мышечная нагрузка пальчиков.</a:t>
            </a:r>
            <a:br>
              <a:rPr lang="ru-RU" sz="2000" dirty="0"/>
            </a:b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5689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5A3B9D-8C04-47D2-9E29-AE43A95345EB}"/>
              </a:ext>
            </a:extLst>
          </p:cNvPr>
          <p:cNvSpPr txBox="1"/>
          <p:nvPr/>
        </p:nvSpPr>
        <p:spPr>
          <a:xfrm>
            <a:off x="2854960" y="202427"/>
            <a:ext cx="799592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sz="2800" dirty="0"/>
              <a:t>Занятия </a:t>
            </a:r>
            <a:r>
              <a:rPr lang="ru-RU" sz="2800" dirty="0" err="1"/>
              <a:t>пластилинографией</a:t>
            </a:r>
            <a:r>
              <a:rPr lang="ru-RU" sz="2800" dirty="0"/>
              <a:t> способствуют развитию мелкой моторики рук, координации движений, что оказывает благотворное влияние на речевое развитие ребенка. Ведь чем больше он работает пальчиками, тем быстрее развивается, лучше говорит и думает. Лепка из пластилина способствует развитию фантазии,</a:t>
            </a:r>
            <a:br>
              <a:rPr lang="ru-RU" sz="2800" dirty="0"/>
            </a:br>
            <a:r>
              <a:rPr lang="ru-RU" sz="2800" dirty="0"/>
              <a:t>воображения, раскрывается творческий потенциал.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773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D16A10-901E-45AD-A911-79AE041BF0F5}"/>
              </a:ext>
            </a:extLst>
          </p:cNvPr>
          <p:cNvSpPr txBox="1"/>
          <p:nvPr/>
        </p:nvSpPr>
        <p:spPr>
          <a:xfrm>
            <a:off x="1849120" y="670560"/>
            <a:ext cx="901192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Список  литературы:</a:t>
            </a:r>
          </a:p>
          <a:p>
            <a:endParaRPr lang="ru-RU" sz="2400" dirty="0"/>
          </a:p>
          <a:p>
            <a:r>
              <a:rPr lang="ru-RU" sz="2400" dirty="0"/>
              <a:t>1. Давыдова Г.Н. «</a:t>
            </a:r>
            <a:r>
              <a:rPr lang="ru-RU" sz="2400" dirty="0" err="1"/>
              <a:t>Пластилинография</a:t>
            </a:r>
            <a:r>
              <a:rPr lang="ru-RU" sz="2400" dirty="0"/>
              <a:t>» - 1,2.3.4 – М.: Издательство  "Скрипторий 2006".</a:t>
            </a:r>
          </a:p>
          <a:p>
            <a:endParaRPr lang="ru-RU" sz="2400" dirty="0"/>
          </a:p>
          <a:p>
            <a:r>
              <a:rPr lang="ru-RU" sz="2400" dirty="0"/>
              <a:t>2. Кард В., Петров С. «Сказки из пластилина» - ЗАО «Валери СПб», 1997 – 160 с.») (Серия «Учить и воспитывать, развлекая)</a:t>
            </a:r>
          </a:p>
          <a:p>
            <a:endParaRPr lang="ru-RU" sz="2400" dirty="0"/>
          </a:p>
          <a:p>
            <a:r>
              <a:rPr lang="ru-RU" sz="2400" dirty="0"/>
              <a:t>3.Ткаченко.Т.Б.Сторадуп </a:t>
            </a:r>
            <a:r>
              <a:rPr lang="ru-RU" sz="2400" dirty="0" err="1"/>
              <a:t>К.И.Лепим</a:t>
            </a:r>
            <a:r>
              <a:rPr lang="ru-RU" sz="2400" dirty="0"/>
              <a:t> из пластилина.-</a:t>
            </a:r>
            <a:r>
              <a:rPr lang="ru-RU" sz="2400" dirty="0" err="1"/>
              <a:t>Ростов</a:t>
            </a:r>
            <a:r>
              <a:rPr lang="ru-RU" sz="2400" dirty="0"/>
              <a:t>-н-</a:t>
            </a:r>
            <a:r>
              <a:rPr lang="ru-RU" sz="2400" dirty="0" err="1"/>
              <a:t>Д.Издательство</a:t>
            </a:r>
            <a:r>
              <a:rPr lang="ru-RU" sz="2400" dirty="0"/>
              <a:t>» Феникс» 2012.</a:t>
            </a:r>
          </a:p>
        </p:txBody>
      </p:sp>
    </p:spTree>
    <p:extLst>
      <p:ext uri="{BB962C8B-B14F-4D97-AF65-F5344CB8AC3E}">
        <p14:creationId xmlns:p14="http://schemas.microsoft.com/office/powerpoint/2010/main" val="67819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E241A-6078-443A-8E46-3E44E7EA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2448560"/>
            <a:ext cx="8911687" cy="3098800"/>
          </a:xfrm>
        </p:spPr>
        <p:txBody>
          <a:bodyPr/>
          <a:lstStyle/>
          <a:p>
            <a:r>
              <a:rPr lang="ru-RU" dirty="0"/>
              <a:t>         </a:t>
            </a:r>
            <a:r>
              <a:rPr lang="ru-RU" b="1" i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9109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17ED0B-5246-4AE2-BEEB-B4744AC9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4410E-A068-4BE4-B5F9-D789029AE5FE}"/>
              </a:ext>
            </a:extLst>
          </p:cNvPr>
          <p:cNvSpPr txBox="1"/>
          <p:nvPr/>
        </p:nvSpPr>
        <p:spPr>
          <a:xfrm>
            <a:off x="1381760" y="1402081"/>
            <a:ext cx="1070863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 настоящее время педагоги, специалисты в области раннего развития, настаивают на том, что развитие интеллектуальных и мыслительных процессов необходимо начинать с развития движения рук, а в частности с развития движений в пальцах кисти. Это связано с тем, что развитию кисти руки принадлежит важная роль в формировании головного мозга, его познавательных способностей, становлению речи. Значит, чтобы развивался ребенок и его мозг, необходимо тренировать руки. </a:t>
            </a:r>
            <a:r>
              <a:rPr lang="ru-RU" sz="2000" dirty="0" err="1"/>
              <a:t>Пластилинография</a:t>
            </a:r>
            <a:r>
              <a:rPr lang="ru-RU" sz="2000" dirty="0"/>
              <a:t> — это один из сравнительно недавнего появления нового жанра (вида) в изобразительной деятельности.</a:t>
            </a:r>
          </a:p>
          <a:p>
            <a:r>
              <a:rPr lang="ru-RU" sz="2000" dirty="0"/>
              <a:t>Основной материал — пластилин, а основным инструментом в </a:t>
            </a:r>
            <a:r>
              <a:rPr lang="ru-RU" sz="2000" dirty="0" err="1"/>
              <a:t>пластилинографии</a:t>
            </a:r>
            <a:r>
              <a:rPr lang="ru-RU" sz="2000" dirty="0"/>
              <a:t> является рука (вернее, обе руки, следовательно, уровень умения зависит от владения собственными руками).</a:t>
            </a:r>
          </a:p>
          <a:p>
            <a:r>
              <a:rPr lang="ru-RU" sz="2000" dirty="0"/>
              <a:t>Занимаясь </a:t>
            </a:r>
            <a:r>
              <a:rPr lang="ru-RU" sz="2000" dirty="0" err="1"/>
              <a:t>пластилинографией</a:t>
            </a:r>
            <a:r>
              <a:rPr lang="ru-RU" sz="2000" dirty="0"/>
              <a:t>, у ребенка развивается умелость рук, укрепляется сила рук, движения обеих рук становятся более согласованными, а движения пальцев дифференцируются, ребенок подготавливает руку к освоению такого сложного навыка, как письмо. Этому всему способствует хорошая мышечная нагрузка пальчиков.</a:t>
            </a:r>
          </a:p>
        </p:txBody>
      </p:sp>
    </p:spTree>
    <p:extLst>
      <p:ext uri="{BB962C8B-B14F-4D97-AF65-F5344CB8AC3E}">
        <p14:creationId xmlns:p14="http://schemas.microsoft.com/office/powerpoint/2010/main" val="2600793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D94D1-DDED-432D-924C-C6ED71D5E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7DDB36-290C-45B5-812F-CB9ACFD7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400" dirty="0"/>
              <a:t>Продолжить развитие мелкой моторики и координации движения рук у детей дошкольного возраста посредством </a:t>
            </a:r>
            <a:r>
              <a:rPr lang="ru-RU" sz="2400" dirty="0" err="1"/>
              <a:t>пластилинографии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Совершенствование условий для развития мелкой моторики пальцев рук и творческих способностей детей дошкольного возраста.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Показать роль и значение техники </a:t>
            </a:r>
            <a:r>
              <a:rPr lang="ru-RU" sz="2400" dirty="0" err="1"/>
              <a:t>пластилинографии</a:t>
            </a:r>
            <a:r>
              <a:rPr lang="ru-RU" sz="2400" dirty="0"/>
              <a:t> в развитии художественно –творческих способностей у детей.</a:t>
            </a:r>
          </a:p>
        </p:txBody>
      </p:sp>
    </p:spTree>
    <p:extLst>
      <p:ext uri="{BB962C8B-B14F-4D97-AF65-F5344CB8AC3E}">
        <p14:creationId xmlns:p14="http://schemas.microsoft.com/office/powerpoint/2010/main" val="3081856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A43A-564F-421B-9C07-27E9CC05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43DDD6-805F-4EC6-BF67-7B84AE471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 Изучить и проанализировать психолого-педагогическую и научно-методическую литературу по проблеме самообразования.</a:t>
            </a:r>
          </a:p>
          <a:p>
            <a:endParaRPr lang="ru-RU" dirty="0"/>
          </a:p>
          <a:p>
            <a:r>
              <a:rPr lang="ru-RU" dirty="0"/>
              <a:t>Подготовить и провести комплекс занятий с целью развития мелкой моторики у детей старшего дошкольного возраста.</a:t>
            </a:r>
          </a:p>
          <a:p>
            <a:endParaRPr lang="ru-RU" dirty="0"/>
          </a:p>
          <a:p>
            <a:r>
              <a:rPr lang="ru-RU" dirty="0"/>
              <a:t> Выявить результативность проведенной работы по развитию мелкой моторики посредством </a:t>
            </a:r>
            <a:r>
              <a:rPr lang="ru-RU" dirty="0" err="1"/>
              <a:t>пластилинографии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958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08854-2930-4097-B93A-D84C268D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Ожидаемый результат работы с детьми: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E0A6A5-937C-448E-8FA0-A2B484B6F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У детей появится устойчивый интерес к занятию </a:t>
            </a:r>
            <a:r>
              <a:rPr lang="ru-RU" dirty="0" err="1"/>
              <a:t>пластилинографией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Дети научатся использовать все многообразие усвоенных способов и приемов.</a:t>
            </a:r>
          </a:p>
          <a:p>
            <a:endParaRPr lang="ru-RU" dirty="0"/>
          </a:p>
          <a:p>
            <a:r>
              <a:rPr lang="ru-RU" dirty="0"/>
              <a:t>Дети научатся объединять созданные предметы в коллективную композицию.</a:t>
            </a:r>
          </a:p>
          <a:p>
            <a:endParaRPr lang="ru-RU" dirty="0"/>
          </a:p>
          <a:p>
            <a:r>
              <a:rPr lang="ru-RU" dirty="0"/>
              <a:t>Дети научатся изображать предметы, используя умение передавать их выразительно путем создания отчетливых форм, подбора цвета, использования разных материалов для декорирования.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57509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2DB45B-2443-4254-B611-7CF4BE819DCE}"/>
              </a:ext>
            </a:extLst>
          </p:cNvPr>
          <p:cNvSpPr txBox="1"/>
          <p:nvPr/>
        </p:nvSpPr>
        <p:spPr>
          <a:xfrm>
            <a:off x="2661920" y="477520"/>
            <a:ext cx="83718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Пластилинография</a:t>
            </a:r>
            <a:r>
              <a:rPr lang="ru-RU" sz="2400" dirty="0"/>
              <a:t> — новый</a:t>
            </a:r>
          </a:p>
          <a:p>
            <a:pPr algn="ctr"/>
            <a:r>
              <a:rPr lang="ru-RU" sz="2400" dirty="0"/>
              <a:t>вид декоративно-прикладного искусства.</a:t>
            </a:r>
          </a:p>
          <a:p>
            <a:pPr algn="ctr"/>
            <a:r>
              <a:rPr lang="ru-RU" sz="2400" dirty="0"/>
              <a:t>Представляет собой создания лепных</a:t>
            </a:r>
          </a:p>
          <a:p>
            <a:pPr algn="ctr"/>
            <a:r>
              <a:rPr lang="ru-RU" sz="2400" dirty="0"/>
              <a:t>картин с изображением более или менее</a:t>
            </a:r>
          </a:p>
          <a:p>
            <a:pPr algn="ctr"/>
            <a:r>
              <a:rPr lang="ru-RU" sz="2400" dirty="0"/>
              <a:t>выпуклых, </a:t>
            </a:r>
            <a:r>
              <a:rPr lang="ru-RU" sz="2400" dirty="0" err="1"/>
              <a:t>полуобъемных</a:t>
            </a:r>
            <a:r>
              <a:rPr lang="ru-RU" sz="2400" dirty="0"/>
              <a:t> объектов на</a:t>
            </a:r>
          </a:p>
          <a:p>
            <a:pPr algn="ctr"/>
            <a:r>
              <a:rPr lang="ru-RU" sz="2400" dirty="0"/>
              <a:t>горизонтальной поверхности.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A9B6D2-74CA-426D-9035-AC277615E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89" y="2785844"/>
            <a:ext cx="6154102" cy="3979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8173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9CEEF-8F5A-41FF-819C-8370A1CC4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Работы детей в технике- </a:t>
            </a:r>
            <a:r>
              <a:rPr lang="ru-RU" dirty="0" err="1"/>
              <a:t>пластилинография</a:t>
            </a:r>
            <a:r>
              <a:rPr lang="ru-RU" dirty="0"/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623FA4-D7EF-4B75-800A-E9BEA0ACC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826260"/>
            <a:ext cx="6614160" cy="496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66705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4A8794-45E2-41D6-9415-9D35B59B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725" y="1832610"/>
            <a:ext cx="4805680" cy="360426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5EF277-294E-4D42-A0A2-877C88BF9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65" y="2018666"/>
            <a:ext cx="4309532" cy="3232149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E4C44F-1DCA-4029-A444-66A8FC5E0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3396" y="2037520"/>
            <a:ext cx="4407745" cy="3096231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60848AE-C1BE-453F-80DA-206DC91D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70C0"/>
                </a:solidFill>
              </a:rPr>
              <a:t>                      Гжель.</a:t>
            </a:r>
          </a:p>
        </p:txBody>
      </p:sp>
    </p:spTree>
    <p:extLst>
      <p:ext uri="{BB962C8B-B14F-4D97-AF65-F5344CB8AC3E}">
        <p14:creationId xmlns:p14="http://schemas.microsoft.com/office/powerpoint/2010/main" val="425817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525B2C-1FBA-4CC2-A157-76E3BC440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1584960"/>
            <a:ext cx="5757333" cy="431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33192F-B7B7-4465-99BF-875691A3E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66" y="1584959"/>
            <a:ext cx="5757334" cy="431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D050091-2952-4734-8527-07C9EC76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</a:rPr>
              <a:t>        Дымковская игрушка.</a:t>
            </a:r>
          </a:p>
        </p:txBody>
      </p:sp>
    </p:spTree>
    <p:extLst>
      <p:ext uri="{BB962C8B-B14F-4D97-AF65-F5344CB8AC3E}">
        <p14:creationId xmlns:p14="http://schemas.microsoft.com/office/powerpoint/2010/main" val="73468167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97</TotalTime>
  <Words>688</Words>
  <Application>Microsoft Office PowerPoint</Application>
  <PresentationFormat>Широкоэкранный</PresentationFormat>
  <Paragraphs>53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Легкий дым</vt:lpstr>
      <vt:lpstr>Презентация по теме самообразования:  «Развитие творческих способностей у детей через нетрадиционную технику рисования- пластилинографию»</vt:lpstr>
      <vt:lpstr>Актуальность.</vt:lpstr>
      <vt:lpstr>Цель:</vt:lpstr>
      <vt:lpstr>Задачи:</vt:lpstr>
      <vt:lpstr>Ожидаемый результат работы с детьми:</vt:lpstr>
      <vt:lpstr>Презентация PowerPoint</vt:lpstr>
      <vt:lpstr>Работы детей в технике- пластилинография.</vt:lpstr>
      <vt:lpstr>                      Гжель.</vt:lpstr>
      <vt:lpstr>        Дымковская игрушка.</vt:lpstr>
      <vt:lpstr>                 Матрешка</vt:lpstr>
      <vt:lpstr>         Осенний листок</vt:lpstr>
      <vt:lpstr>          Городецкая роспись</vt:lpstr>
      <vt:lpstr>                Северное сияние</vt:lpstr>
      <vt:lpstr>Мой любимый сказочный герой</vt:lpstr>
      <vt:lpstr>Вывод: Изученная литература показала, что занятия пластилинографией способствуют интеллектуальному развитию детей. Полученные результаты и сам процесс работы раскрывают творческие способности ребенка, делают детский мир красочнее и духовно богаче. Занятия пластилинографией способствуют развитию таких психических процессов, как: внимание, память, мышление, а так же развитию творческих способностей. Пластилинография способствует развитию восприятия, пространственной ориентации, сенсомоторной координации детей, то есть тех школьно-значимых функций, которые необходимы для успешного обучения в школе. Дети учатся планировать свою работу и доводить её до конца. Занимаясь пластилинографией, у ребенка развивается умелость рук, укрепляется сила рук, движения обеих рук становятся более согласованными, а движения пальцев дифференцируются, ребенок подготавливает руку к освоению такого сложного навыка, как письмо. Этому всему способствует хорошая мышечная нагрузка пальчиков.  </vt:lpstr>
      <vt:lpstr>Презентация PowerPoint</vt:lpstr>
      <vt:lpstr>Презентация PowerPoint</vt:lpstr>
      <vt:lpstr>    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Пластилинография, как средство развития мелкой моторики рук.</dc:title>
  <dc:creator>user</dc:creator>
  <cp:lastModifiedBy>user</cp:lastModifiedBy>
  <cp:revision>10</cp:revision>
  <dcterms:created xsi:type="dcterms:W3CDTF">2021-05-10T06:04:18Z</dcterms:created>
  <dcterms:modified xsi:type="dcterms:W3CDTF">2021-05-17T07:05:36Z</dcterms:modified>
</cp:coreProperties>
</file>