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7" r:id="rId10"/>
    <p:sldId id="266" r:id="rId11"/>
    <p:sldId id="268" r:id="rId12"/>
    <p:sldId id="269" r:id="rId13"/>
    <p:sldId id="270" r:id="rId14"/>
    <p:sldId id="271" r:id="rId15"/>
    <p:sldId id="272" r:id="rId16"/>
    <p:sldId id="264" r:id="rId17"/>
    <p:sldId id="265"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35"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544681-4AEF-4B88-8A2D-7F35292DC6FB}" type="datetimeFigureOut">
              <a:rPr lang="ru-RU" smtClean="0"/>
              <a:t>25.10.2020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4F525-59D7-42B7-A98D-347317305C89}" type="slidenum">
              <a:rPr lang="ru-RU" smtClean="0"/>
              <a:t>‹#›</a:t>
            </a:fld>
            <a:endParaRPr lang="ru-RU"/>
          </a:p>
        </p:txBody>
      </p:sp>
    </p:spTree>
    <p:extLst>
      <p:ext uri="{BB962C8B-B14F-4D97-AF65-F5344CB8AC3E}">
        <p14:creationId xmlns:p14="http://schemas.microsoft.com/office/powerpoint/2010/main" val="3734505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2B4F525-59D7-42B7-A98D-347317305C89}" type="slidenum">
              <a:rPr lang="ru-RU" smtClean="0"/>
              <a:t>14</a:t>
            </a:fld>
            <a:endParaRPr lang="ru-RU"/>
          </a:p>
        </p:txBody>
      </p:sp>
    </p:spTree>
    <p:extLst>
      <p:ext uri="{BB962C8B-B14F-4D97-AF65-F5344CB8AC3E}">
        <p14:creationId xmlns:p14="http://schemas.microsoft.com/office/powerpoint/2010/main" val="3689664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2B07ED6-BE40-4D07-9F9B-83F965A14CE0}" type="datetimeFigureOut">
              <a:rPr lang="ru-RU" smtClean="0"/>
              <a:t>25.10.2020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3170103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B07ED6-BE40-4D07-9F9B-83F965A14CE0}" type="datetimeFigureOut">
              <a:rPr lang="ru-RU" smtClean="0"/>
              <a:t>25.10.2020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215236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B07ED6-BE40-4D07-9F9B-83F965A14CE0}" type="datetimeFigureOut">
              <a:rPr lang="ru-RU" smtClean="0"/>
              <a:t>25.10.2020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136886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B07ED6-BE40-4D07-9F9B-83F965A14CE0}" type="datetimeFigureOut">
              <a:rPr lang="ru-RU" smtClean="0"/>
              <a:t>25.10.2020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3255931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2B07ED6-BE40-4D07-9F9B-83F965A14CE0}" type="datetimeFigureOut">
              <a:rPr lang="ru-RU" smtClean="0"/>
              <a:t>25.10.2020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72486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2B07ED6-BE40-4D07-9F9B-83F965A14CE0}" type="datetimeFigureOut">
              <a:rPr lang="ru-RU" smtClean="0"/>
              <a:t>25.10.2020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120815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2B07ED6-BE40-4D07-9F9B-83F965A14CE0}" type="datetimeFigureOut">
              <a:rPr lang="ru-RU" smtClean="0"/>
              <a:t>25.10.2020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299545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2B07ED6-BE40-4D07-9F9B-83F965A14CE0}" type="datetimeFigureOut">
              <a:rPr lang="ru-RU" smtClean="0"/>
              <a:t>25.10.2020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233924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B07ED6-BE40-4D07-9F9B-83F965A14CE0}" type="datetimeFigureOut">
              <a:rPr lang="ru-RU" smtClean="0"/>
              <a:t>25.10.2020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2098496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2B07ED6-BE40-4D07-9F9B-83F965A14CE0}" type="datetimeFigureOut">
              <a:rPr lang="ru-RU" smtClean="0"/>
              <a:t>25.10.2020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3546647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2B07ED6-BE40-4D07-9F9B-83F965A14CE0}" type="datetimeFigureOut">
              <a:rPr lang="ru-RU" smtClean="0"/>
              <a:t>25.10.2020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91AB13-897D-4990-A1CB-0DB162BC54AE}" type="slidenum">
              <a:rPr lang="ru-RU" smtClean="0"/>
              <a:t>‹#›</a:t>
            </a:fld>
            <a:endParaRPr lang="ru-RU"/>
          </a:p>
        </p:txBody>
      </p:sp>
    </p:spTree>
    <p:extLst>
      <p:ext uri="{BB962C8B-B14F-4D97-AF65-F5344CB8AC3E}">
        <p14:creationId xmlns:p14="http://schemas.microsoft.com/office/powerpoint/2010/main" val="3722315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07ED6-BE40-4D07-9F9B-83F965A14CE0}" type="datetimeFigureOut">
              <a:rPr lang="ru-RU" smtClean="0"/>
              <a:t>25.10.2020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91AB13-897D-4990-A1CB-0DB162BC54AE}" type="slidenum">
              <a:rPr lang="ru-RU" smtClean="0"/>
              <a:t>‹#›</a:t>
            </a:fld>
            <a:endParaRPr lang="ru-RU"/>
          </a:p>
        </p:txBody>
      </p:sp>
    </p:spTree>
    <p:extLst>
      <p:ext uri="{BB962C8B-B14F-4D97-AF65-F5344CB8AC3E}">
        <p14:creationId xmlns:p14="http://schemas.microsoft.com/office/powerpoint/2010/main" val="2150847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 y="17011"/>
            <a:ext cx="9144000" cy="6858000"/>
          </a:xfrm>
          <a:prstGeom prst="rect">
            <a:avLst/>
          </a:prstGeom>
        </p:spPr>
      </p:pic>
      <p:sp>
        <p:nvSpPr>
          <p:cNvPr id="5" name="Прямоугольник 4"/>
          <p:cNvSpPr/>
          <p:nvPr/>
        </p:nvSpPr>
        <p:spPr>
          <a:xfrm>
            <a:off x="1475656" y="764704"/>
            <a:ext cx="5904656" cy="1815882"/>
          </a:xfrm>
          <a:prstGeom prst="rect">
            <a:avLst/>
          </a:prstGeom>
        </p:spPr>
        <p:txBody>
          <a:bodyPr wrap="square">
            <a:spAutoFit/>
          </a:bodyPr>
          <a:lstStyle/>
          <a:p>
            <a:r>
              <a:rPr lang="ru-RU" sz="2800" b="1" dirty="0" smtClean="0"/>
              <a:t>Презентация на тему:</a:t>
            </a:r>
          </a:p>
          <a:p>
            <a:r>
              <a:rPr lang="ru-RU" sz="2800" b="1" dirty="0" smtClean="0"/>
              <a:t>«Значение дидактических игр в обучении дошкольников основам математики»</a:t>
            </a:r>
          </a:p>
        </p:txBody>
      </p:sp>
      <p:sp>
        <p:nvSpPr>
          <p:cNvPr id="6" name="Прямоугольник 5"/>
          <p:cNvSpPr/>
          <p:nvPr/>
        </p:nvSpPr>
        <p:spPr>
          <a:xfrm>
            <a:off x="2987824" y="4509120"/>
            <a:ext cx="4572000" cy="707886"/>
          </a:xfrm>
          <a:prstGeom prst="rect">
            <a:avLst/>
          </a:prstGeom>
        </p:spPr>
        <p:txBody>
          <a:bodyPr>
            <a:spAutoFit/>
          </a:bodyPr>
          <a:lstStyle/>
          <a:p>
            <a:r>
              <a:rPr lang="ru-RU" sz="2000" b="1" dirty="0" smtClean="0"/>
              <a:t>Выполнила: </a:t>
            </a:r>
            <a:r>
              <a:rPr lang="ru-RU" sz="2000" b="1" dirty="0" err="1" smtClean="0"/>
              <a:t>Шашина</a:t>
            </a:r>
            <a:r>
              <a:rPr lang="ru-RU" sz="2000" b="1" dirty="0" smtClean="0"/>
              <a:t> </a:t>
            </a:r>
            <a:r>
              <a:rPr lang="ru-RU" sz="2000" b="1" dirty="0" err="1" smtClean="0"/>
              <a:t>Фатимат</a:t>
            </a:r>
            <a:r>
              <a:rPr lang="ru-RU" sz="2000" b="1" dirty="0" smtClean="0"/>
              <a:t> </a:t>
            </a:r>
            <a:r>
              <a:rPr lang="ru-RU" sz="2000" b="1" dirty="0" err="1" smtClean="0"/>
              <a:t>Кемаловна</a:t>
            </a:r>
            <a:endParaRPr lang="ru-RU" sz="2000" b="1" dirty="0" smtClean="0"/>
          </a:p>
        </p:txBody>
      </p:sp>
    </p:spTree>
    <p:extLst>
      <p:ext uri="{BB962C8B-B14F-4D97-AF65-F5344CB8AC3E}">
        <p14:creationId xmlns:p14="http://schemas.microsoft.com/office/powerpoint/2010/main" val="3082894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Прямоугольник 4"/>
          <p:cNvSpPr/>
          <p:nvPr/>
        </p:nvSpPr>
        <p:spPr>
          <a:xfrm>
            <a:off x="1187624" y="260648"/>
            <a:ext cx="6768752" cy="5632311"/>
          </a:xfrm>
          <a:prstGeom prst="rect">
            <a:avLst/>
          </a:prstGeom>
        </p:spPr>
        <p:txBody>
          <a:bodyPr wrap="square">
            <a:spAutoFit/>
          </a:bodyPr>
          <a:lstStyle/>
          <a:p>
            <a:r>
              <a:rPr lang="ru-RU" dirty="0" smtClean="0"/>
              <a:t>Место и продолжительность проведения</a:t>
            </a:r>
          </a:p>
          <a:p>
            <a:r>
              <a:rPr lang="ru-RU" dirty="0" smtClean="0"/>
              <a:t>        дидактических игр на занятиях по математике.</a:t>
            </a:r>
          </a:p>
          <a:p>
            <a:endParaRPr lang="ru-RU" dirty="0" smtClean="0"/>
          </a:p>
          <a:p>
            <a:r>
              <a:rPr lang="ru-RU" dirty="0" smtClean="0"/>
              <a:t>Место дидактической игры в структуре занятия по математике определяется возрастом детей, целью, назначением, содержанием занятия. Она может быть использована в качестве учебного задания, упражнения, направленного на выполнение конкретной задачи формирования представлений.</a:t>
            </a:r>
          </a:p>
          <a:p>
            <a:endParaRPr lang="ru-RU" dirty="0" smtClean="0"/>
          </a:p>
          <a:p>
            <a:r>
              <a:rPr lang="ru-RU" dirty="0" smtClean="0"/>
              <a:t>Большое значение имеет темп игры, заданный воспитателем. Развитие темпа игры имеет определенную динамику. Педагог, знающий особенности развития игры, не допускает излишней медлительности и преждевременного ускорения.</a:t>
            </a:r>
          </a:p>
          <a:p>
            <a:endParaRPr lang="ru-RU" dirty="0" smtClean="0"/>
          </a:p>
          <a:p>
            <a:r>
              <a:rPr lang="ru-RU" dirty="0" smtClean="0"/>
              <a:t>Дидактические игры оправдывают себя в решении задач</a:t>
            </a:r>
          </a:p>
          <a:p>
            <a:r>
              <a:rPr lang="ru-RU" dirty="0" smtClean="0"/>
              <a:t>индивидуальной работы с детьми или с подгруппой в свободное от занятий время. Дидактические игры по</a:t>
            </a:r>
          </a:p>
          <a:p>
            <a:r>
              <a:rPr lang="ru-RU" dirty="0" smtClean="0"/>
              <a:t>математике можно использовать как в процессе</a:t>
            </a:r>
          </a:p>
          <a:p>
            <a:r>
              <a:rPr lang="ru-RU" dirty="0" smtClean="0"/>
              <a:t>организованного обучения на занятии, так и вне их – на</a:t>
            </a:r>
          </a:p>
          <a:p>
            <a:r>
              <a:rPr lang="ru-RU" dirty="0" smtClean="0"/>
              <a:t>прогулке, в повседневной жизни.</a:t>
            </a:r>
            <a:endParaRPr lang="ru-RU" dirty="0"/>
          </a:p>
        </p:txBody>
      </p:sp>
    </p:spTree>
    <p:extLst>
      <p:ext uri="{BB962C8B-B14F-4D97-AF65-F5344CB8AC3E}">
        <p14:creationId xmlns:p14="http://schemas.microsoft.com/office/powerpoint/2010/main" val="2660519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Прямоугольник 4"/>
          <p:cNvSpPr/>
          <p:nvPr/>
        </p:nvSpPr>
        <p:spPr>
          <a:xfrm>
            <a:off x="947986" y="188640"/>
            <a:ext cx="7224414" cy="9233297"/>
          </a:xfrm>
          <a:prstGeom prst="rect">
            <a:avLst/>
          </a:prstGeom>
        </p:spPr>
        <p:txBody>
          <a:bodyPr wrap="square">
            <a:spAutoFit/>
          </a:bodyPr>
          <a:lstStyle/>
          <a:p>
            <a:r>
              <a:rPr lang="ru-RU" dirty="0"/>
              <a:t> </a:t>
            </a:r>
            <a:r>
              <a:rPr lang="ru-RU" dirty="0" smtClean="0"/>
              <a:t>                            </a:t>
            </a:r>
            <a:r>
              <a:rPr lang="ru-RU" sz="2800" dirty="0"/>
              <a:t> </a:t>
            </a:r>
            <a:r>
              <a:rPr lang="ru-RU" sz="2800" dirty="0" smtClean="0"/>
              <a:t>      </a:t>
            </a:r>
            <a:r>
              <a:rPr lang="ru-RU" sz="2800" dirty="0" smtClean="0"/>
              <a:t> </a:t>
            </a:r>
            <a:r>
              <a:rPr lang="ru-RU" sz="1600" b="1" u="sng" dirty="0" smtClean="0"/>
              <a:t>Игры с цифрами и </a:t>
            </a:r>
            <a:r>
              <a:rPr lang="ru-RU" sz="1600" b="1" u="sng" dirty="0" smtClean="0"/>
              <a:t>числами</a:t>
            </a:r>
            <a:endParaRPr lang="ru-RU" sz="1400" dirty="0" smtClean="0"/>
          </a:p>
          <a:p>
            <a:r>
              <a:rPr lang="ru-RU" sz="1600" dirty="0" smtClean="0"/>
              <a:t>       Обучение </a:t>
            </a:r>
            <a:r>
              <a:rPr lang="ru-RU" sz="1600" dirty="0" smtClean="0"/>
              <a:t>детей счету в прямом и обратном порядке. Используя сказочный </a:t>
            </a:r>
            <a:r>
              <a:rPr lang="ru-RU" sz="1600" dirty="0" smtClean="0"/>
              <a:t>сюжет, </a:t>
            </a:r>
            <a:r>
              <a:rPr lang="ru-RU" sz="1600" dirty="0" smtClean="0"/>
              <a:t>детей знакомят с образованием всех чисел в пределах 10, путем сравнивания равных и неравных групп предметов. Сравниваются две группы предметов, расположенные то на нижней, то на верхней полоске счетной линейки. Это делается для того, чтобы у детей не возникало ошибочное представление о том, что большее число всегда находится на верхней полосе, а меньшее на – нижней. Играя в такие дидактические игры как "Какой цифры не стало?", "Сколько?", "Путаница?", "Исправь ошибку", "Убираем цифры", "Назови соседей", дети учатся свободно оперировать числами в пределах 10 и сопровождать словами свои действия.</a:t>
            </a:r>
            <a:endParaRPr lang="ru-RU" sz="3200" dirty="0" smtClean="0"/>
          </a:p>
          <a:p>
            <a:r>
              <a:rPr lang="ru-RU" sz="1600" dirty="0" smtClean="0"/>
              <a:t>Д/ </a:t>
            </a:r>
            <a:r>
              <a:rPr lang="ru-RU" sz="1600" dirty="0" smtClean="0"/>
              <a:t>игры</a:t>
            </a:r>
            <a:r>
              <a:rPr lang="ru-RU" dirty="0" smtClean="0"/>
              <a:t>, такие как </a:t>
            </a:r>
            <a:r>
              <a:rPr lang="ru-RU" sz="1600" dirty="0" smtClean="0"/>
              <a:t>"Задумай число", "Число как тебя  зовут?", "Составь табличку", "Составь цифру", "Кто первый назовет, которой игрушки не стало?" и </a:t>
            </a:r>
            <a:r>
              <a:rPr lang="ru-RU" sz="1600" dirty="0" smtClean="0"/>
              <a:t> </a:t>
            </a:r>
            <a:r>
              <a:rPr lang="ru-RU" sz="1600" dirty="0" smtClean="0"/>
              <a:t>другие используются на занятиях в свободное время, с целью развития у детей внимания, памяти, </a:t>
            </a:r>
            <a:r>
              <a:rPr lang="ru-RU" sz="1600" dirty="0" smtClean="0"/>
              <a:t>мышления. Игра </a:t>
            </a:r>
            <a:r>
              <a:rPr lang="ru-RU" sz="1600" dirty="0" smtClean="0"/>
              <a:t>"Считай не ошибись!", помогает усвоению порядка следования чисел натурального ряда, упражнения в прямом и обратном счете. В игре используется мяч. Дети встают полукругом. Перед началом игры воспитателем задается вопрос, в каком порядке (прямом или обратном) считать. Затем бросается мяч и называется число. </a:t>
            </a:r>
            <a:r>
              <a:rPr lang="ru-RU" sz="1600" dirty="0" smtClean="0"/>
              <a:t>Тот, кто </a:t>
            </a:r>
            <a:r>
              <a:rPr lang="ru-RU" sz="1600" dirty="0" smtClean="0"/>
              <a:t>поймал мяч, продолжает считать дальше, Игра проходит в быстром темпе, задания повторяются многократно, чтобы дать возможность как можно большему количеству детей принять в ней участие. Такое разнообразие дидактических игр, упражнений, используемых на занятиях и в свободное время, помогает детям</a:t>
            </a:r>
          </a:p>
          <a:p>
            <a:r>
              <a:rPr lang="ru-RU" sz="1600" dirty="0" smtClean="0"/>
              <a:t>усвоить программный материал. Для подкрепления порядкового счета помогают таблицы, со сказочными героями, направляющимися к Вини – Пуху в гости. Кто будет первый? Кто идет второй и т.д.</a:t>
            </a:r>
          </a:p>
          <a:p>
            <a:endParaRPr lang="ru-RU" sz="1600" dirty="0"/>
          </a:p>
          <a:p>
            <a:endParaRPr lang="ru-RU" sz="1100" dirty="0" smtClean="0"/>
          </a:p>
          <a:p>
            <a:endParaRPr lang="ru-RU" sz="1100" dirty="0"/>
          </a:p>
          <a:p>
            <a:endParaRPr lang="ru-RU" sz="1100" dirty="0" smtClean="0"/>
          </a:p>
          <a:p>
            <a:endParaRPr lang="ru-RU" sz="1100" dirty="0"/>
          </a:p>
          <a:p>
            <a:endParaRPr lang="ru-RU" sz="1100" dirty="0" smtClean="0"/>
          </a:p>
          <a:p>
            <a:endParaRPr lang="ru-RU" sz="1100" dirty="0"/>
          </a:p>
          <a:p>
            <a:endParaRPr lang="ru-RU" sz="1100" dirty="0" smtClean="0"/>
          </a:p>
          <a:p>
            <a:endParaRPr lang="ru-RU" sz="1100" dirty="0"/>
          </a:p>
          <a:p>
            <a:endParaRPr lang="ru-RU" sz="1100" dirty="0" smtClean="0"/>
          </a:p>
          <a:p>
            <a:endParaRPr lang="ru-RU" sz="1100" dirty="0"/>
          </a:p>
          <a:p>
            <a:endParaRPr lang="ru-RU" sz="1100" dirty="0" smtClean="0"/>
          </a:p>
          <a:p>
            <a:endParaRPr lang="ru-RU" sz="1100" dirty="0"/>
          </a:p>
        </p:txBody>
      </p:sp>
    </p:spTree>
    <p:extLst>
      <p:ext uri="{BB962C8B-B14F-4D97-AF65-F5344CB8AC3E}">
        <p14:creationId xmlns:p14="http://schemas.microsoft.com/office/powerpoint/2010/main" val="318465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Прямоугольник 4"/>
          <p:cNvSpPr/>
          <p:nvPr/>
        </p:nvSpPr>
        <p:spPr>
          <a:xfrm>
            <a:off x="899592" y="116632"/>
            <a:ext cx="7200800" cy="8156079"/>
          </a:xfrm>
          <a:prstGeom prst="rect">
            <a:avLst/>
          </a:prstGeom>
        </p:spPr>
        <p:txBody>
          <a:bodyPr wrap="square">
            <a:spAutoFit/>
          </a:bodyPr>
          <a:lstStyle/>
          <a:p>
            <a:r>
              <a:rPr lang="ru-RU" sz="1600" b="1" dirty="0" smtClean="0"/>
              <a:t>                                                  И</a:t>
            </a:r>
            <a:r>
              <a:rPr lang="ru-RU" sz="1600" b="1" dirty="0" smtClean="0"/>
              <a:t>гры </a:t>
            </a:r>
            <a:r>
              <a:rPr lang="ru-RU" sz="1600" b="1" dirty="0" smtClean="0"/>
              <a:t>путешествие во времени</a:t>
            </a:r>
            <a:endParaRPr lang="ru-RU" sz="1600" b="1" dirty="0"/>
          </a:p>
          <a:p>
            <a:endParaRPr lang="ru-RU" sz="1400" dirty="0" smtClean="0"/>
          </a:p>
          <a:p>
            <a:r>
              <a:rPr lang="ru-RU" sz="1600" dirty="0" smtClean="0"/>
              <a:t>       Служат </a:t>
            </a:r>
            <a:r>
              <a:rPr lang="ru-RU" sz="1600" dirty="0" smtClean="0"/>
              <a:t>для знакомства детей с днями недели. Объясняется, что каждый день недели имеет свое название. Для того, чтобы дети лучше запоминали название дней недели, они обозначаются кружочками разного цвета. Наблюдение проводится несколько недель, обозначая кружочками каждый день. Это делается специально для того, чтобы дети смогли самостоятельно сделать вывод, что последовательность дней недели неизменна. Детям рассказывается о том, что в названии дней недели угадывается, какой день недели по счету: понедельник – первый день после окончания недели, вторник- второй </a:t>
            </a:r>
            <a:r>
              <a:rPr lang="ru-RU" sz="1600" dirty="0" smtClean="0"/>
              <a:t>день, среда </a:t>
            </a:r>
            <a:r>
              <a:rPr lang="ru-RU" sz="1600" dirty="0" smtClean="0"/>
              <a:t>– середина недели, четверг – четвертый день, пятница – пятый. После такой беседы предлагаются игры с целью закрепления названий дней недели и их последовательности. Дети с удовольствием играют в игру "Живая неделя." Для игры вызываются к доске 7 детей, пересчитываются по порядку и получают кружочки разного цвета, обозначающие дни недели. Дети выстраиваются в такой последовательности, как по порядку идут дни недели.</a:t>
            </a:r>
          </a:p>
          <a:p>
            <a:r>
              <a:rPr lang="ru-RU" sz="1600" dirty="0" smtClean="0"/>
              <a:t>Например, первый ребенок с желтым кружочком в руках, обозначающий первый день недели – понедельник и т.д.</a:t>
            </a:r>
          </a:p>
          <a:p>
            <a:r>
              <a:rPr lang="ru-RU" sz="1600" dirty="0" smtClean="0"/>
              <a:t>   Затем игра усложняется. Дети строятся с любого другого дня недели. В дальнейшем, можно использовать следующие игры "Назови скорее", "Дни недели", "Назови пропущенное слово", "Круглый год", "Двенадцать месяцев", которые помогают детям быстро запомнить название дней недели и название месяцев, их последовательность.</a:t>
            </a:r>
          </a:p>
          <a:p>
            <a:endParaRPr lang="ru-RU" dirty="0"/>
          </a:p>
          <a:p>
            <a:endParaRPr lang="ru-RU" dirty="0" smtClean="0"/>
          </a:p>
          <a:p>
            <a:endParaRPr lang="ru-RU" dirty="0"/>
          </a:p>
          <a:p>
            <a:endParaRPr lang="ru-RU" dirty="0" smtClean="0"/>
          </a:p>
          <a:p>
            <a:endParaRPr lang="ru-RU" dirty="0"/>
          </a:p>
          <a:p>
            <a:endParaRPr lang="ru-RU" dirty="0" smtClean="0"/>
          </a:p>
          <a:p>
            <a:endParaRPr lang="ru-RU" dirty="0" smtClean="0"/>
          </a:p>
          <a:p>
            <a:r>
              <a:rPr lang="ru-RU" dirty="0" smtClean="0"/>
              <a:t>#</a:t>
            </a:r>
            <a:endParaRPr lang="ru-RU" dirty="0"/>
          </a:p>
        </p:txBody>
      </p:sp>
    </p:spTree>
    <p:extLst>
      <p:ext uri="{BB962C8B-B14F-4D97-AF65-F5344CB8AC3E}">
        <p14:creationId xmlns:p14="http://schemas.microsoft.com/office/powerpoint/2010/main" val="4027887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Прямоугольник 4"/>
          <p:cNvSpPr/>
          <p:nvPr/>
        </p:nvSpPr>
        <p:spPr>
          <a:xfrm>
            <a:off x="1259632" y="188640"/>
            <a:ext cx="6552728" cy="6647974"/>
          </a:xfrm>
          <a:prstGeom prst="rect">
            <a:avLst/>
          </a:prstGeom>
        </p:spPr>
        <p:txBody>
          <a:bodyPr wrap="square">
            <a:spAutoFit/>
          </a:bodyPr>
          <a:lstStyle/>
          <a:p>
            <a:r>
              <a:rPr lang="ru-RU" b="1" dirty="0" smtClean="0"/>
              <a:t>              Игры на ориентирование в пространстве</a:t>
            </a:r>
            <a:endParaRPr lang="ru-RU" dirty="0"/>
          </a:p>
          <a:p>
            <a:r>
              <a:rPr lang="ru-RU" sz="1600" dirty="0"/>
              <a:t>Пространственные представления детей постоянно расширяются и</a:t>
            </a:r>
          </a:p>
          <a:p>
            <a:r>
              <a:rPr lang="ru-RU" sz="1600" dirty="0"/>
              <a:t>закрепляются в процессе всех видов деятельности. </a:t>
            </a:r>
            <a:r>
              <a:rPr lang="ru-RU" sz="1600" dirty="0" smtClean="0"/>
              <a:t>Задачей педагога </a:t>
            </a:r>
            <a:r>
              <a:rPr lang="ru-RU" sz="1600" dirty="0"/>
              <a:t>является научить детей ориентироваться в </a:t>
            </a:r>
            <a:r>
              <a:rPr lang="ru-RU" sz="1600" dirty="0" smtClean="0"/>
              <a:t>специально созданных </a:t>
            </a:r>
            <a:r>
              <a:rPr lang="ru-RU" sz="1600" dirty="0"/>
              <a:t>пространственных ситуациях и определять свое место </a:t>
            </a:r>
            <a:r>
              <a:rPr lang="ru-RU" sz="1600" dirty="0" smtClean="0"/>
              <a:t>по заданному </a:t>
            </a:r>
            <a:r>
              <a:rPr lang="ru-RU" sz="1600" dirty="0"/>
              <a:t>условию. При помощи </a:t>
            </a:r>
            <a:r>
              <a:rPr lang="ru-RU" sz="1600" dirty="0" smtClean="0"/>
              <a:t>д/ </a:t>
            </a:r>
            <a:r>
              <a:rPr lang="ru-RU" sz="1600" dirty="0"/>
              <a:t>игр и </a:t>
            </a:r>
            <a:r>
              <a:rPr lang="ru-RU" sz="1600" dirty="0" smtClean="0"/>
              <a:t>упражнений дети </a:t>
            </a:r>
            <a:r>
              <a:rPr lang="ru-RU" sz="1600" dirty="0"/>
              <a:t>овладевают умением определять словом положение того </a:t>
            </a:r>
            <a:r>
              <a:rPr lang="ru-RU" sz="1600" dirty="0" smtClean="0"/>
              <a:t>или иного </a:t>
            </a:r>
            <a:r>
              <a:rPr lang="ru-RU" sz="1600" dirty="0"/>
              <a:t>предмета по отношению к другому. Например, справа </a:t>
            </a:r>
            <a:r>
              <a:rPr lang="ru-RU" sz="1600" dirty="0" smtClean="0"/>
              <a:t>от елки </a:t>
            </a:r>
            <a:r>
              <a:rPr lang="ru-RU" sz="1600" dirty="0"/>
              <a:t>стоит заяц, слева от </a:t>
            </a:r>
            <a:r>
              <a:rPr lang="ru-RU" sz="1600" dirty="0" smtClean="0"/>
              <a:t>елки </a:t>
            </a:r>
            <a:r>
              <a:rPr lang="ru-RU" sz="1600" dirty="0"/>
              <a:t>– </a:t>
            </a:r>
            <a:r>
              <a:rPr lang="ru-RU" sz="1600" dirty="0" smtClean="0"/>
              <a:t>еж </a:t>
            </a:r>
            <a:r>
              <a:rPr lang="ru-RU" sz="1600" dirty="0"/>
              <a:t>и т.д. </a:t>
            </a:r>
            <a:r>
              <a:rPr lang="ru-RU" sz="1600" dirty="0" smtClean="0"/>
              <a:t>Выбирается ребенок </a:t>
            </a:r>
            <a:r>
              <a:rPr lang="ru-RU" sz="1600" dirty="0"/>
              <a:t>и игрушка прячется по отношению к нему (за спину, </a:t>
            </a:r>
            <a:r>
              <a:rPr lang="ru-RU" sz="1600" dirty="0" smtClean="0"/>
              <a:t>справа, слева </a:t>
            </a:r>
            <a:r>
              <a:rPr lang="ru-RU" sz="1600" dirty="0"/>
              <a:t>и т.д.). Это вызывает интерес у детей и организовывает их </a:t>
            </a:r>
            <a:r>
              <a:rPr lang="ru-RU" sz="1600" dirty="0" smtClean="0"/>
              <a:t>на занятие</a:t>
            </a:r>
            <a:r>
              <a:rPr lang="ru-RU" sz="1600" dirty="0"/>
              <a:t>. </a:t>
            </a:r>
            <a:r>
              <a:rPr lang="ru-RU" sz="1600" dirty="0" smtClean="0"/>
              <a:t>Чтобы </a:t>
            </a:r>
            <a:r>
              <a:rPr lang="ru-RU" sz="1600" dirty="0"/>
              <a:t>заинтересовать </a:t>
            </a:r>
            <a:r>
              <a:rPr lang="ru-RU" sz="1600" dirty="0" smtClean="0"/>
              <a:t>детей</a:t>
            </a:r>
            <a:r>
              <a:rPr lang="ru-RU" sz="1600" dirty="0"/>
              <a:t> </a:t>
            </a:r>
            <a:r>
              <a:rPr lang="ru-RU" sz="1600" dirty="0" smtClean="0"/>
              <a:t>и </a:t>
            </a:r>
            <a:r>
              <a:rPr lang="ru-RU" sz="1600" dirty="0"/>
              <a:t>результат </a:t>
            </a:r>
            <a:r>
              <a:rPr lang="ru-RU" sz="1600" dirty="0" smtClean="0"/>
              <a:t>был лучше</a:t>
            </a:r>
            <a:r>
              <a:rPr lang="ru-RU" sz="1600" dirty="0"/>
              <a:t>, используются предметные игры с появлением </a:t>
            </a:r>
            <a:r>
              <a:rPr lang="ru-RU" sz="1600" dirty="0" smtClean="0"/>
              <a:t>какого-либо сказочного </a:t>
            </a:r>
            <a:r>
              <a:rPr lang="ru-RU" sz="1600" dirty="0"/>
              <a:t>героя. Например, игра "Найди игрушку", - "Ночью, </a:t>
            </a:r>
            <a:r>
              <a:rPr lang="ru-RU" sz="1600" dirty="0" smtClean="0"/>
              <a:t>когда в </a:t>
            </a:r>
            <a:r>
              <a:rPr lang="ru-RU" sz="1600" dirty="0"/>
              <a:t>группе никого не было" – говорится детям, – "к нам </a:t>
            </a:r>
            <a:r>
              <a:rPr lang="ru-RU" sz="1600" dirty="0" smtClean="0"/>
              <a:t>прилетал </a:t>
            </a:r>
            <a:r>
              <a:rPr lang="ru-RU" sz="1600" dirty="0" err="1" smtClean="0"/>
              <a:t>Карлсон</a:t>
            </a:r>
            <a:r>
              <a:rPr lang="ru-RU" sz="1600" dirty="0" smtClean="0"/>
              <a:t> </a:t>
            </a:r>
            <a:r>
              <a:rPr lang="ru-RU" sz="1600" dirty="0"/>
              <a:t>и принес в подарок игрушки. </a:t>
            </a:r>
            <a:r>
              <a:rPr lang="ru-RU" sz="1600" dirty="0" err="1"/>
              <a:t>Карлсон</a:t>
            </a:r>
            <a:r>
              <a:rPr lang="ru-RU" sz="1600" dirty="0"/>
              <a:t> любит </a:t>
            </a:r>
            <a:r>
              <a:rPr lang="ru-RU" sz="1600" dirty="0" smtClean="0"/>
              <a:t>шутить, поэтому </a:t>
            </a:r>
            <a:r>
              <a:rPr lang="ru-RU" sz="1600" dirty="0"/>
              <a:t>он спрятал игрушки, а в письме написал как их </a:t>
            </a:r>
            <a:r>
              <a:rPr lang="ru-RU" sz="1600" dirty="0" smtClean="0"/>
              <a:t>можно найти</a:t>
            </a:r>
            <a:r>
              <a:rPr lang="ru-RU" sz="1600" dirty="0"/>
              <a:t>." Затем распечатывается письмо, в котором написано: "</a:t>
            </a:r>
            <a:r>
              <a:rPr lang="ru-RU" sz="1600" dirty="0" smtClean="0"/>
              <a:t>Надо встать </a:t>
            </a:r>
            <a:r>
              <a:rPr lang="ru-RU" sz="1600" dirty="0"/>
              <a:t>перед столом воспитателя, пройти 3 шага </a:t>
            </a:r>
            <a:r>
              <a:rPr lang="ru-RU" sz="1600" dirty="0" smtClean="0"/>
              <a:t>влево </a:t>
            </a:r>
            <a:r>
              <a:rPr lang="ru-RU" sz="1600" dirty="0"/>
              <a:t>и т.д. </a:t>
            </a:r>
            <a:r>
              <a:rPr lang="ru-RU" sz="1600" dirty="0" smtClean="0"/>
              <a:t>". Затем</a:t>
            </a:r>
            <a:r>
              <a:rPr lang="ru-RU" sz="1600" dirty="0"/>
              <a:t>, </a:t>
            </a:r>
            <a:r>
              <a:rPr lang="ru-RU" sz="1600" dirty="0" smtClean="0"/>
              <a:t>задание усложняется </a:t>
            </a:r>
            <a:r>
              <a:rPr lang="ru-RU" sz="1600" dirty="0"/>
              <a:t>– т.е. в письме дается не описание </a:t>
            </a:r>
            <a:r>
              <a:rPr lang="ru-RU" sz="1600" dirty="0" smtClean="0"/>
              <a:t>местонахождения игрушки</a:t>
            </a:r>
            <a:r>
              <a:rPr lang="ru-RU" sz="1600" dirty="0"/>
              <a:t>, а только схема. По схеме дети должны определить, </a:t>
            </a:r>
            <a:r>
              <a:rPr lang="ru-RU" sz="1600" dirty="0" smtClean="0"/>
              <a:t>где находится </a:t>
            </a:r>
            <a:r>
              <a:rPr lang="ru-RU" sz="1600" dirty="0"/>
              <a:t>спрятанный предмет. Существует множество </a:t>
            </a:r>
            <a:r>
              <a:rPr lang="ru-RU" sz="1600" dirty="0" smtClean="0"/>
              <a:t>игр способствующих </a:t>
            </a:r>
            <a:r>
              <a:rPr lang="ru-RU" sz="1600" dirty="0"/>
              <a:t>развитию </a:t>
            </a:r>
            <a:r>
              <a:rPr lang="ru-RU" sz="1600" dirty="0" smtClean="0"/>
              <a:t>пространственного ориентирования </a:t>
            </a:r>
            <a:r>
              <a:rPr lang="ru-RU" sz="1600" dirty="0"/>
              <a:t>у детей: "Найди похожую", "Расскажи про </a:t>
            </a:r>
            <a:r>
              <a:rPr lang="ru-RU" sz="1600" dirty="0" smtClean="0"/>
              <a:t>свой узор</a:t>
            </a:r>
            <a:r>
              <a:rPr lang="ru-RU" sz="1600" dirty="0"/>
              <a:t>", "Мастерская ковров", "Художник", "Путешествие по комнате" </a:t>
            </a:r>
            <a:r>
              <a:rPr lang="ru-RU" sz="1600" dirty="0" smtClean="0"/>
              <a:t>и многие </a:t>
            </a:r>
            <a:r>
              <a:rPr lang="ru-RU" sz="1600" dirty="0"/>
              <a:t>другие игры. Играя в рассмотренные игры дети </a:t>
            </a:r>
            <a:r>
              <a:rPr lang="ru-RU" sz="1600" dirty="0" smtClean="0"/>
              <a:t>учатся употреблять </a:t>
            </a:r>
            <a:r>
              <a:rPr lang="ru-RU" sz="1600" dirty="0"/>
              <a:t>слова для обозначения положения предметов</a:t>
            </a:r>
            <a:r>
              <a:rPr lang="ru-RU" sz="1600" dirty="0" smtClean="0"/>
              <a:t>.</a:t>
            </a:r>
          </a:p>
          <a:p>
            <a:endParaRPr lang="ru-RU" sz="1200" dirty="0"/>
          </a:p>
          <a:p>
            <a:endParaRPr lang="ru-RU" sz="1200" dirty="0" smtClean="0"/>
          </a:p>
        </p:txBody>
      </p:sp>
    </p:spTree>
    <p:extLst>
      <p:ext uri="{BB962C8B-B14F-4D97-AF65-F5344CB8AC3E}">
        <p14:creationId xmlns:p14="http://schemas.microsoft.com/office/powerpoint/2010/main" val="2649933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061" y="0"/>
            <a:ext cx="9144000" cy="6858000"/>
          </a:xfrm>
        </p:spPr>
      </p:pic>
      <p:sp>
        <p:nvSpPr>
          <p:cNvPr id="5" name="Прямоугольник 4"/>
          <p:cNvSpPr/>
          <p:nvPr/>
        </p:nvSpPr>
        <p:spPr>
          <a:xfrm>
            <a:off x="1115616" y="334566"/>
            <a:ext cx="7200800" cy="6217087"/>
          </a:xfrm>
          <a:prstGeom prst="rect">
            <a:avLst/>
          </a:prstGeom>
        </p:spPr>
        <p:txBody>
          <a:bodyPr wrap="square">
            <a:spAutoFit/>
          </a:bodyPr>
          <a:lstStyle/>
          <a:p>
            <a:r>
              <a:rPr lang="ru-RU" sz="1600" b="1" dirty="0" smtClean="0"/>
              <a:t>                                 Игры с геометрическими фигурами</a:t>
            </a:r>
            <a:endParaRPr lang="ru-RU" sz="1600" b="1" dirty="0"/>
          </a:p>
          <a:p>
            <a:endParaRPr lang="ru-RU" sz="1400" dirty="0"/>
          </a:p>
          <a:p>
            <a:r>
              <a:rPr lang="ru-RU" sz="1600" dirty="0"/>
              <a:t>Для закрепления знаний о форме геометрических фигур </a:t>
            </a:r>
            <a:r>
              <a:rPr lang="ru-RU" sz="1600" dirty="0" smtClean="0"/>
              <a:t>детям предлагается </a:t>
            </a:r>
            <a:r>
              <a:rPr lang="ru-RU" sz="1600" dirty="0"/>
              <a:t>узнать в окружающих предметах форму </a:t>
            </a:r>
            <a:r>
              <a:rPr lang="ru-RU" sz="1600" dirty="0" smtClean="0"/>
              <a:t>круга, треугольника</a:t>
            </a:r>
            <a:r>
              <a:rPr lang="ru-RU" sz="1600" dirty="0"/>
              <a:t>, квадрата. Например, спрашивается: "</a:t>
            </a:r>
            <a:r>
              <a:rPr lang="ru-RU" sz="1600" dirty="0" smtClean="0"/>
              <a:t>Какую геометрическую </a:t>
            </a:r>
            <a:r>
              <a:rPr lang="ru-RU" sz="1600" dirty="0"/>
              <a:t>фигуру напоминает дно тарелки?" ( </a:t>
            </a:r>
            <a:r>
              <a:rPr lang="ru-RU" sz="1600" dirty="0" smtClean="0"/>
              <a:t>поверхность крышки </a:t>
            </a:r>
            <a:r>
              <a:rPr lang="ru-RU" sz="1600" dirty="0"/>
              <a:t>стола, лист бумаги т.д.). </a:t>
            </a:r>
          </a:p>
          <a:p>
            <a:r>
              <a:rPr lang="ru-RU" sz="1600" dirty="0"/>
              <a:t>Детям предлагаются картинки ( по 3-4 шт. на каждого), на </a:t>
            </a:r>
            <a:r>
              <a:rPr lang="ru-RU" sz="1600" dirty="0" smtClean="0"/>
              <a:t>которых они </a:t>
            </a:r>
            <a:r>
              <a:rPr lang="ru-RU" sz="1600" dirty="0"/>
              <a:t>отыскивают фигуру, подобную той, которая </a:t>
            </a:r>
            <a:r>
              <a:rPr lang="ru-RU" sz="1600" dirty="0" smtClean="0"/>
              <a:t>демонстрируется. Затем</a:t>
            </a:r>
            <a:r>
              <a:rPr lang="ru-RU" sz="1600" dirty="0"/>
              <a:t>, предлагается детям назвать и рассказать, что они нашли.</a:t>
            </a:r>
          </a:p>
          <a:p>
            <a:r>
              <a:rPr lang="ru-RU" sz="1600" dirty="0" smtClean="0"/>
              <a:t>Д/ </a:t>
            </a:r>
            <a:r>
              <a:rPr lang="ru-RU" sz="1600" dirty="0"/>
              <a:t>игру "Геометрическая мозаика" </a:t>
            </a:r>
            <a:r>
              <a:rPr lang="ru-RU" sz="1600" dirty="0" smtClean="0"/>
              <a:t>можно использовать </a:t>
            </a:r>
            <a:r>
              <a:rPr lang="ru-RU" sz="1600" dirty="0"/>
              <a:t>на занятиях и в свободное время, с </a:t>
            </a:r>
            <a:r>
              <a:rPr lang="ru-RU" sz="1600" dirty="0" smtClean="0"/>
              <a:t>целью закрепления </a:t>
            </a:r>
            <a:r>
              <a:rPr lang="ru-RU" sz="1600" dirty="0"/>
              <a:t>знаний о геометрических фигурах, </a:t>
            </a:r>
            <a:r>
              <a:rPr lang="ru-RU" sz="1600" dirty="0" smtClean="0"/>
              <a:t>развития внимания </a:t>
            </a:r>
            <a:r>
              <a:rPr lang="ru-RU" sz="1600" dirty="0"/>
              <a:t>и воображения у детей. Д</a:t>
            </a:r>
            <a:r>
              <a:rPr lang="ru-RU" sz="1600" dirty="0" smtClean="0"/>
              <a:t>ети делятся </a:t>
            </a:r>
            <a:r>
              <a:rPr lang="ru-RU" sz="1600" dirty="0"/>
              <a:t>на две команды в соответствии с уровнем их умений </a:t>
            </a:r>
            <a:r>
              <a:rPr lang="ru-RU" sz="1600" dirty="0" smtClean="0"/>
              <a:t>и навыков</a:t>
            </a:r>
            <a:r>
              <a:rPr lang="ru-RU" sz="1600" dirty="0"/>
              <a:t>. Командам даются задания разной сложности. </a:t>
            </a:r>
            <a:r>
              <a:rPr lang="ru-RU" sz="1600" dirty="0" smtClean="0"/>
              <a:t>Например: Составление </a:t>
            </a:r>
            <a:r>
              <a:rPr lang="ru-RU" sz="1600" dirty="0"/>
              <a:t>изображения предмета из геометрических </a:t>
            </a:r>
            <a:r>
              <a:rPr lang="ru-RU" sz="1600" dirty="0" smtClean="0"/>
              <a:t>фигур (работа </a:t>
            </a:r>
            <a:r>
              <a:rPr lang="ru-RU" sz="1600" dirty="0"/>
              <a:t>по готовому расчлененному образцу)</a:t>
            </a:r>
          </a:p>
          <a:p>
            <a:r>
              <a:rPr lang="ru-RU" sz="1600" dirty="0" smtClean="0"/>
              <a:t>Работа </a:t>
            </a:r>
            <a:r>
              <a:rPr lang="ru-RU" sz="1600" dirty="0"/>
              <a:t>по условию (собрать фигуру человека, девочка в платье)</a:t>
            </a:r>
          </a:p>
          <a:p>
            <a:r>
              <a:rPr lang="ru-RU" sz="1600" dirty="0" smtClean="0"/>
              <a:t>Работа </a:t>
            </a:r>
            <a:r>
              <a:rPr lang="ru-RU" sz="1600" dirty="0"/>
              <a:t>по собственному замыслу (просто человека)</a:t>
            </a:r>
          </a:p>
          <a:p>
            <a:r>
              <a:rPr lang="ru-RU" sz="1600" dirty="0" smtClean="0"/>
              <a:t>Каждая </a:t>
            </a:r>
            <a:r>
              <a:rPr lang="ru-RU" sz="1600" dirty="0"/>
              <a:t>команда получает одинаковые наборы </a:t>
            </a:r>
            <a:r>
              <a:rPr lang="ru-RU" sz="1600" dirty="0" smtClean="0"/>
              <a:t>геометрических фигур</a:t>
            </a:r>
            <a:r>
              <a:rPr lang="ru-RU" sz="1600" dirty="0"/>
              <a:t>. Дети </a:t>
            </a:r>
            <a:r>
              <a:rPr lang="ru-RU" sz="1600" dirty="0" smtClean="0"/>
              <a:t> </a:t>
            </a:r>
            <a:r>
              <a:rPr lang="ru-RU" sz="1600" dirty="0"/>
              <a:t>договариваются о </a:t>
            </a:r>
            <a:r>
              <a:rPr lang="ru-RU" sz="1600" dirty="0" smtClean="0"/>
              <a:t>способах выполнения </a:t>
            </a:r>
            <a:r>
              <a:rPr lang="ru-RU" sz="1600" dirty="0"/>
              <a:t>задания, о порядке работы. Каждый играющий </a:t>
            </a:r>
            <a:r>
              <a:rPr lang="ru-RU" sz="1600" dirty="0" smtClean="0"/>
              <a:t>в команде </a:t>
            </a:r>
            <a:r>
              <a:rPr lang="ru-RU" sz="1600" dirty="0"/>
              <a:t>по очереди участвует в преобразовании </a:t>
            </a:r>
            <a:r>
              <a:rPr lang="ru-RU" sz="1600" dirty="0" smtClean="0"/>
              <a:t>геометрической фигуры</a:t>
            </a:r>
            <a:r>
              <a:rPr lang="ru-RU" sz="1600" dirty="0"/>
              <a:t>, добавляя свой элемент, составляя отдельный </a:t>
            </a:r>
            <a:r>
              <a:rPr lang="ru-RU" sz="1600" dirty="0" smtClean="0"/>
              <a:t>элемент предмета </a:t>
            </a:r>
            <a:r>
              <a:rPr lang="ru-RU" sz="1600" dirty="0"/>
              <a:t>из нескольких фигур. В заключении дети </a:t>
            </a:r>
            <a:r>
              <a:rPr lang="ru-RU" sz="1600" dirty="0" smtClean="0"/>
              <a:t>анализируют свои </a:t>
            </a:r>
            <a:r>
              <a:rPr lang="ru-RU" sz="1600" dirty="0"/>
              <a:t>фигуры, находят сходства и различия в </a:t>
            </a:r>
            <a:r>
              <a:rPr lang="ru-RU" sz="1600" dirty="0" smtClean="0"/>
              <a:t>решении конструктивного </a:t>
            </a:r>
            <a:r>
              <a:rPr lang="ru-RU" sz="1600" dirty="0"/>
              <a:t>замысла. Использование данных </a:t>
            </a:r>
            <a:r>
              <a:rPr lang="ru-RU" sz="1600" dirty="0" smtClean="0"/>
              <a:t>дидактических игр </a:t>
            </a:r>
            <a:r>
              <a:rPr lang="ru-RU" sz="1600" dirty="0"/>
              <a:t>способствует закреплению у детей памяти, </a:t>
            </a:r>
            <a:r>
              <a:rPr lang="ru-RU" sz="1600" dirty="0" smtClean="0"/>
              <a:t>внимания.</a:t>
            </a:r>
            <a:endParaRPr lang="ru-RU" sz="1600" dirty="0"/>
          </a:p>
        </p:txBody>
      </p:sp>
    </p:spTree>
    <p:extLst>
      <p:ext uri="{BB962C8B-B14F-4D97-AF65-F5344CB8AC3E}">
        <p14:creationId xmlns:p14="http://schemas.microsoft.com/office/powerpoint/2010/main" val="3019035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33706" cy="6858000"/>
          </a:xfrm>
        </p:spPr>
      </p:pic>
      <p:sp>
        <p:nvSpPr>
          <p:cNvPr id="5" name="Прямоугольник 4"/>
          <p:cNvSpPr/>
          <p:nvPr/>
        </p:nvSpPr>
        <p:spPr>
          <a:xfrm>
            <a:off x="1259632" y="260648"/>
            <a:ext cx="6264696" cy="6032421"/>
          </a:xfrm>
          <a:prstGeom prst="rect">
            <a:avLst/>
          </a:prstGeom>
        </p:spPr>
        <p:txBody>
          <a:bodyPr wrap="square">
            <a:spAutoFit/>
          </a:bodyPr>
          <a:lstStyle/>
          <a:p>
            <a:r>
              <a:rPr lang="ru-RU" sz="1600" b="1" dirty="0"/>
              <a:t>Игры </a:t>
            </a:r>
            <a:r>
              <a:rPr lang="ru-RU" sz="1600" b="1" dirty="0" smtClean="0"/>
              <a:t>на логическое мышление</a:t>
            </a:r>
            <a:endParaRPr lang="ru-RU" sz="1600" b="1" dirty="0"/>
          </a:p>
          <a:p>
            <a:endParaRPr lang="ru-RU" dirty="0"/>
          </a:p>
          <a:p>
            <a:r>
              <a:rPr lang="ru-RU" sz="1600" dirty="0"/>
              <a:t>В дошкольном возрасте у детей начинают </a:t>
            </a:r>
            <a:r>
              <a:rPr lang="ru-RU" sz="1600" dirty="0" smtClean="0"/>
              <a:t>формироваться элементы </a:t>
            </a:r>
            <a:r>
              <a:rPr lang="ru-RU" sz="1600" dirty="0"/>
              <a:t>логического мышления, т.е. формируется </a:t>
            </a:r>
            <a:r>
              <a:rPr lang="ru-RU" sz="1600" dirty="0" smtClean="0"/>
              <a:t>умение рассуждать</a:t>
            </a:r>
            <a:r>
              <a:rPr lang="ru-RU" sz="1600" dirty="0"/>
              <a:t>, делать свои умозаключения. </a:t>
            </a:r>
            <a:r>
              <a:rPr lang="ru-RU" sz="1600" dirty="0" smtClean="0"/>
              <a:t>Существует множество </a:t>
            </a:r>
            <a:r>
              <a:rPr lang="ru-RU" sz="1600" dirty="0"/>
              <a:t>дидактических игр и упражнений, </a:t>
            </a:r>
            <a:r>
              <a:rPr lang="ru-RU" sz="1600" dirty="0" smtClean="0"/>
              <a:t>которые влияют </a:t>
            </a:r>
            <a:r>
              <a:rPr lang="ru-RU" sz="1600" dirty="0"/>
              <a:t>на развитие творческих способностей у детей, </a:t>
            </a:r>
            <a:r>
              <a:rPr lang="ru-RU" sz="1600" dirty="0" smtClean="0"/>
              <a:t>так как </a:t>
            </a:r>
            <a:r>
              <a:rPr lang="ru-RU" sz="1600" dirty="0"/>
              <a:t>они оказывают действие на воображение </a:t>
            </a:r>
            <a:r>
              <a:rPr lang="ru-RU" sz="1600" dirty="0" smtClean="0"/>
              <a:t>и способствуют </a:t>
            </a:r>
            <a:r>
              <a:rPr lang="ru-RU" sz="1600" dirty="0"/>
              <a:t>развитию нестандартного мышления у детей.</a:t>
            </a:r>
          </a:p>
          <a:p>
            <a:r>
              <a:rPr lang="ru-RU" sz="1600" dirty="0"/>
              <a:t>Это такие игры как "Найди нестандартную фигуру, </a:t>
            </a:r>
            <a:r>
              <a:rPr lang="ru-RU" sz="1600" dirty="0" smtClean="0"/>
              <a:t>чем отличаются</a:t>
            </a:r>
            <a:r>
              <a:rPr lang="ru-RU" sz="1600" dirty="0"/>
              <a:t>?", "Мельница", и другие. Они направлены </a:t>
            </a:r>
            <a:r>
              <a:rPr lang="ru-RU" sz="1600" dirty="0" smtClean="0"/>
              <a:t>на тренировку </a:t>
            </a:r>
            <a:r>
              <a:rPr lang="ru-RU" sz="1600" dirty="0"/>
              <a:t>мышления при выполнении действий.</a:t>
            </a:r>
          </a:p>
          <a:p>
            <a:r>
              <a:rPr lang="ru-RU" sz="1600" dirty="0" smtClean="0"/>
              <a:t>Это </a:t>
            </a:r>
            <a:r>
              <a:rPr lang="ru-RU" sz="1600" dirty="0"/>
              <a:t>задания на нахождение пропущенной </a:t>
            </a:r>
            <a:r>
              <a:rPr lang="ru-RU" sz="1600" dirty="0" smtClean="0"/>
              <a:t>фигуры, продолжения </a:t>
            </a:r>
            <a:r>
              <a:rPr lang="ru-RU" sz="1600" dirty="0"/>
              <a:t>ряды фигур, знаков, на поиск чисел.</a:t>
            </a:r>
          </a:p>
          <a:p>
            <a:r>
              <a:rPr lang="ru-RU" sz="1600" dirty="0"/>
              <a:t>Знакомство с такими играми начинается с </a:t>
            </a:r>
            <a:r>
              <a:rPr lang="ru-RU" sz="1600" dirty="0" smtClean="0"/>
              <a:t>элементарных заданий </a:t>
            </a:r>
            <a:r>
              <a:rPr lang="ru-RU" sz="1600" dirty="0"/>
              <a:t>на логическое мышление – </a:t>
            </a:r>
            <a:r>
              <a:rPr lang="ru-RU" sz="1600" dirty="0" smtClean="0"/>
              <a:t>цепочки закономерностей</a:t>
            </a:r>
            <a:r>
              <a:rPr lang="ru-RU" sz="1600" dirty="0"/>
              <a:t>. В таких упражнениях идет </a:t>
            </a:r>
            <a:r>
              <a:rPr lang="ru-RU" sz="1600" dirty="0" smtClean="0"/>
              <a:t>чередование предметов </a:t>
            </a:r>
            <a:r>
              <a:rPr lang="ru-RU" sz="1600" dirty="0"/>
              <a:t>или геометрических фигур. Детям </a:t>
            </a:r>
            <a:r>
              <a:rPr lang="ru-RU" sz="1600" dirty="0" smtClean="0"/>
              <a:t>предлагается продолжить </a:t>
            </a:r>
            <a:r>
              <a:rPr lang="ru-RU" sz="1600" dirty="0"/>
              <a:t>ряд или найти пропущенный элемент. </a:t>
            </a:r>
            <a:r>
              <a:rPr lang="ru-RU" sz="1600" dirty="0" smtClean="0"/>
              <a:t>Кроме того </a:t>
            </a:r>
            <a:r>
              <a:rPr lang="ru-RU" sz="1600" dirty="0"/>
              <a:t>даются задания такого характера: продолжить </a:t>
            </a:r>
            <a:r>
              <a:rPr lang="ru-RU" sz="1600" dirty="0" smtClean="0"/>
              <a:t>цепочку, чередуя </a:t>
            </a:r>
            <a:r>
              <a:rPr lang="ru-RU" sz="1600" dirty="0"/>
              <a:t>в определенной последовательности </a:t>
            </a:r>
            <a:r>
              <a:rPr lang="ru-RU" sz="1600" dirty="0" smtClean="0"/>
              <a:t>квадраты, большие </a:t>
            </a:r>
            <a:r>
              <a:rPr lang="ru-RU" sz="1600" dirty="0"/>
              <a:t>и маленькие круги желтого и красного цвета.</a:t>
            </a:r>
          </a:p>
          <a:p>
            <a:r>
              <a:rPr lang="ru-RU" sz="1600" dirty="0"/>
              <a:t>После того, как дети научатся выполнять такие </a:t>
            </a:r>
            <a:r>
              <a:rPr lang="ru-RU" sz="1600" dirty="0" smtClean="0"/>
              <a:t>упражнения, задания </a:t>
            </a:r>
            <a:r>
              <a:rPr lang="ru-RU" sz="1600" dirty="0"/>
              <a:t>для них усложняются. Предлагается </a:t>
            </a:r>
            <a:r>
              <a:rPr lang="ru-RU" sz="1600" dirty="0" smtClean="0"/>
              <a:t>выполнить задание</a:t>
            </a:r>
            <a:r>
              <a:rPr lang="ru-RU" sz="1600" dirty="0"/>
              <a:t>, в котором необходимо чередовать </a:t>
            </a:r>
            <a:r>
              <a:rPr lang="ru-RU" sz="1600" dirty="0" smtClean="0"/>
              <a:t>предметы, учитывать </a:t>
            </a:r>
            <a:r>
              <a:rPr lang="ru-RU" sz="1600" dirty="0"/>
              <a:t>одновременно цвет и величину.</a:t>
            </a:r>
          </a:p>
        </p:txBody>
      </p:sp>
    </p:spTree>
    <p:extLst>
      <p:ext uri="{BB962C8B-B14F-4D97-AF65-F5344CB8AC3E}">
        <p14:creationId xmlns:p14="http://schemas.microsoft.com/office/powerpoint/2010/main" val="3818612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9" name="Объект 8"/>
          <p:cNvGraphicFramePr>
            <a:graphicFrameLocks noGrp="1"/>
          </p:cNvGraphicFramePr>
          <p:nvPr>
            <p:ph idx="1"/>
            <p:extLst>
              <p:ext uri="{D42A27DB-BD31-4B8C-83A1-F6EECF244321}">
                <p14:modId xmlns:p14="http://schemas.microsoft.com/office/powerpoint/2010/main" val="2897579891"/>
              </p:ext>
            </p:extLst>
          </p:nvPr>
        </p:nvGraphicFramePr>
        <p:xfrm>
          <a:off x="2381250" y="409575"/>
          <a:ext cx="3895725" cy="504825"/>
        </p:xfrm>
        <a:graphic>
          <a:graphicData uri="http://schemas.openxmlformats.org/drawingml/2006/table">
            <a:tbl>
              <a:tblPr/>
              <a:tblGrid>
                <a:gridCol w="3895725"/>
              </a:tblGrid>
              <a:tr h="504825">
                <a:tc>
                  <a:txBody>
                    <a:bodyPr/>
                    <a:lstStyle/>
                    <a:p>
                      <a:endParaRPr lang="ru-RU"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tx1"/>
                    </a:solidFill>
                  </a:tcPr>
                </a:tc>
              </a:tr>
            </a:tbl>
          </a:graphicData>
        </a:graphic>
      </p:graphicFrame>
      <p:pic>
        <p:nvPicPr>
          <p:cNvPr id="2050" name="Picture 2" descr="C:\Users\Денис\Desktop\Фатима разное\s1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8" y="-99392"/>
            <a:ext cx="9144000" cy="6957392"/>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286000" y="335846"/>
            <a:ext cx="4572000" cy="369332"/>
          </a:xfrm>
          <a:prstGeom prst="rect">
            <a:avLst/>
          </a:prstGeom>
          <a:ln>
            <a:solidFill>
              <a:schemeClr val="bg1"/>
            </a:solidFill>
          </a:ln>
        </p:spPr>
        <p:txBody>
          <a:bodyPr>
            <a:spAutoFit/>
          </a:bodyPr>
          <a:lstStyle/>
          <a:p>
            <a:endParaRPr lang="ru-RU" dirty="0" smtClean="0"/>
          </a:p>
        </p:txBody>
      </p:sp>
      <p:graphicFrame>
        <p:nvGraphicFramePr>
          <p:cNvPr id="13" name="Таблица 12"/>
          <p:cNvGraphicFramePr>
            <a:graphicFrameLocks noGrp="1"/>
          </p:cNvGraphicFramePr>
          <p:nvPr>
            <p:extLst>
              <p:ext uri="{D42A27DB-BD31-4B8C-83A1-F6EECF244321}">
                <p14:modId xmlns:p14="http://schemas.microsoft.com/office/powerpoint/2010/main" val="4165099896"/>
              </p:ext>
            </p:extLst>
          </p:nvPr>
        </p:nvGraphicFramePr>
        <p:xfrm>
          <a:off x="1619672" y="389112"/>
          <a:ext cx="6048672" cy="365760"/>
        </p:xfrm>
        <a:graphic>
          <a:graphicData uri="http://schemas.openxmlformats.org/drawingml/2006/table">
            <a:tbl>
              <a:tblPr/>
              <a:tblGrid>
                <a:gridCol w="6048672"/>
              </a:tblGrid>
              <a:tr h="314325">
                <a:tc>
                  <a:txBody>
                    <a:bodyPr/>
                    <a:lstStyle/>
                    <a:p>
                      <a:pPr marL="0" indent="0"/>
                      <a:r>
                        <a:rPr lang="ru-RU" dirty="0" smtClean="0"/>
                        <a:t>При выборе игры следует соблюдать необходимые условия</a:t>
                      </a:r>
                      <a:endParaRPr lang="ru-RU"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tr>
            </a:tbl>
          </a:graphicData>
        </a:graphic>
      </p:graphicFrame>
      <p:graphicFrame>
        <p:nvGraphicFramePr>
          <p:cNvPr id="14" name="Таблица 13"/>
          <p:cNvGraphicFramePr>
            <a:graphicFrameLocks noGrp="1"/>
          </p:cNvGraphicFramePr>
          <p:nvPr>
            <p:extLst>
              <p:ext uri="{D42A27DB-BD31-4B8C-83A1-F6EECF244321}">
                <p14:modId xmlns:p14="http://schemas.microsoft.com/office/powerpoint/2010/main" val="3048119123"/>
              </p:ext>
            </p:extLst>
          </p:nvPr>
        </p:nvGraphicFramePr>
        <p:xfrm>
          <a:off x="1115616" y="1266824"/>
          <a:ext cx="1536973" cy="1370087"/>
        </p:xfrm>
        <a:graphic>
          <a:graphicData uri="http://schemas.openxmlformats.org/drawingml/2006/table">
            <a:tbl>
              <a:tblPr/>
              <a:tblGrid>
                <a:gridCol w="1536973"/>
              </a:tblGrid>
              <a:tr h="1370087">
                <a:tc>
                  <a:txBody>
                    <a:bodyPr/>
                    <a:lstStyle/>
                    <a:p>
                      <a:r>
                        <a:rPr lang="ru-RU" sz="1600" dirty="0" smtClean="0"/>
                        <a:t>игра не должна</a:t>
                      </a:r>
                    </a:p>
                    <a:p>
                      <a:r>
                        <a:rPr lang="ru-RU" sz="1600" dirty="0" smtClean="0"/>
                        <a:t>быть скучной и</a:t>
                      </a:r>
                    </a:p>
                    <a:p>
                      <a:r>
                        <a:rPr lang="ru-RU" sz="1600" dirty="0" smtClean="0"/>
                        <a:t>надоедливой</a:t>
                      </a:r>
                      <a:endParaRPr lang="ru-RU" sz="1600"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tr>
            </a:tbl>
          </a:graphicData>
        </a:graphic>
      </p:graphicFrame>
      <p:graphicFrame>
        <p:nvGraphicFramePr>
          <p:cNvPr id="15" name="Таблица 14"/>
          <p:cNvGraphicFramePr>
            <a:graphicFrameLocks noGrp="1"/>
          </p:cNvGraphicFramePr>
          <p:nvPr>
            <p:extLst>
              <p:ext uri="{D42A27DB-BD31-4B8C-83A1-F6EECF244321}">
                <p14:modId xmlns:p14="http://schemas.microsoft.com/office/powerpoint/2010/main" val="3958514108"/>
              </p:ext>
            </p:extLst>
          </p:nvPr>
        </p:nvGraphicFramePr>
        <p:xfrm>
          <a:off x="2771802" y="1282849"/>
          <a:ext cx="1584174" cy="1370087"/>
        </p:xfrm>
        <a:graphic>
          <a:graphicData uri="http://schemas.openxmlformats.org/drawingml/2006/table">
            <a:tbl>
              <a:tblPr/>
              <a:tblGrid>
                <a:gridCol w="1584174"/>
              </a:tblGrid>
              <a:tr h="1370087">
                <a:tc>
                  <a:txBody>
                    <a:bodyPr/>
                    <a:lstStyle/>
                    <a:p>
                      <a:r>
                        <a:rPr lang="ru-RU" sz="1600" dirty="0" smtClean="0"/>
                        <a:t>игра должна</a:t>
                      </a:r>
                    </a:p>
                    <a:p>
                      <a:r>
                        <a:rPr lang="ru-RU" sz="1600" dirty="0" smtClean="0"/>
                        <a:t>соответствовать</a:t>
                      </a:r>
                    </a:p>
                    <a:p>
                      <a:r>
                        <a:rPr lang="ru-RU" sz="1600" dirty="0" smtClean="0"/>
                        <a:t>цели урока</a:t>
                      </a:r>
                      <a:endParaRPr lang="ru-RU" sz="1600"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tr>
            </a:tbl>
          </a:graphicData>
        </a:graphic>
      </p:graphicFrame>
      <p:graphicFrame>
        <p:nvGraphicFramePr>
          <p:cNvPr id="16" name="Таблица 15"/>
          <p:cNvGraphicFramePr>
            <a:graphicFrameLocks noGrp="1"/>
          </p:cNvGraphicFramePr>
          <p:nvPr>
            <p:extLst>
              <p:ext uri="{D42A27DB-BD31-4B8C-83A1-F6EECF244321}">
                <p14:modId xmlns:p14="http://schemas.microsoft.com/office/powerpoint/2010/main" val="3229309537"/>
              </p:ext>
            </p:extLst>
          </p:nvPr>
        </p:nvGraphicFramePr>
        <p:xfrm>
          <a:off x="4610100" y="1266825"/>
          <a:ext cx="1402060" cy="1370087"/>
        </p:xfrm>
        <a:graphic>
          <a:graphicData uri="http://schemas.openxmlformats.org/drawingml/2006/table">
            <a:tbl>
              <a:tblPr/>
              <a:tblGrid>
                <a:gridCol w="1402060"/>
              </a:tblGrid>
              <a:tr h="1370087">
                <a:tc>
                  <a:txBody>
                    <a:bodyPr/>
                    <a:lstStyle/>
                    <a:p>
                      <a:r>
                        <a:rPr lang="ru-RU" sz="1600" dirty="0" smtClean="0"/>
                        <a:t>инструкции</a:t>
                      </a:r>
                    </a:p>
                    <a:p>
                      <a:r>
                        <a:rPr lang="ru-RU" sz="1600" dirty="0" smtClean="0"/>
                        <a:t>должны быть</a:t>
                      </a:r>
                    </a:p>
                    <a:p>
                      <a:r>
                        <a:rPr lang="ru-RU" sz="1600" dirty="0" smtClean="0"/>
                        <a:t>четкими</a:t>
                      </a:r>
                      <a:endParaRPr lang="ru-RU" sz="1600"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tr>
            </a:tbl>
          </a:graphicData>
        </a:graphic>
      </p:graphicFrame>
      <p:graphicFrame>
        <p:nvGraphicFramePr>
          <p:cNvPr id="17" name="Таблица 16"/>
          <p:cNvGraphicFramePr>
            <a:graphicFrameLocks noGrp="1"/>
          </p:cNvGraphicFramePr>
          <p:nvPr>
            <p:extLst>
              <p:ext uri="{D42A27DB-BD31-4B8C-83A1-F6EECF244321}">
                <p14:modId xmlns:p14="http://schemas.microsoft.com/office/powerpoint/2010/main" val="1127781654"/>
              </p:ext>
            </p:extLst>
          </p:nvPr>
        </p:nvGraphicFramePr>
        <p:xfrm>
          <a:off x="6300192" y="1276350"/>
          <a:ext cx="1440159" cy="1360562"/>
        </p:xfrm>
        <a:graphic>
          <a:graphicData uri="http://schemas.openxmlformats.org/drawingml/2006/table">
            <a:tbl>
              <a:tblPr/>
              <a:tblGrid>
                <a:gridCol w="1440159"/>
              </a:tblGrid>
              <a:tr h="1360562">
                <a:tc>
                  <a:txBody>
                    <a:bodyPr/>
                    <a:lstStyle/>
                    <a:p>
                      <a:r>
                        <a:rPr lang="ru-RU" sz="1600" dirty="0" smtClean="0"/>
                        <a:t>игра должна</a:t>
                      </a:r>
                    </a:p>
                    <a:p>
                      <a:r>
                        <a:rPr lang="ru-RU" sz="1600" dirty="0" smtClean="0"/>
                        <a:t>быть</a:t>
                      </a:r>
                    </a:p>
                    <a:p>
                      <a:r>
                        <a:rPr lang="ru-RU" sz="1600" dirty="0" smtClean="0"/>
                        <a:t>развивающей</a:t>
                      </a:r>
                      <a:endParaRPr lang="ru-RU" sz="1600"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tr>
            </a:tbl>
          </a:graphicData>
        </a:graphic>
      </p:graphicFrame>
      <p:graphicFrame>
        <p:nvGraphicFramePr>
          <p:cNvPr id="18" name="Таблица 17"/>
          <p:cNvGraphicFramePr>
            <a:graphicFrameLocks noGrp="1"/>
          </p:cNvGraphicFramePr>
          <p:nvPr>
            <p:extLst>
              <p:ext uri="{D42A27DB-BD31-4B8C-83A1-F6EECF244321}">
                <p14:modId xmlns:p14="http://schemas.microsoft.com/office/powerpoint/2010/main" val="2968998893"/>
              </p:ext>
            </p:extLst>
          </p:nvPr>
        </p:nvGraphicFramePr>
        <p:xfrm>
          <a:off x="1232681" y="3789040"/>
          <a:ext cx="2232248" cy="1158240"/>
        </p:xfrm>
        <a:graphic>
          <a:graphicData uri="http://schemas.openxmlformats.org/drawingml/2006/table">
            <a:tbl>
              <a:tblPr/>
              <a:tblGrid>
                <a:gridCol w="2232248"/>
              </a:tblGrid>
              <a:tr h="666750">
                <a:tc>
                  <a:txBody>
                    <a:bodyPr/>
                    <a:lstStyle/>
                    <a:p>
                      <a:r>
                        <a:rPr lang="ru-RU" sz="1400" dirty="0" smtClean="0"/>
                        <a:t>игра не должна</a:t>
                      </a:r>
                      <a:r>
                        <a:rPr lang="ru-RU" sz="1400" baseline="0" dirty="0" smtClean="0"/>
                        <a:t> </a:t>
                      </a:r>
                      <a:r>
                        <a:rPr lang="ru-RU" sz="1400" dirty="0" smtClean="0"/>
                        <a:t>слишком возбуждать</a:t>
                      </a:r>
                      <a:r>
                        <a:rPr lang="ru-RU" sz="1400" baseline="0" dirty="0" smtClean="0"/>
                        <a:t> </a:t>
                      </a:r>
                      <a:r>
                        <a:rPr lang="ru-RU" sz="1400" dirty="0" smtClean="0"/>
                        <a:t>детей, так как</a:t>
                      </a:r>
                    </a:p>
                    <a:p>
                      <a:r>
                        <a:rPr lang="ru-RU" sz="1400" dirty="0" smtClean="0"/>
                        <a:t>Последующее</a:t>
                      </a:r>
                      <a:r>
                        <a:rPr lang="ru-RU" sz="1400" baseline="0" dirty="0" smtClean="0"/>
                        <a:t> </a:t>
                      </a:r>
                      <a:r>
                        <a:rPr lang="ru-RU" sz="1400" dirty="0" smtClean="0"/>
                        <a:t>объяснение не будет</a:t>
                      </a:r>
                      <a:r>
                        <a:rPr lang="ru-RU" sz="1400" baseline="0" dirty="0" smtClean="0"/>
                        <a:t> </a:t>
                      </a:r>
                      <a:r>
                        <a:rPr lang="ru-RU" sz="1400" dirty="0" smtClean="0"/>
                        <a:t>воспринято должным</a:t>
                      </a:r>
                      <a:r>
                        <a:rPr lang="ru-RU" sz="1400" baseline="0" dirty="0" smtClean="0"/>
                        <a:t> </a:t>
                      </a:r>
                      <a:r>
                        <a:rPr lang="ru-RU" sz="1400" dirty="0" smtClean="0"/>
                        <a:t>образом</a:t>
                      </a:r>
                      <a:endParaRPr lang="ru-RU" sz="1400"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tr>
            </a:tbl>
          </a:graphicData>
        </a:graphic>
      </p:graphicFrame>
      <p:graphicFrame>
        <p:nvGraphicFramePr>
          <p:cNvPr id="20" name="Таблица 19"/>
          <p:cNvGraphicFramePr>
            <a:graphicFrameLocks noGrp="1"/>
          </p:cNvGraphicFramePr>
          <p:nvPr>
            <p:extLst>
              <p:ext uri="{D42A27DB-BD31-4B8C-83A1-F6EECF244321}">
                <p14:modId xmlns:p14="http://schemas.microsoft.com/office/powerpoint/2010/main" val="3878233436"/>
              </p:ext>
            </p:extLst>
          </p:nvPr>
        </p:nvGraphicFramePr>
        <p:xfrm>
          <a:off x="3779912" y="3789040"/>
          <a:ext cx="1800200" cy="1158240"/>
        </p:xfrm>
        <a:graphic>
          <a:graphicData uri="http://schemas.openxmlformats.org/drawingml/2006/table">
            <a:tbl>
              <a:tblPr/>
              <a:tblGrid>
                <a:gridCol w="1800200"/>
              </a:tblGrid>
              <a:tr h="0">
                <a:tc>
                  <a:txBody>
                    <a:bodyPr/>
                    <a:lstStyle/>
                    <a:p>
                      <a:r>
                        <a:rPr lang="ru-RU" sz="1400" dirty="0" smtClean="0"/>
                        <a:t>характер</a:t>
                      </a:r>
                    </a:p>
                    <a:p>
                      <a:r>
                        <a:rPr lang="ru-RU" sz="1400" dirty="0" smtClean="0"/>
                        <a:t>деятельности всех</a:t>
                      </a:r>
                    </a:p>
                    <a:p>
                      <a:r>
                        <a:rPr lang="ru-RU" sz="1400" dirty="0" smtClean="0"/>
                        <a:t>детей должен быть</a:t>
                      </a:r>
                    </a:p>
                    <a:p>
                      <a:r>
                        <a:rPr lang="ru-RU" sz="1400" dirty="0" smtClean="0"/>
                        <a:t>продуман до мелочей</a:t>
                      </a:r>
                      <a:endParaRPr lang="ru-RU" sz="1400"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tr>
            </a:tbl>
          </a:graphicData>
        </a:graphic>
      </p:graphicFrame>
      <p:graphicFrame>
        <p:nvGraphicFramePr>
          <p:cNvPr id="21" name="Таблица 20"/>
          <p:cNvGraphicFramePr>
            <a:graphicFrameLocks noGrp="1"/>
          </p:cNvGraphicFramePr>
          <p:nvPr>
            <p:extLst>
              <p:ext uri="{D42A27DB-BD31-4B8C-83A1-F6EECF244321}">
                <p14:modId xmlns:p14="http://schemas.microsoft.com/office/powerpoint/2010/main" val="109634334"/>
              </p:ext>
            </p:extLst>
          </p:nvPr>
        </p:nvGraphicFramePr>
        <p:xfrm>
          <a:off x="5947766" y="3717032"/>
          <a:ext cx="2145010" cy="1224136"/>
        </p:xfrm>
        <a:graphic>
          <a:graphicData uri="http://schemas.openxmlformats.org/drawingml/2006/table">
            <a:tbl>
              <a:tblPr/>
              <a:tblGrid>
                <a:gridCol w="2145010"/>
              </a:tblGrid>
              <a:tr h="1224136">
                <a:tc>
                  <a:txBody>
                    <a:bodyPr/>
                    <a:lstStyle/>
                    <a:p>
                      <a:r>
                        <a:rPr lang="ru-RU" sz="1400" dirty="0" smtClean="0"/>
                        <a:t>в конце игры должен</a:t>
                      </a:r>
                    </a:p>
                    <a:p>
                      <a:r>
                        <a:rPr lang="ru-RU" sz="1400" dirty="0" smtClean="0"/>
                        <a:t>быть подведен итог;</a:t>
                      </a:r>
                    </a:p>
                    <a:p>
                      <a:r>
                        <a:rPr lang="ru-RU" sz="1400" dirty="0" smtClean="0"/>
                        <a:t>Необходимо</a:t>
                      </a:r>
                      <a:r>
                        <a:rPr lang="ru-RU" sz="1400" baseline="0" dirty="0" smtClean="0"/>
                        <a:t> </a:t>
                      </a:r>
                      <a:r>
                        <a:rPr lang="ru-RU" sz="1400" dirty="0" smtClean="0"/>
                        <a:t>обеспечить детей</a:t>
                      </a:r>
                      <a:r>
                        <a:rPr lang="ru-RU" sz="1400" baseline="0" dirty="0" smtClean="0"/>
                        <a:t> </a:t>
                      </a:r>
                      <a:r>
                        <a:rPr lang="ru-RU" sz="1400" dirty="0" smtClean="0"/>
                        <a:t>оборудованием для</a:t>
                      </a:r>
                      <a:r>
                        <a:rPr lang="ru-RU" sz="1400" baseline="0" dirty="0" smtClean="0"/>
                        <a:t> </a:t>
                      </a:r>
                      <a:r>
                        <a:rPr lang="ru-RU" sz="1400" dirty="0" smtClean="0"/>
                        <a:t>проведения игры</a:t>
                      </a:r>
                      <a:endParaRPr lang="ru-RU" dirty="0"/>
                    </a:p>
                  </a:txBody>
                  <a:tcPr>
                    <a:lnL w="28575" cmpd="sng">
                      <a:solidFill>
                        <a:schemeClr val="tx1"/>
                      </a:solidFill>
                      <a:prstDash val="solid"/>
                    </a:lnL>
                    <a:lnR w="28575" cmpd="sng">
                      <a:solidFill>
                        <a:schemeClr val="tx1"/>
                      </a:solidFill>
                      <a:prstDash val="solid"/>
                    </a:lnR>
                    <a:lnT w="28575" cmpd="sng">
                      <a:solidFill>
                        <a:schemeClr val="tx1"/>
                      </a:solidFill>
                      <a:prstDash val="solid"/>
                    </a:lnT>
                    <a:lnB w="28575" cmpd="sng">
                      <a:solidFill>
                        <a:schemeClr val="tx1"/>
                      </a:solidFill>
                      <a:prstDash val="solid"/>
                    </a:lnB>
                  </a:tcPr>
                </a:tc>
              </a:tr>
            </a:tbl>
          </a:graphicData>
        </a:graphic>
      </p:graphicFrame>
      <p:cxnSp>
        <p:nvCxnSpPr>
          <p:cNvPr id="24" name="Прямая соединительная линия 23"/>
          <p:cNvCxnSpPr/>
          <p:nvPr/>
        </p:nvCxnSpPr>
        <p:spPr>
          <a:xfrm>
            <a:off x="2483768" y="695211"/>
            <a:ext cx="0" cy="5716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a:off x="4067944" y="734081"/>
            <a:ext cx="0" cy="532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1" name="Прямая соединительная линия 2050"/>
          <p:cNvCxnSpPr/>
          <p:nvPr/>
        </p:nvCxnSpPr>
        <p:spPr>
          <a:xfrm>
            <a:off x="6012160" y="733753"/>
            <a:ext cx="5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3" name="Прямая соединительная линия 2052"/>
          <p:cNvCxnSpPr/>
          <p:nvPr/>
        </p:nvCxnSpPr>
        <p:spPr>
          <a:xfrm flipV="1">
            <a:off x="2123728" y="733753"/>
            <a:ext cx="0" cy="53307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7" name="Прямая соединительная линия 2056"/>
          <p:cNvCxnSpPr/>
          <p:nvPr/>
        </p:nvCxnSpPr>
        <p:spPr>
          <a:xfrm>
            <a:off x="3293967" y="711677"/>
            <a:ext cx="0" cy="55514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9" name="Прямая соединительная линия 2058"/>
          <p:cNvCxnSpPr>
            <a:stCxn id="16" idx="0"/>
          </p:cNvCxnSpPr>
          <p:nvPr/>
        </p:nvCxnSpPr>
        <p:spPr>
          <a:xfrm flipV="1">
            <a:off x="5311130" y="733753"/>
            <a:ext cx="0" cy="533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1" name="Прямая соединительная линия 2060"/>
          <p:cNvCxnSpPr/>
          <p:nvPr/>
        </p:nvCxnSpPr>
        <p:spPr>
          <a:xfrm>
            <a:off x="7020272" y="733753"/>
            <a:ext cx="0" cy="5330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8" name="Прямая соединительная линия 2097"/>
          <p:cNvCxnSpPr/>
          <p:nvPr/>
        </p:nvCxnSpPr>
        <p:spPr>
          <a:xfrm flipV="1">
            <a:off x="6660232" y="734081"/>
            <a:ext cx="0" cy="53274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2" name="Прямая соединительная линия 2101"/>
          <p:cNvCxnSpPr/>
          <p:nvPr/>
        </p:nvCxnSpPr>
        <p:spPr>
          <a:xfrm>
            <a:off x="2483768" y="2636912"/>
            <a:ext cx="0"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5" name="Прямая соединительная линия 2104"/>
          <p:cNvCxnSpPr/>
          <p:nvPr/>
        </p:nvCxnSpPr>
        <p:spPr>
          <a:xfrm>
            <a:off x="4067944" y="2636912"/>
            <a:ext cx="0"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7" name="Прямая соединительная линия 2106"/>
          <p:cNvCxnSpPr/>
          <p:nvPr/>
        </p:nvCxnSpPr>
        <p:spPr>
          <a:xfrm>
            <a:off x="5311130" y="2636912"/>
            <a:ext cx="0"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9" name="Прямая соединительная линия 2108"/>
          <p:cNvCxnSpPr/>
          <p:nvPr/>
        </p:nvCxnSpPr>
        <p:spPr>
          <a:xfrm>
            <a:off x="6660232" y="2636912"/>
            <a:ext cx="0" cy="108012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8169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251504" cy="6858000"/>
          </a:xfrm>
        </p:spPr>
      </p:pic>
      <p:sp>
        <p:nvSpPr>
          <p:cNvPr id="5" name="Прямоугольник 4"/>
          <p:cNvSpPr/>
          <p:nvPr/>
        </p:nvSpPr>
        <p:spPr>
          <a:xfrm>
            <a:off x="1379662" y="404664"/>
            <a:ext cx="6264696" cy="1446550"/>
          </a:xfrm>
          <a:prstGeom prst="rect">
            <a:avLst/>
          </a:prstGeom>
        </p:spPr>
        <p:txBody>
          <a:bodyPr wrap="square">
            <a:spAutoFit/>
          </a:bodyPr>
          <a:lstStyle/>
          <a:p>
            <a:endParaRPr lang="ru-RU" sz="1400" dirty="0"/>
          </a:p>
          <a:p>
            <a:endParaRPr lang="ru-RU" sz="1400" dirty="0" smtClean="0"/>
          </a:p>
          <a:p>
            <a:endParaRPr lang="ru-RU" sz="1400" dirty="0"/>
          </a:p>
          <a:p>
            <a:endParaRPr lang="ru-RU" sz="1400" dirty="0" smtClean="0"/>
          </a:p>
          <a:p>
            <a:endParaRPr lang="ru-RU" sz="1400" dirty="0"/>
          </a:p>
          <a:p>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926669119"/>
              </p:ext>
            </p:extLst>
          </p:nvPr>
        </p:nvGraphicFramePr>
        <p:xfrm>
          <a:off x="971601" y="727829"/>
          <a:ext cx="6672757" cy="589299"/>
        </p:xfrm>
        <a:graphic>
          <a:graphicData uri="http://schemas.openxmlformats.org/drawingml/2006/table">
            <a:tbl>
              <a:tblPr/>
              <a:tblGrid>
                <a:gridCol w="6672757"/>
              </a:tblGrid>
              <a:tr h="589299">
                <a:tc>
                  <a:txBody>
                    <a:bodyPr/>
                    <a:lstStyle/>
                    <a:p>
                      <a:r>
                        <a:rPr lang="ru-RU" sz="1600" dirty="0" smtClean="0"/>
                        <a:t>Использование различных дидактических игр на занятиях по</a:t>
                      </a:r>
                      <a:r>
                        <a:rPr lang="ru-RU" sz="1600" baseline="0" dirty="0" smtClean="0"/>
                        <a:t> </a:t>
                      </a:r>
                      <a:r>
                        <a:rPr lang="ru-RU" sz="1600" dirty="0" smtClean="0"/>
                        <a:t>математике способствует :</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274928824"/>
              </p:ext>
            </p:extLst>
          </p:nvPr>
        </p:nvGraphicFramePr>
        <p:xfrm>
          <a:off x="971600" y="1484784"/>
          <a:ext cx="6672758" cy="579120"/>
        </p:xfrm>
        <a:graphic>
          <a:graphicData uri="http://schemas.openxmlformats.org/drawingml/2006/table">
            <a:tbl>
              <a:tblPr/>
              <a:tblGrid>
                <a:gridCol w="6672758"/>
              </a:tblGrid>
              <a:tr h="576064">
                <a:tc>
                  <a:txBody>
                    <a:bodyPr/>
                    <a:lstStyle/>
                    <a:p>
                      <a:r>
                        <a:rPr lang="ru-RU" sz="1600" dirty="0" smtClean="0"/>
                        <a:t>Дети лучше</a:t>
                      </a:r>
                      <a:r>
                        <a:rPr lang="ru-RU" sz="1600" baseline="0" dirty="0" smtClean="0"/>
                        <a:t> </a:t>
                      </a:r>
                      <a:r>
                        <a:rPr lang="ru-RU" sz="1600" dirty="0" smtClean="0"/>
                        <a:t>усваивают</a:t>
                      </a:r>
                      <a:r>
                        <a:rPr lang="ru-RU" sz="1600" baseline="0" dirty="0" smtClean="0"/>
                        <a:t> </a:t>
                      </a:r>
                      <a:r>
                        <a:rPr lang="ru-RU" sz="1600" dirty="0" smtClean="0"/>
                        <a:t>программный</a:t>
                      </a:r>
                      <a:r>
                        <a:rPr lang="ru-RU" sz="1600" baseline="0" dirty="0" smtClean="0"/>
                        <a:t> </a:t>
                      </a:r>
                      <a:r>
                        <a:rPr lang="ru-RU" sz="1600" dirty="0" smtClean="0"/>
                        <a:t>материал,</a:t>
                      </a:r>
                      <a:r>
                        <a:rPr lang="ru-RU" sz="1600" baseline="0" dirty="0" smtClean="0"/>
                        <a:t> </a:t>
                      </a:r>
                      <a:r>
                        <a:rPr lang="ru-RU" sz="1600" dirty="0" smtClean="0"/>
                        <a:t>правильно</a:t>
                      </a:r>
                      <a:r>
                        <a:rPr lang="ru-RU" sz="1600" baseline="0" dirty="0" smtClean="0"/>
                        <a:t> </a:t>
                      </a:r>
                      <a:r>
                        <a:rPr lang="ru-RU" sz="1600" dirty="0" smtClean="0"/>
                        <a:t>выполняют</a:t>
                      </a:r>
                      <a:r>
                        <a:rPr lang="ru-RU" sz="1600" baseline="0" dirty="0" smtClean="0"/>
                        <a:t> </a:t>
                      </a:r>
                      <a:r>
                        <a:rPr lang="ru-RU" sz="1600" dirty="0" smtClean="0"/>
                        <a:t>сложные</a:t>
                      </a:r>
                      <a:r>
                        <a:rPr lang="ru-RU" sz="1600" baseline="0" dirty="0" smtClean="0"/>
                        <a:t> </a:t>
                      </a:r>
                      <a:r>
                        <a:rPr lang="ru-RU" sz="1600" dirty="0" smtClean="0"/>
                        <a:t>задания.</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2032226240"/>
              </p:ext>
            </p:extLst>
          </p:nvPr>
        </p:nvGraphicFramePr>
        <p:xfrm>
          <a:off x="971600" y="2204864"/>
          <a:ext cx="6828767" cy="432048"/>
        </p:xfrm>
        <a:graphic>
          <a:graphicData uri="http://schemas.openxmlformats.org/drawingml/2006/table">
            <a:tbl>
              <a:tblPr/>
              <a:tblGrid>
                <a:gridCol w="6828767"/>
              </a:tblGrid>
              <a:tr h="432048">
                <a:tc>
                  <a:txBody>
                    <a:bodyPr/>
                    <a:lstStyle/>
                    <a:p>
                      <a:r>
                        <a:rPr lang="ru-RU" sz="1600" dirty="0" smtClean="0"/>
                        <a:t>Повышается</a:t>
                      </a:r>
                      <a:r>
                        <a:rPr lang="ru-RU" sz="1600" baseline="0" dirty="0" smtClean="0"/>
                        <a:t> э</a:t>
                      </a:r>
                      <a:r>
                        <a:rPr lang="ru-RU" sz="1600" dirty="0" smtClean="0"/>
                        <a:t>ффективность</a:t>
                      </a:r>
                      <a:r>
                        <a:rPr lang="ru-RU" sz="1600" baseline="0" dirty="0" smtClean="0"/>
                        <a:t> п</a:t>
                      </a:r>
                      <a:r>
                        <a:rPr lang="ru-RU" sz="1600" dirty="0" smtClean="0"/>
                        <a:t>едагогического</a:t>
                      </a:r>
                      <a:r>
                        <a:rPr lang="ru-RU" sz="1600" baseline="0" dirty="0" smtClean="0"/>
                        <a:t> </a:t>
                      </a:r>
                      <a:r>
                        <a:rPr lang="ru-RU" sz="1600" dirty="0" smtClean="0"/>
                        <a:t>процесса.</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3489909777"/>
              </p:ext>
            </p:extLst>
          </p:nvPr>
        </p:nvGraphicFramePr>
        <p:xfrm>
          <a:off x="971601" y="2780928"/>
          <a:ext cx="6927644" cy="648072"/>
        </p:xfrm>
        <a:graphic>
          <a:graphicData uri="http://schemas.openxmlformats.org/drawingml/2006/table">
            <a:tbl>
              <a:tblPr/>
              <a:tblGrid>
                <a:gridCol w="6927644"/>
              </a:tblGrid>
              <a:tr h="648072">
                <a:tc>
                  <a:txBody>
                    <a:bodyPr/>
                    <a:lstStyle/>
                    <a:p>
                      <a:r>
                        <a:rPr lang="ru-RU" sz="1600" dirty="0" smtClean="0"/>
                        <a:t>Развивается</a:t>
                      </a:r>
                      <a:r>
                        <a:rPr lang="ru-RU" sz="1600" baseline="0" dirty="0" smtClean="0"/>
                        <a:t> </a:t>
                      </a:r>
                      <a:r>
                        <a:rPr lang="ru-RU" sz="1600" dirty="0" smtClean="0"/>
                        <a:t>память и</a:t>
                      </a:r>
                      <a:r>
                        <a:rPr lang="ru-RU" sz="1600" baseline="0" dirty="0" smtClean="0"/>
                        <a:t> </a:t>
                      </a:r>
                      <a:r>
                        <a:rPr lang="ru-RU" sz="1600" dirty="0" smtClean="0"/>
                        <a:t>мышление у</a:t>
                      </a:r>
                      <a:r>
                        <a:rPr lang="ru-RU" sz="1600" baseline="0" dirty="0" smtClean="0"/>
                        <a:t> </a:t>
                      </a:r>
                      <a:r>
                        <a:rPr lang="ru-RU" sz="1600" dirty="0" smtClean="0"/>
                        <a:t>детей, оказывая</a:t>
                      </a:r>
                      <a:r>
                        <a:rPr lang="ru-RU" sz="1600" baseline="0" dirty="0" smtClean="0"/>
                        <a:t> </a:t>
                      </a:r>
                      <a:r>
                        <a:rPr lang="ru-RU" sz="1600" dirty="0" smtClean="0"/>
                        <a:t>огромное влияние</a:t>
                      </a:r>
                      <a:r>
                        <a:rPr lang="ru-RU" sz="1600" baseline="0" dirty="0" smtClean="0"/>
                        <a:t> </a:t>
                      </a:r>
                      <a:r>
                        <a:rPr lang="ru-RU" sz="1600" dirty="0" smtClean="0"/>
                        <a:t>на умственное</a:t>
                      </a:r>
                      <a:r>
                        <a:rPr lang="ru-RU" sz="1600" baseline="0" dirty="0" smtClean="0"/>
                        <a:t> р</a:t>
                      </a:r>
                      <a:r>
                        <a:rPr lang="ru-RU" sz="1600" dirty="0" smtClean="0"/>
                        <a:t>азвитие</a:t>
                      </a:r>
                      <a:r>
                        <a:rPr lang="ru-RU" sz="1600" baseline="0" dirty="0" smtClean="0"/>
                        <a:t> </a:t>
                      </a:r>
                      <a:r>
                        <a:rPr lang="ru-RU" sz="1600" dirty="0" smtClean="0"/>
                        <a:t>ребенка.</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22" name="Прямоугольник 21"/>
          <p:cNvSpPr/>
          <p:nvPr/>
        </p:nvSpPr>
        <p:spPr>
          <a:xfrm>
            <a:off x="1379662" y="81498"/>
            <a:ext cx="6264696" cy="646331"/>
          </a:xfrm>
          <a:prstGeom prst="rect">
            <a:avLst/>
          </a:prstGeom>
        </p:spPr>
        <p:txBody>
          <a:bodyPr wrap="square">
            <a:spAutoFit/>
          </a:bodyPr>
          <a:lstStyle/>
          <a:p>
            <a:r>
              <a:rPr lang="ru-RU" b="1" dirty="0" smtClean="0"/>
              <a:t>Значение </a:t>
            </a:r>
            <a:r>
              <a:rPr lang="ru-RU" b="1" dirty="0"/>
              <a:t>дидактических игр для развития познавательных интересов </a:t>
            </a:r>
            <a:r>
              <a:rPr lang="ru-RU" b="1" dirty="0" smtClean="0"/>
              <a:t>у дошкольников</a:t>
            </a:r>
            <a:r>
              <a:rPr lang="ru-RU" b="1" dirty="0"/>
              <a:t>.</a:t>
            </a:r>
          </a:p>
        </p:txBody>
      </p:sp>
      <p:graphicFrame>
        <p:nvGraphicFramePr>
          <p:cNvPr id="23" name="Таблица 22"/>
          <p:cNvGraphicFramePr>
            <a:graphicFrameLocks noGrp="1"/>
          </p:cNvGraphicFramePr>
          <p:nvPr>
            <p:extLst>
              <p:ext uri="{D42A27DB-BD31-4B8C-83A1-F6EECF244321}">
                <p14:modId xmlns:p14="http://schemas.microsoft.com/office/powerpoint/2010/main" val="3650302516"/>
              </p:ext>
            </p:extLst>
          </p:nvPr>
        </p:nvGraphicFramePr>
        <p:xfrm>
          <a:off x="971600" y="3573016"/>
          <a:ext cx="6997960" cy="579120"/>
        </p:xfrm>
        <a:graphic>
          <a:graphicData uri="http://schemas.openxmlformats.org/drawingml/2006/table">
            <a:tbl>
              <a:tblPr/>
              <a:tblGrid>
                <a:gridCol w="6997960"/>
              </a:tblGrid>
              <a:tr h="533400">
                <a:tc>
                  <a:txBody>
                    <a:bodyPr/>
                    <a:lstStyle/>
                    <a:p>
                      <a:r>
                        <a:rPr lang="ru-RU" sz="1600" dirty="0" smtClean="0"/>
                        <a:t>оперировать свойствами, отношениями объектов,</a:t>
                      </a:r>
                      <a:r>
                        <a:rPr lang="ru-RU" sz="1600" baseline="0" dirty="0" smtClean="0"/>
                        <a:t> </a:t>
                      </a:r>
                      <a:r>
                        <a:rPr lang="ru-RU" sz="1600" dirty="0" smtClean="0"/>
                        <a:t>числами; выявлять</a:t>
                      </a:r>
                      <a:r>
                        <a:rPr lang="ru-RU" sz="1600" baseline="0" dirty="0" smtClean="0"/>
                        <a:t> </a:t>
                      </a:r>
                      <a:r>
                        <a:rPr lang="ru-RU" sz="1600" dirty="0" smtClean="0"/>
                        <a:t>простейшие изменения и зависимости объектов по</a:t>
                      </a:r>
                      <a:r>
                        <a:rPr lang="ru-RU" sz="1600" baseline="0" dirty="0" smtClean="0"/>
                        <a:t> </a:t>
                      </a:r>
                      <a:r>
                        <a:rPr lang="ru-RU" sz="1600" dirty="0" smtClean="0"/>
                        <a:t>форме, величине</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24" name="Таблица 23"/>
          <p:cNvGraphicFramePr>
            <a:graphicFrameLocks noGrp="1"/>
          </p:cNvGraphicFramePr>
          <p:nvPr>
            <p:extLst>
              <p:ext uri="{D42A27DB-BD31-4B8C-83A1-F6EECF244321}">
                <p14:modId xmlns:p14="http://schemas.microsoft.com/office/powerpoint/2010/main" val="663570126"/>
              </p:ext>
            </p:extLst>
          </p:nvPr>
        </p:nvGraphicFramePr>
        <p:xfrm>
          <a:off x="971600" y="4221088"/>
          <a:ext cx="7488832" cy="822960"/>
        </p:xfrm>
        <a:graphic>
          <a:graphicData uri="http://schemas.openxmlformats.org/drawingml/2006/table">
            <a:tbl>
              <a:tblPr/>
              <a:tblGrid>
                <a:gridCol w="7488832"/>
              </a:tblGrid>
              <a:tr h="381000">
                <a:tc>
                  <a:txBody>
                    <a:bodyPr/>
                    <a:lstStyle/>
                    <a:p>
                      <a:r>
                        <a:rPr lang="ru-RU" sz="1600" dirty="0" smtClean="0"/>
                        <a:t>сравнивать, обобщать группы предметов,</a:t>
                      </a:r>
                      <a:r>
                        <a:rPr lang="ru-RU" sz="1600" baseline="0" dirty="0" smtClean="0"/>
                        <a:t> </a:t>
                      </a:r>
                      <a:r>
                        <a:rPr lang="ru-RU" sz="1600" dirty="0" smtClean="0"/>
                        <a:t>соотносить, вычленять</a:t>
                      </a:r>
                      <a:r>
                        <a:rPr lang="ru-RU" sz="1600" baseline="0" dirty="0" smtClean="0"/>
                        <a:t> </a:t>
                      </a:r>
                      <a:r>
                        <a:rPr lang="ru-RU" sz="1600" dirty="0" smtClean="0"/>
                        <a:t>закономерности чередования и следования,</a:t>
                      </a:r>
                      <a:r>
                        <a:rPr lang="ru-RU" sz="1600" baseline="0" dirty="0" smtClean="0"/>
                        <a:t> </a:t>
                      </a:r>
                      <a:r>
                        <a:rPr lang="ru-RU" sz="1600" dirty="0" smtClean="0"/>
                        <a:t>оперировать в плане</a:t>
                      </a:r>
                      <a:r>
                        <a:rPr lang="ru-RU" sz="1600" baseline="0" dirty="0" smtClean="0"/>
                        <a:t> </a:t>
                      </a:r>
                      <a:r>
                        <a:rPr lang="ru-RU" sz="1600" dirty="0" smtClean="0"/>
                        <a:t>представлений,</a:t>
                      </a:r>
                      <a:r>
                        <a:rPr lang="ru-RU" sz="1600" baseline="0" dirty="0" smtClean="0"/>
                        <a:t> </a:t>
                      </a:r>
                      <a:r>
                        <a:rPr lang="ru-RU" sz="1600" dirty="0" smtClean="0"/>
                        <a:t>стремиться к творчеству</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25" name="Таблица 24"/>
          <p:cNvGraphicFramePr>
            <a:graphicFrameLocks noGrp="1"/>
          </p:cNvGraphicFramePr>
          <p:nvPr>
            <p:extLst>
              <p:ext uri="{D42A27DB-BD31-4B8C-83A1-F6EECF244321}">
                <p14:modId xmlns:p14="http://schemas.microsoft.com/office/powerpoint/2010/main" val="2042810262"/>
              </p:ext>
            </p:extLst>
          </p:nvPr>
        </p:nvGraphicFramePr>
        <p:xfrm>
          <a:off x="971600" y="5157192"/>
          <a:ext cx="7344815" cy="579120"/>
        </p:xfrm>
        <a:graphic>
          <a:graphicData uri="http://schemas.openxmlformats.org/drawingml/2006/table">
            <a:tbl>
              <a:tblPr/>
              <a:tblGrid>
                <a:gridCol w="7344815"/>
              </a:tblGrid>
              <a:tr h="314325">
                <a:tc>
                  <a:txBody>
                    <a:bodyPr/>
                    <a:lstStyle/>
                    <a:p>
                      <a:r>
                        <a:rPr lang="ru-RU" sz="1600" dirty="0" smtClean="0"/>
                        <a:t>проявлять инициативу в деятельности,</a:t>
                      </a:r>
                      <a:r>
                        <a:rPr lang="ru-RU" sz="1600" baseline="0" dirty="0" smtClean="0"/>
                        <a:t> </a:t>
                      </a:r>
                      <a:r>
                        <a:rPr lang="ru-RU" sz="1600" dirty="0" smtClean="0"/>
                        <a:t>самостоятельность в уточнении или</a:t>
                      </a:r>
                      <a:r>
                        <a:rPr lang="ru-RU" sz="1600" baseline="0" dirty="0" smtClean="0"/>
                        <a:t> </a:t>
                      </a:r>
                      <a:r>
                        <a:rPr lang="ru-RU" sz="1600" dirty="0" smtClean="0"/>
                        <a:t>выдвижении цели, в ходе рассуждений, в</a:t>
                      </a:r>
                      <a:r>
                        <a:rPr lang="ru-RU" sz="1600" baseline="0" dirty="0" smtClean="0"/>
                        <a:t> </a:t>
                      </a:r>
                      <a:r>
                        <a:rPr lang="ru-RU" sz="1600" dirty="0" smtClean="0"/>
                        <a:t>выполнении и достижении результата</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26" name="Таблица 25"/>
          <p:cNvGraphicFramePr>
            <a:graphicFrameLocks noGrp="1"/>
          </p:cNvGraphicFramePr>
          <p:nvPr>
            <p:extLst>
              <p:ext uri="{D42A27DB-BD31-4B8C-83A1-F6EECF244321}">
                <p14:modId xmlns:p14="http://schemas.microsoft.com/office/powerpoint/2010/main" val="639171360"/>
              </p:ext>
            </p:extLst>
          </p:nvPr>
        </p:nvGraphicFramePr>
        <p:xfrm>
          <a:off x="971600" y="5877272"/>
          <a:ext cx="7272808" cy="822960"/>
        </p:xfrm>
        <a:graphic>
          <a:graphicData uri="http://schemas.openxmlformats.org/drawingml/2006/table">
            <a:tbl>
              <a:tblPr/>
              <a:tblGrid>
                <a:gridCol w="7272808"/>
              </a:tblGrid>
              <a:tr h="552450">
                <a:tc>
                  <a:txBody>
                    <a:bodyPr/>
                    <a:lstStyle/>
                    <a:p>
                      <a:r>
                        <a:rPr lang="ru-RU" sz="1600" dirty="0" smtClean="0"/>
                        <a:t>рассказывать о выполняемом или выполненном</a:t>
                      </a:r>
                      <a:r>
                        <a:rPr lang="ru-RU" sz="1600" baseline="0" dirty="0" smtClean="0"/>
                        <a:t> </a:t>
                      </a:r>
                      <a:r>
                        <a:rPr lang="ru-RU" sz="1600" dirty="0" smtClean="0"/>
                        <a:t>действии, разговаривать со</a:t>
                      </a:r>
                    </a:p>
                    <a:p>
                      <a:r>
                        <a:rPr lang="ru-RU" sz="1600" dirty="0" smtClean="0"/>
                        <a:t>взрослыми, сверстниками по поводу содержания</a:t>
                      </a:r>
                      <a:r>
                        <a:rPr lang="ru-RU" sz="1600" baseline="0" dirty="0" smtClean="0"/>
                        <a:t> </a:t>
                      </a:r>
                      <a:r>
                        <a:rPr lang="ru-RU" sz="1600" dirty="0" smtClean="0"/>
                        <a:t>игрового (практического)</a:t>
                      </a:r>
                    </a:p>
                    <a:p>
                      <a:r>
                        <a:rPr lang="ru-RU" sz="1600" dirty="0" smtClean="0"/>
                        <a:t>действия</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extLst>
      <p:ext uri="{BB962C8B-B14F-4D97-AF65-F5344CB8AC3E}">
        <p14:creationId xmlns:p14="http://schemas.microsoft.com/office/powerpoint/2010/main" val="3578357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6" name="Прямоугольник 5"/>
          <p:cNvSpPr/>
          <p:nvPr/>
        </p:nvSpPr>
        <p:spPr>
          <a:xfrm>
            <a:off x="1259632" y="474345"/>
            <a:ext cx="6480720" cy="4401205"/>
          </a:xfrm>
          <a:prstGeom prst="rect">
            <a:avLst/>
          </a:prstGeom>
        </p:spPr>
        <p:txBody>
          <a:bodyPr wrap="square">
            <a:spAutoFit/>
          </a:bodyPr>
          <a:lstStyle/>
          <a:p>
            <a:r>
              <a:rPr lang="ru-RU" sz="2000" b="1" dirty="0"/>
              <a:t>Основное значение дидактических игр </a:t>
            </a:r>
            <a:r>
              <a:rPr lang="ru-RU" dirty="0"/>
              <a:t>– это обеспечивать</a:t>
            </a:r>
          </a:p>
          <a:p>
            <a:r>
              <a:rPr lang="ru-RU" sz="2000" dirty="0" err="1"/>
              <a:t>упражняемость</a:t>
            </a:r>
            <a:r>
              <a:rPr lang="ru-RU" sz="2000" dirty="0"/>
              <a:t> детей в различении, выделении, </a:t>
            </a:r>
            <a:r>
              <a:rPr lang="ru-RU" sz="2000" dirty="0" smtClean="0"/>
              <a:t>назывании множеств </a:t>
            </a:r>
            <a:r>
              <a:rPr lang="ru-RU" sz="2000" dirty="0"/>
              <a:t>предметов, чисел, геометрических </a:t>
            </a:r>
            <a:r>
              <a:rPr lang="ru-RU" sz="2000" dirty="0" smtClean="0"/>
              <a:t>фигур, направлений </a:t>
            </a:r>
            <a:r>
              <a:rPr lang="ru-RU" sz="2000" dirty="0"/>
              <a:t>и т.д.</a:t>
            </a:r>
          </a:p>
          <a:p>
            <a:endParaRPr lang="ru-RU" sz="2000" dirty="0"/>
          </a:p>
          <a:p>
            <a:r>
              <a:rPr lang="ru-RU" sz="2000" dirty="0"/>
              <a:t>В дидактических играх есть возможность формировать </a:t>
            </a:r>
            <a:r>
              <a:rPr lang="ru-RU" sz="2000" dirty="0" smtClean="0"/>
              <a:t>новые знания</a:t>
            </a:r>
            <a:r>
              <a:rPr lang="ru-RU" sz="2000" dirty="0"/>
              <a:t>, знакомить детей со способами действий. Каждая из </a:t>
            </a:r>
            <a:r>
              <a:rPr lang="ru-RU" sz="2000" dirty="0" smtClean="0"/>
              <a:t>игр решает </a:t>
            </a:r>
            <a:r>
              <a:rPr lang="ru-RU" sz="2000" dirty="0"/>
              <a:t>конкретную задачу совершенствования </a:t>
            </a:r>
            <a:r>
              <a:rPr lang="ru-RU" sz="2000" dirty="0" smtClean="0"/>
              <a:t>математических представлений </a:t>
            </a:r>
            <a:r>
              <a:rPr lang="ru-RU" sz="2000" dirty="0"/>
              <a:t>детей.</a:t>
            </a:r>
          </a:p>
          <a:p>
            <a:endParaRPr lang="ru-RU" sz="2000" dirty="0"/>
          </a:p>
          <a:p>
            <a:r>
              <a:rPr lang="ru-RU" sz="2000" dirty="0"/>
              <a:t>Целенаправленное развитие </a:t>
            </a:r>
            <a:r>
              <a:rPr lang="ru-RU" sz="2000" dirty="0" smtClean="0"/>
              <a:t>элементарных математических представлений </a:t>
            </a:r>
            <a:r>
              <a:rPr lang="ru-RU" sz="2000" dirty="0"/>
              <a:t>должно осуществляться на протяжении </a:t>
            </a:r>
            <a:r>
              <a:rPr lang="ru-RU" sz="2000" dirty="0" smtClean="0"/>
              <a:t>всего дошкольного </a:t>
            </a:r>
            <a:r>
              <a:rPr lang="ru-RU" sz="2000" dirty="0"/>
              <a:t>периода.</a:t>
            </a:r>
          </a:p>
        </p:txBody>
      </p:sp>
    </p:spTree>
    <p:extLst>
      <p:ext uri="{BB962C8B-B14F-4D97-AF65-F5344CB8AC3E}">
        <p14:creationId xmlns:p14="http://schemas.microsoft.com/office/powerpoint/2010/main" val="3056237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1230" y="1600200"/>
            <a:ext cx="7241540" cy="4525963"/>
          </a:xfrm>
        </p:spPr>
      </p:pic>
    </p:spTree>
    <p:extLst>
      <p:ext uri="{BB962C8B-B14F-4D97-AF65-F5344CB8AC3E}">
        <p14:creationId xmlns:p14="http://schemas.microsoft.com/office/powerpoint/2010/main" val="3346914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Прямоугольник 4"/>
          <p:cNvSpPr/>
          <p:nvPr/>
        </p:nvSpPr>
        <p:spPr>
          <a:xfrm>
            <a:off x="1115616" y="58847"/>
            <a:ext cx="6480720" cy="5909310"/>
          </a:xfrm>
          <a:prstGeom prst="rect">
            <a:avLst/>
          </a:prstGeom>
        </p:spPr>
        <p:txBody>
          <a:bodyPr wrap="square">
            <a:spAutoFit/>
          </a:bodyPr>
          <a:lstStyle/>
          <a:p>
            <a:r>
              <a:rPr lang="ru-RU" dirty="0" smtClean="0"/>
              <a:t>                      </a:t>
            </a:r>
            <a:r>
              <a:rPr lang="ru-RU" sz="2000" b="1" dirty="0" smtClean="0"/>
              <a:t>План:</a:t>
            </a:r>
            <a:endParaRPr lang="ru-RU" b="1" dirty="0" smtClean="0"/>
          </a:p>
          <a:p>
            <a:endParaRPr lang="ru-RU" dirty="0" smtClean="0"/>
          </a:p>
          <a:p>
            <a:r>
              <a:rPr lang="ru-RU" dirty="0" smtClean="0"/>
              <a:t>        </a:t>
            </a:r>
            <a:r>
              <a:rPr lang="ru-RU" b="1" dirty="0" smtClean="0"/>
              <a:t>1.Введение.</a:t>
            </a:r>
          </a:p>
          <a:p>
            <a:endParaRPr lang="ru-RU" b="1" dirty="0" smtClean="0"/>
          </a:p>
          <a:p>
            <a:r>
              <a:rPr lang="ru-RU" b="1" dirty="0" smtClean="0"/>
              <a:t>       2.Роль дидактической игры на занятиях по математике в ДОУ.</a:t>
            </a:r>
          </a:p>
          <a:p>
            <a:endParaRPr lang="ru-RU" b="1" dirty="0" smtClean="0"/>
          </a:p>
          <a:p>
            <a:r>
              <a:rPr lang="ru-RU" b="1" dirty="0" smtClean="0"/>
              <a:t>       3.Классификация дидактических игр.</a:t>
            </a:r>
          </a:p>
          <a:p>
            <a:endParaRPr lang="ru-RU" b="1" dirty="0" smtClean="0"/>
          </a:p>
          <a:p>
            <a:r>
              <a:rPr lang="ru-RU" b="1" dirty="0" smtClean="0"/>
              <a:t>       4.Место и продолжительность проведения дидактических игр на занятиях по математике.</a:t>
            </a:r>
          </a:p>
          <a:p>
            <a:endParaRPr lang="ru-RU" b="1" dirty="0" smtClean="0"/>
          </a:p>
          <a:p>
            <a:r>
              <a:rPr lang="ru-RU" b="1" dirty="0" smtClean="0"/>
              <a:t>       5.Разработка и усовершенствование дидактических игр в зависимости от цели и задач математического занятия.</a:t>
            </a:r>
          </a:p>
          <a:p>
            <a:endParaRPr lang="ru-RU" b="1" dirty="0" smtClean="0"/>
          </a:p>
          <a:p>
            <a:r>
              <a:rPr lang="ru-RU" b="1" dirty="0" smtClean="0"/>
              <a:t>       6.Значение дидактической игры для развития познавательных интересов у дошкольников.</a:t>
            </a:r>
          </a:p>
          <a:p>
            <a:endParaRPr lang="ru-RU" b="1" dirty="0" smtClean="0"/>
          </a:p>
          <a:p>
            <a:r>
              <a:rPr lang="ru-RU" b="1" dirty="0" smtClean="0"/>
              <a:t>       7.Заключение.</a:t>
            </a:r>
          </a:p>
          <a:p>
            <a:endParaRPr lang="ru-RU" b="1" dirty="0" smtClean="0"/>
          </a:p>
          <a:p>
            <a:r>
              <a:rPr lang="ru-RU" b="1" dirty="0" smtClean="0"/>
              <a:t>       8.Список используемой литературы.</a:t>
            </a:r>
            <a:endParaRPr lang="ru-RU" b="1" dirty="0"/>
          </a:p>
        </p:txBody>
      </p:sp>
    </p:spTree>
    <p:extLst>
      <p:ext uri="{BB962C8B-B14F-4D97-AF65-F5344CB8AC3E}">
        <p14:creationId xmlns:p14="http://schemas.microsoft.com/office/powerpoint/2010/main" val="3479840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156" t="16875" r="5156" b="19375"/>
          <a:stretch/>
        </p:blipFill>
        <p:spPr bwMode="auto">
          <a:xfrm>
            <a:off x="1403648" y="1124744"/>
            <a:ext cx="6192688" cy="5056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Прямоугольник 4"/>
          <p:cNvSpPr/>
          <p:nvPr/>
        </p:nvSpPr>
        <p:spPr>
          <a:xfrm>
            <a:off x="2195736" y="692696"/>
            <a:ext cx="4536504" cy="369332"/>
          </a:xfrm>
          <a:prstGeom prst="rect">
            <a:avLst/>
          </a:prstGeom>
        </p:spPr>
        <p:txBody>
          <a:bodyPr wrap="square">
            <a:spAutoFit/>
          </a:bodyPr>
          <a:lstStyle/>
          <a:p>
            <a:r>
              <a:rPr lang="ru-RU" b="1" dirty="0" smtClean="0"/>
              <a:t>1.Введение.</a:t>
            </a:r>
            <a:endParaRPr lang="ru-RU" b="1" dirty="0"/>
          </a:p>
        </p:txBody>
      </p:sp>
    </p:spTree>
    <p:extLst>
      <p:ext uri="{BB962C8B-B14F-4D97-AF65-F5344CB8AC3E}">
        <p14:creationId xmlns:p14="http://schemas.microsoft.com/office/powerpoint/2010/main" val="1254597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5122" name="Picture 2" descr="C:\Users\Денис\Desktop\Фатима разное\s1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331640" y="260648"/>
            <a:ext cx="6552728" cy="6463308"/>
          </a:xfrm>
          <a:prstGeom prst="rect">
            <a:avLst/>
          </a:prstGeom>
        </p:spPr>
        <p:txBody>
          <a:bodyPr wrap="square">
            <a:spAutoFit/>
          </a:bodyPr>
          <a:lstStyle/>
          <a:p>
            <a:r>
              <a:rPr lang="ru-RU" b="0" i="0" dirty="0" smtClean="0">
                <a:solidFill>
                  <a:srgbClr val="000000"/>
                </a:solidFill>
                <a:effectLst/>
                <a:latin typeface="Times New Roman, serif"/>
              </a:rPr>
              <a:t>     </a:t>
            </a:r>
            <a:r>
              <a:rPr lang="ru-RU" b="1" i="0" u="sng" dirty="0" smtClean="0">
                <a:solidFill>
                  <a:srgbClr val="000000"/>
                </a:solidFill>
                <a:effectLst/>
                <a:latin typeface="Times New Roman, serif"/>
              </a:rPr>
              <a:t>2.Роль дидактической игры на занятиях по математике в ДОУ.</a:t>
            </a:r>
            <a:endParaRPr lang="ru-RU" b="0" i="0" dirty="0" smtClean="0">
              <a:solidFill>
                <a:srgbClr val="000000"/>
              </a:solidFill>
              <a:effectLst/>
              <a:latin typeface="Times New Roman, serif"/>
            </a:endParaRPr>
          </a:p>
          <a:p>
            <a:r>
              <a:rPr lang="ru-RU" b="0" i="0" dirty="0" smtClean="0">
                <a:solidFill>
                  <a:srgbClr val="000000"/>
                </a:solidFill>
                <a:effectLst/>
                <a:latin typeface="Open Sans"/>
              </a:rPr>
              <a:t>Главная задача дошкольного учреждения в области обучения состоит в том, чтобы, начиная с раннего возраста, наряду с передачей детям знаний, умений и навыков формировать определенный уровень мыслительных способностей, готовить ребенка физически и психически к умственной работе. В решении этой задачи существенную помощь и могут оказать дидактические</a:t>
            </a:r>
          </a:p>
          <a:p>
            <a:r>
              <a:rPr lang="ru-RU" b="0" i="0" dirty="0" smtClean="0">
                <a:solidFill>
                  <a:srgbClr val="000000"/>
                </a:solidFill>
                <a:effectLst/>
                <a:latin typeface="Open Sans"/>
              </a:rPr>
              <a:t>игры.</a:t>
            </a:r>
          </a:p>
          <a:p>
            <a:r>
              <a:rPr lang="ru-RU" b="0" i="0" dirty="0" smtClean="0">
                <a:solidFill>
                  <a:srgbClr val="000000"/>
                </a:solidFill>
                <a:effectLst/>
                <a:latin typeface="Times New Roman, serif"/>
              </a:rPr>
              <a:t>      Дидактические игры, как своеобразное средство обучения, отвечающее особенностям ребенка, включается во все системы дошкольного воспитания. Очень велико значение дидактических игр для умственного воспитания детей. В играх у ребенка происходит накопление чувственного опыта. Разбирая, складывая, подбирая, он учится различать и называть размер, форму, цвет и другие признаки предметов. Увлечение игрой повышает способность к произвольному вниманию, обостряет наблюдательность, помогает быстрому и прочному запоминанию.</a:t>
            </a:r>
          </a:p>
          <a:p>
            <a:pPr algn="just"/>
            <a:endParaRPr lang="ru-RU" dirty="0">
              <a:solidFill>
                <a:srgbClr val="000000"/>
              </a:solidFill>
              <a:latin typeface="Times New Roman, serif"/>
            </a:endParaRPr>
          </a:p>
          <a:p>
            <a:pPr algn="just"/>
            <a:endParaRPr lang="ru-RU" b="0" i="0" dirty="0" smtClean="0">
              <a:solidFill>
                <a:srgbClr val="000000"/>
              </a:solidFill>
              <a:effectLst/>
              <a:latin typeface="Times New Roman, serif"/>
            </a:endParaRPr>
          </a:p>
        </p:txBody>
      </p:sp>
    </p:spTree>
    <p:extLst>
      <p:ext uri="{BB962C8B-B14F-4D97-AF65-F5344CB8AC3E}">
        <p14:creationId xmlns:p14="http://schemas.microsoft.com/office/powerpoint/2010/main" val="108705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6146" name="Picture 2" descr="C:\Users\Денис\Desktop\Фатима разное\s1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187624" y="336986"/>
            <a:ext cx="6768752" cy="5355312"/>
          </a:xfrm>
          <a:prstGeom prst="rect">
            <a:avLst/>
          </a:prstGeom>
        </p:spPr>
        <p:txBody>
          <a:bodyPr wrap="square">
            <a:spAutoFit/>
          </a:bodyPr>
          <a:lstStyle/>
          <a:p>
            <a:r>
              <a:rPr lang="ru-RU" dirty="0" smtClean="0"/>
              <a:t>      При этом роль несложного занимательного математического материала определяется с учетом возрастных особенностей детей и задач всестороннего развития и воспитания: активизировать умственную деятельность, заинтересовывать математическим материалом, увлекать и развлекать детей, развивать ум, расширять, углублять математические представления, закреплять полученные знания и умения, упражнять в применении в других видах деятельности, новой обстановке.</a:t>
            </a:r>
          </a:p>
          <a:p>
            <a:r>
              <a:rPr lang="ru-RU" dirty="0" smtClean="0"/>
              <a:t>    </a:t>
            </a:r>
            <a:r>
              <a:rPr lang="ru-RU" b="1" dirty="0" smtClean="0"/>
              <a:t>Дидактическая игра </a:t>
            </a:r>
            <a:r>
              <a:rPr lang="ru-RU" dirty="0" smtClean="0"/>
              <a:t>- это целенаправленная творческая</a:t>
            </a:r>
          </a:p>
          <a:p>
            <a:r>
              <a:rPr lang="ru-RU" dirty="0" smtClean="0"/>
              <a:t>деятельность, в процессе которой обучаемые глубже и ярче</a:t>
            </a:r>
          </a:p>
          <a:p>
            <a:r>
              <a:rPr lang="ru-RU" dirty="0" smtClean="0"/>
              <a:t>постигают явления окружающей действительности и познают мир. </a:t>
            </a:r>
          </a:p>
          <a:p>
            <a:r>
              <a:rPr lang="ru-RU" dirty="0" smtClean="0"/>
              <a:t>Каждый дошкольник - маленький исследователь, с радостью и удовольствием открывает для себя окружающий мир. Задача воспитателей - помочь ему сохранить и развить стремление к познанию, удовлетворить детскую потребность дать пищу уму ребенка.</a:t>
            </a:r>
            <a:endParaRPr lang="ru-RU" dirty="0"/>
          </a:p>
          <a:p>
            <a:endParaRPr lang="ru-RU" dirty="0" smtClean="0"/>
          </a:p>
          <a:p>
            <a:endParaRPr lang="ru-RU" dirty="0"/>
          </a:p>
          <a:p>
            <a:endParaRPr lang="ru-RU" dirty="0"/>
          </a:p>
        </p:txBody>
      </p:sp>
    </p:spTree>
    <p:extLst>
      <p:ext uri="{BB962C8B-B14F-4D97-AF65-F5344CB8AC3E}">
        <p14:creationId xmlns:p14="http://schemas.microsoft.com/office/powerpoint/2010/main" val="246056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a:p>
        </p:txBody>
      </p:sp>
      <p:pic>
        <p:nvPicPr>
          <p:cNvPr id="7170" name="Picture 2" descr="C:\Users\Денис\Desktop\Фатима разное\s1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04" y="33536"/>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475656" y="188640"/>
            <a:ext cx="6264696" cy="6186309"/>
          </a:xfrm>
          <a:prstGeom prst="rect">
            <a:avLst/>
          </a:prstGeom>
        </p:spPr>
        <p:txBody>
          <a:bodyPr wrap="square">
            <a:spAutoFit/>
          </a:bodyPr>
          <a:lstStyle/>
          <a:p>
            <a:endParaRPr lang="ru-RU" dirty="0" smtClean="0"/>
          </a:p>
          <a:p>
            <a:r>
              <a:rPr lang="ru-RU" dirty="0" smtClean="0"/>
              <a:t>Наиболее благоприятное развитие ребёнка протекает под влиянием продуманного воспитания и обучения, осуществляемого с учетом возрастных особенностей детей.</a:t>
            </a:r>
          </a:p>
          <a:p>
            <a:r>
              <a:rPr lang="ru-RU" dirty="0" smtClean="0"/>
              <a:t>Играя, ребенок приобретает умения различать форму, величину, цвет предметов, овладевает разнообразными движениями, действиями. И все это своеобразное обучение элементарным знаниям, и умениям осуществляется в форме увлекательных, доступных ребенку игр.</a:t>
            </a:r>
          </a:p>
          <a:p>
            <a:r>
              <a:rPr lang="ru-RU" dirty="0" smtClean="0"/>
              <a:t>Дидактические игры проходят успешно при правильной их организации. Для проведения игр отводится специальное время в режиме дня, утренние часы, после дневного сна. В это время они бодры, спокойны, деятельны.</a:t>
            </a:r>
          </a:p>
          <a:p>
            <a:r>
              <a:rPr lang="ru-RU" dirty="0" smtClean="0"/>
              <a:t> Дети будут играть охотно и с удовольствием, если всё, что им показывают, имеет привлекательный вид. Рассматривание их доставляет ребёнку радость, и он с большей эмоциональностью реагирует на получение впечатлений. Дети, особенно в раннем возрасте, быстро развиваются, и задача воспитателя заключается в том, чтобы игра способствовала более высокой степени развития. </a:t>
            </a:r>
          </a:p>
          <a:p>
            <a:endParaRPr lang="ru-RU" dirty="0"/>
          </a:p>
          <a:p>
            <a:endParaRPr lang="ru-RU" dirty="0"/>
          </a:p>
        </p:txBody>
      </p:sp>
    </p:spTree>
    <p:extLst>
      <p:ext uri="{BB962C8B-B14F-4D97-AF65-F5344CB8AC3E}">
        <p14:creationId xmlns:p14="http://schemas.microsoft.com/office/powerpoint/2010/main" val="560639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098" name="Picture 2" descr="C:\Users\Денис\Desktop\Фатима разное\s1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331640" y="692696"/>
            <a:ext cx="6192738" cy="3693319"/>
          </a:xfrm>
          <a:prstGeom prst="rect">
            <a:avLst/>
          </a:prstGeom>
        </p:spPr>
        <p:txBody>
          <a:bodyPr wrap="square">
            <a:spAutoFit/>
          </a:bodyPr>
          <a:lstStyle/>
          <a:p>
            <a:r>
              <a:rPr lang="ru-RU" dirty="0" smtClean="0"/>
              <a:t>         Руководство дидактическими играми включает отбор и продумывание воспитателем программного содержания, четкое определение дидактических задач, определение места и роли игры в системе обучения и воспитания, установления взаимосвязи и взаимодействия с другими формами обучения создания (проектирования) самой игры и определение игровой задачи, игровых действий, игровых правил и результата игры, а также руководство ходом игры и обеспечение активности всех детей, оказание помощи робким, застенчивым, поощрение инициативы, умной выдумки, доброжелательность детей между собой и к отражаемым событиям.</a:t>
            </a:r>
          </a:p>
          <a:p>
            <a:endParaRPr lang="ru-RU" dirty="0"/>
          </a:p>
        </p:txBody>
      </p:sp>
    </p:spTree>
    <p:extLst>
      <p:ext uri="{BB962C8B-B14F-4D97-AF65-F5344CB8AC3E}">
        <p14:creationId xmlns:p14="http://schemas.microsoft.com/office/powerpoint/2010/main" val="975602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3074" name="Picture 2" descr="C:\Users\Денис\Desktop\Фатима разное\s1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331640" y="404664"/>
            <a:ext cx="6480720" cy="4524315"/>
          </a:xfrm>
          <a:prstGeom prst="rect">
            <a:avLst/>
          </a:prstGeom>
        </p:spPr>
        <p:txBody>
          <a:bodyPr wrap="square">
            <a:spAutoFit/>
          </a:bodyPr>
          <a:lstStyle/>
          <a:p>
            <a:r>
              <a:rPr lang="ru-RU" dirty="0" smtClean="0"/>
              <a:t>                          </a:t>
            </a:r>
            <a:r>
              <a:rPr lang="ru-RU" b="1" dirty="0" smtClean="0"/>
              <a:t>Классификация дидактических игр.</a:t>
            </a:r>
          </a:p>
          <a:p>
            <a:endParaRPr lang="ru-RU" dirty="0" smtClean="0"/>
          </a:p>
          <a:p>
            <a:r>
              <a:rPr lang="ru-RU" dirty="0" smtClean="0"/>
              <a:t>По характеру познавательной деятельности дидактические игры можно отнести к следующим группам:</a:t>
            </a:r>
          </a:p>
          <a:p>
            <a:endParaRPr lang="ru-RU" dirty="0" smtClean="0"/>
          </a:p>
          <a:p>
            <a:r>
              <a:rPr lang="ru-RU" dirty="0" smtClean="0"/>
              <a:t>Игры, требующие от детей исполнительной</a:t>
            </a:r>
            <a:r>
              <a:rPr lang="ru-RU" dirty="0"/>
              <a:t> </a:t>
            </a:r>
            <a:r>
              <a:rPr lang="ru-RU" dirty="0" smtClean="0"/>
              <a:t>деятельности. С помощью этих игр дети выполняют действия по образцу.</a:t>
            </a:r>
          </a:p>
          <a:p>
            <a:endParaRPr lang="ru-RU" dirty="0" smtClean="0"/>
          </a:p>
          <a:p>
            <a:r>
              <a:rPr lang="ru-RU" dirty="0" smtClean="0"/>
              <a:t>Игры, с помощью которых дети изменяют примеры и</a:t>
            </a:r>
          </a:p>
          <a:p>
            <a:r>
              <a:rPr lang="ru-RU" dirty="0" smtClean="0"/>
              <a:t>задачи в другие, логически связанные с ним.</a:t>
            </a:r>
          </a:p>
          <a:p>
            <a:endParaRPr lang="ru-RU" dirty="0" smtClean="0"/>
          </a:p>
          <a:p>
            <a:r>
              <a:rPr lang="ru-RU" dirty="0" smtClean="0"/>
              <a:t>Игры, требующие воспроизведения действия. Они направлены на формирование</a:t>
            </a:r>
            <a:r>
              <a:rPr lang="ru-RU" dirty="0"/>
              <a:t> </a:t>
            </a:r>
            <a:r>
              <a:rPr lang="ru-RU" dirty="0" smtClean="0"/>
              <a:t>вычислительных навыков и навыков правописания.</a:t>
            </a:r>
          </a:p>
          <a:p>
            <a:endParaRPr lang="ru-RU" dirty="0" smtClean="0"/>
          </a:p>
          <a:p>
            <a:r>
              <a:rPr lang="ru-RU" dirty="0" smtClean="0"/>
              <a:t>Игры, включающие элементы</a:t>
            </a:r>
            <a:endParaRPr lang="ru-RU" dirty="0"/>
          </a:p>
        </p:txBody>
      </p:sp>
    </p:spTree>
    <p:extLst>
      <p:ext uri="{BB962C8B-B14F-4D97-AF65-F5344CB8AC3E}">
        <p14:creationId xmlns:p14="http://schemas.microsoft.com/office/powerpoint/2010/main" val="2491809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Прямоугольник 4"/>
          <p:cNvSpPr/>
          <p:nvPr/>
        </p:nvSpPr>
        <p:spPr>
          <a:xfrm>
            <a:off x="1619672" y="188639"/>
            <a:ext cx="5238328" cy="5078313"/>
          </a:xfrm>
          <a:prstGeom prst="rect">
            <a:avLst/>
          </a:prstGeom>
        </p:spPr>
        <p:txBody>
          <a:bodyPr wrap="square">
            <a:spAutoFit/>
          </a:bodyPr>
          <a:lstStyle/>
          <a:p>
            <a:r>
              <a:rPr lang="ru-RU" b="1" dirty="0" smtClean="0"/>
              <a:t>Дидактические игры для обучения математике дошкольников.</a:t>
            </a:r>
          </a:p>
          <a:p>
            <a:endParaRPr lang="ru-RU" dirty="0" smtClean="0"/>
          </a:p>
          <a:p>
            <a:r>
              <a:rPr lang="ru-RU" dirty="0" smtClean="0"/>
              <a:t>Дидактические игры по формированию математических представлений условно делятся на следующие группы:</a:t>
            </a:r>
          </a:p>
          <a:p>
            <a:endParaRPr lang="ru-RU" dirty="0" smtClean="0"/>
          </a:p>
          <a:p>
            <a:r>
              <a:rPr lang="ru-RU" dirty="0" smtClean="0"/>
              <a:t>1.Игры с цифрами и числами</a:t>
            </a:r>
          </a:p>
          <a:p>
            <a:endParaRPr lang="ru-RU" dirty="0" smtClean="0"/>
          </a:p>
          <a:p>
            <a:r>
              <a:rPr lang="ru-RU" dirty="0" smtClean="0"/>
              <a:t>4.Игры с геометрическими</a:t>
            </a:r>
            <a:r>
              <a:rPr lang="ru-RU" dirty="0"/>
              <a:t> </a:t>
            </a:r>
            <a:r>
              <a:rPr lang="ru-RU" dirty="0" smtClean="0"/>
              <a:t>фигурами</a:t>
            </a:r>
          </a:p>
          <a:p>
            <a:endParaRPr lang="ru-RU" dirty="0" smtClean="0"/>
          </a:p>
          <a:p>
            <a:r>
              <a:rPr lang="ru-RU" dirty="0" smtClean="0"/>
              <a:t>2.Игры путешествие во времени</a:t>
            </a:r>
          </a:p>
          <a:p>
            <a:endParaRPr lang="ru-RU" dirty="0" smtClean="0"/>
          </a:p>
          <a:p>
            <a:r>
              <a:rPr lang="ru-RU" dirty="0" smtClean="0"/>
              <a:t>3.Игры на ориентирование в пространстве</a:t>
            </a:r>
          </a:p>
          <a:p>
            <a:endParaRPr lang="ru-RU" dirty="0" smtClean="0"/>
          </a:p>
          <a:p>
            <a:r>
              <a:rPr lang="ru-RU" dirty="0" smtClean="0"/>
              <a:t>5.Игры на логическое мышление</a:t>
            </a:r>
          </a:p>
          <a:p>
            <a:endParaRPr lang="ru-RU" dirty="0" smtClean="0"/>
          </a:p>
          <a:p>
            <a:endParaRPr lang="ru-RU" dirty="0" smtClean="0"/>
          </a:p>
        </p:txBody>
      </p:sp>
    </p:spTree>
    <p:extLst>
      <p:ext uri="{BB962C8B-B14F-4D97-AF65-F5344CB8AC3E}">
        <p14:creationId xmlns:p14="http://schemas.microsoft.com/office/powerpoint/2010/main" val="128939978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2375</Words>
  <Application>Microsoft Office PowerPoint</Application>
  <PresentationFormat>Экран (4:3)</PresentationFormat>
  <Paragraphs>164</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Денис</dc:creator>
  <cp:lastModifiedBy>Денис</cp:lastModifiedBy>
  <cp:revision>27</cp:revision>
  <dcterms:created xsi:type="dcterms:W3CDTF">2020-10-23T07:32:28Z</dcterms:created>
  <dcterms:modified xsi:type="dcterms:W3CDTF">2020-10-25T08:29:28Z</dcterms:modified>
</cp:coreProperties>
</file>