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6" r:id="rId20"/>
    <p:sldId id="282" r:id="rId21"/>
    <p:sldId id="283" r:id="rId22"/>
    <p:sldId id="277" r:id="rId23"/>
    <p:sldId id="278" r:id="rId24"/>
    <p:sldId id="279" r:id="rId25"/>
    <p:sldId id="280" r:id="rId26"/>
    <p:sldId id="281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6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0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89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3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1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0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8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7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12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23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258816" cy="5940444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 детский сад № 52 «Березка»</a:t>
            </a:r>
            <a:b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г.Мытищи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459432"/>
            <a:ext cx="8229600" cy="65855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Сказки, как старые добрые друзья, их надо навещать время от времени.  </a:t>
            </a:r>
          </a:p>
          <a:p>
            <a:pPr algn="r">
              <a:buNone/>
            </a:pPr>
            <a:r>
              <a:rPr lang="ru-RU" sz="4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Джорд</a:t>
            </a:r>
            <a:r>
              <a:rPr lang="ru-RU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Мартин</a:t>
            </a:r>
          </a:p>
        </p:txBody>
      </p:sp>
      <p:pic>
        <p:nvPicPr>
          <p:cNvPr id="4" name="Рисунок 3" descr="C__Data_Users_DefApps_AppData_INTERNETEXPLORER_Temp_Saved Images_0_87a20_4f49a26d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143248"/>
            <a:ext cx="2786082" cy="350046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57166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«У сказки можно научиться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Она ведь мудрости полна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Её герои учат жизни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Их украшает доброта»</a:t>
            </a:r>
          </a:p>
        </p:txBody>
      </p:sp>
      <p:pic>
        <p:nvPicPr>
          <p:cNvPr id="6" name="Рисунок 5" descr="C__Data_Users_DefApps_AppData_INTERNETEXPLORER_Temp_Saved Images_0_880ee_c5064cbd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572008"/>
            <a:ext cx="2378300" cy="2000240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c145_2d351509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4572008"/>
            <a:ext cx="2314958" cy="197643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143875" cy="5697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ее композиция, яркое противопоставление добра и зла, фантастические и определенные по своей нравственной сути образы, особые причинно - следственные связи и явления, доступные пониманию ребенка, - все это делает сказку особенно интересной и волнующей для детей. Она является незаменимым инструментом формирования нравственно здоровой личности ребенка</a:t>
            </a: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6009">
            <a:off x="7569250" y="544095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3625">
            <a:off x="500034" y="564357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30499">
            <a:off x="6858016" y="5643578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134">
            <a:off x="7569250" y="2416143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8358188" cy="505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Проблема состоит в том, что в наш век духовного обнищания сказка, как и другие ценности традиционной культуры, утрачивает свое высокое предназначение. Именно в детском возрасте важно успеть заложить ростки доброты, ответственность за свои поступки, любви к людям, природе своего края.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429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Проблема</a:t>
            </a:r>
          </a:p>
        </p:txBody>
      </p:sp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4020">
            <a:off x="285720" y="528638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4714">
            <a:off x="-232633" y="2266499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5404">
            <a:off x="7429520" y="235743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91234">
            <a:off x="7143768" y="5429264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14290"/>
            <a:ext cx="1524003" cy="1011938"/>
          </a:xfrm>
          <a:prstGeom prst="rect">
            <a:avLst/>
          </a:prstGeom>
        </p:spPr>
      </p:pic>
      <p:pic>
        <p:nvPicPr>
          <p:cNvPr id="10" name="Рисунок 9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8329">
            <a:off x="7023836" y="249553"/>
            <a:ext cx="1524003" cy="1011938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2732">
            <a:off x="3428992" y="5846062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7658100" cy="585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</a:t>
            </a:r>
            <a:r>
              <a:rPr lang="ru-RU" sz="2400" b="1" i="1" dirty="0">
                <a:latin typeface="Georgia" panose="02040502050405020303" pitchFamily="18" charset="0"/>
              </a:rPr>
              <a:t> - 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сопровождает ребенка с самого раннего детства. Сказка, созданная в давние времена, живет до сих пор, увлекает детей и содержанием, и художественной формой.</a:t>
            </a:r>
          </a:p>
          <a:p>
            <a:pPr algn="ctr"/>
            <a:endParaRPr lang="ru-RU" sz="2400" b="1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 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-  это рассказ о заведомо невозможном. Здесь есть обязательно что-то фантастическое, неправдоподобное: животные разговаривают, на первый взгляд обыкновенные предметы оказываются волшебными.</a:t>
            </a: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1" y="2345624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9675">
            <a:off x="7491638" y="139604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46" y="2606644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6152">
            <a:off x="7774773" y="346575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437">
            <a:off x="473620" y="5538107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0968">
            <a:off x="7474658" y="5786085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00150" y="692696"/>
            <a:ext cx="7692330" cy="5404892"/>
          </a:xfrm>
        </p:spPr>
        <p:txBody>
          <a:bodyPr>
            <a:normAutofit fontScale="92500"/>
          </a:bodyPr>
          <a:lstStyle/>
          <a:p>
            <a:pPr lvl="7">
              <a:buNone/>
            </a:pP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pPr lvl="7">
              <a:buNone/>
            </a:pPr>
            <a:r>
              <a:rPr lang="ru-RU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Не бойся сказки. Бойся лжи.</a:t>
            </a:r>
          </a:p>
          <a:p>
            <a:pPr lvl="7">
              <a:buNone/>
            </a:pP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А сказка? Сказка не обманет, </a:t>
            </a:r>
          </a:p>
          <a:p>
            <a:pPr lvl="7">
              <a:buNone/>
            </a:pP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Ребенку сказку расскажи</a:t>
            </a:r>
          </a:p>
          <a:p>
            <a:pPr lvl="7">
              <a:buNone/>
            </a:pP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На свете больше правды станет.</a:t>
            </a:r>
          </a:p>
          <a:p>
            <a:pPr lvl="7">
              <a:buNone/>
            </a:pP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lvl="7">
              <a:buNone/>
            </a:pP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__Data_Users_DefApps_AppData_INTERNETEXPLORER_Temp_Saved Images_0_87aec_a7b34d53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3357586" cy="492919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Недаром дети любят сказку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Ведь сказка тем и хороша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Что в ней счастливую развязку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Уже предчувствует душа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И на любые испытанья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Согласны храбрые сердца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В нетерпеливом ожиданье</a:t>
            </a:r>
          </a:p>
          <a:p>
            <a:r>
              <a:rPr lang="ru-RU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Благополучного конца.</a:t>
            </a:r>
          </a:p>
          <a:p>
            <a:endParaRPr lang="ru-RU" sz="3600" dirty="0"/>
          </a:p>
        </p:txBody>
      </p:sp>
      <p:pic>
        <p:nvPicPr>
          <p:cNvPr id="3" name="Рисунок 2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8384">
            <a:off x="6631391" y="1640618"/>
            <a:ext cx="2295655" cy="1524315"/>
          </a:xfrm>
          <a:prstGeom prst="rect">
            <a:avLst/>
          </a:prstGeom>
        </p:spPr>
      </p:pic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620">
            <a:off x="6940667" y="4185576"/>
            <a:ext cx="1943956" cy="1290787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5823">
            <a:off x="500034" y="5572140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6697">
            <a:off x="2597880" y="5799750"/>
            <a:ext cx="254185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5500702"/>
            <a:ext cx="2238383" cy="101193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 является незаменимым инструментом формирования духовно-нравственной  здоровой личности ребенка. </a:t>
            </a:r>
          </a:p>
        </p:txBody>
      </p:sp>
      <p:pic>
        <p:nvPicPr>
          <p:cNvPr id="3" name="Рисунок 2" descr="C__Data_Users_DefApps_AppData_INTERNETEXPLORER_Temp_Saved Images_0_15d91e_51f2b886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573016"/>
            <a:ext cx="4127972" cy="299925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Главное средство воспитания – литература для детей, сказки, которые обращают человеческие сердца к добру, великодушию, совести, чести и справедливости. Личность ребенка зарождается в детстве. Поэтому, чем раньше литература, а именно сказка, коснется струн души ребенка, а не только ума, тем больше гарантий, что чувства добрые возьмут в них верх над злыми.</a:t>
            </a:r>
          </a:p>
        </p:txBody>
      </p:sp>
      <p:pic>
        <p:nvPicPr>
          <p:cNvPr id="3" name="Рисунок 2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5429264"/>
            <a:ext cx="2166945" cy="1214446"/>
          </a:xfrm>
          <a:prstGeom prst="rect">
            <a:avLst/>
          </a:prstGeom>
        </p:spPr>
      </p:pic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5572140"/>
            <a:ext cx="2214578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3268">
            <a:off x="-103494" y="569204"/>
            <a:ext cx="1998164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26">
            <a:off x="-99262" y="2688459"/>
            <a:ext cx="1524003" cy="1357322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3112">
            <a:off x="7475420" y="37673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0249">
            <a:off x="7576286" y="2762054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000372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523462"/>
            <a:ext cx="2313138" cy="3452444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14290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3000372"/>
            <a:ext cx="1524003" cy="101193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65D816-2796-4E52-B7C9-5B01BA53F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27" y="214290"/>
            <a:ext cx="6006733" cy="6429420"/>
          </a:xfrm>
        </p:spPr>
      </p:pic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014" y="0"/>
            <a:ext cx="7211144" cy="5726130"/>
          </a:xfrm>
        </p:spPr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000" b="1" i="1">
                <a:solidFill>
                  <a:srgbClr val="FFFF00"/>
                </a:solidFill>
                <a:latin typeface="Georgia" panose="02040502050405020303" pitchFamily="18" charset="0"/>
              </a:rPr>
              <a:t>«Сказка , как </a:t>
            </a: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средство духовно-нравственного воспитания дошкольников»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__Data_Users_DefApps_AppData_INTERNETEXPLORER_Temp_Saved Images_0_8d983_411d30aa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3794"/>
            <a:ext cx="2714643" cy="239420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E75C-FDFB-4281-94AD-CFA2B590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1772799" y="5805264"/>
            <a:ext cx="3312368" cy="2602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7B8FFE-3C9D-4647-B251-65C7EDAF5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5046"/>
            <a:ext cx="7776863" cy="6362306"/>
          </a:xfrm>
        </p:spPr>
      </p:pic>
    </p:spTree>
    <p:extLst>
      <p:ext uri="{BB962C8B-B14F-4D97-AF65-F5344CB8AC3E}">
        <p14:creationId xmlns:p14="http://schemas.microsoft.com/office/powerpoint/2010/main" val="127117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5D784-0695-481C-BDE5-6FA05716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495800"/>
            <a:ext cx="6260683" cy="1524000"/>
          </a:xfrm>
        </p:spPr>
        <p:txBody>
          <a:bodyPr/>
          <a:lstStyle/>
          <a:p>
            <a:r>
              <a:rPr lang="ru-RU" dirty="0"/>
              <a:t>чтение сказки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A145C1-9997-4E2A-AD3E-E2A9ACC4D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3400"/>
            <a:ext cx="7488832" cy="5919936"/>
          </a:xfrm>
        </p:spPr>
      </p:pic>
    </p:spTree>
    <p:extLst>
      <p:ext uri="{BB962C8B-B14F-4D97-AF65-F5344CB8AC3E}">
        <p14:creationId xmlns:p14="http://schemas.microsoft.com/office/powerpoint/2010/main" val="262428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302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1429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33" y="3494581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302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5" y="155863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302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31" y="34290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55216">
            <a:off x="7392452" y="880699"/>
            <a:ext cx="1739178" cy="1154814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4929198"/>
            <a:ext cx="1846765" cy="1428760"/>
          </a:xfrm>
          <a:prstGeom prst="rect">
            <a:avLst/>
          </a:prstGeom>
        </p:spPr>
      </p:pic>
      <p:pic>
        <p:nvPicPr>
          <p:cNvPr id="10" name="Рисунок 9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4279">
            <a:off x="714348" y="5643578"/>
            <a:ext cx="1524003" cy="1011938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6776">
            <a:off x="3840583" y="2272055"/>
            <a:ext cx="1802242" cy="26899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6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2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5716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02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429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35756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30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298" y="407821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74" y="4290179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302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538" y="285728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103026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500570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103026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720" y="2588604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285728"/>
            <a:ext cx="1802242" cy="2689913"/>
          </a:xfrm>
          <a:prstGeom prst="rect">
            <a:avLst/>
          </a:prstGeom>
        </p:spPr>
      </p:pic>
      <p:pic>
        <p:nvPicPr>
          <p:cNvPr id="16" name="Рисунок 1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143512"/>
            <a:ext cx="1809755" cy="1440566"/>
          </a:xfrm>
          <a:prstGeom prst="rect">
            <a:avLst/>
          </a:prstGeom>
        </p:spPr>
      </p:pic>
      <p:pic>
        <p:nvPicPr>
          <p:cNvPr id="17" name="Рисунок 1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3000372"/>
            <a:ext cx="1524003" cy="1357322"/>
          </a:xfrm>
          <a:prstGeom prst="rect">
            <a:avLst/>
          </a:prstGeom>
        </p:spPr>
      </p:pic>
      <p:pic>
        <p:nvPicPr>
          <p:cNvPr id="18" name="Рисунок 1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429000"/>
            <a:ext cx="1524003" cy="114300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2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8572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02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1481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143380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3025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214554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143512"/>
            <a:ext cx="1809755" cy="150019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8934"/>
            <a:ext cx="2095475" cy="1285884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071810"/>
            <a:ext cx="2024069" cy="1143008"/>
          </a:xfrm>
          <a:prstGeom prst="rect">
            <a:avLst/>
          </a:prstGeom>
        </p:spPr>
      </p:pic>
      <p:pic>
        <p:nvPicPr>
          <p:cNvPr id="12" name="Рисунок 11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0"/>
            <a:ext cx="2428892" cy="2689913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2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2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357166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02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07194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00050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3023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35743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71480"/>
            <a:ext cx="1524003" cy="1512004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2786058"/>
            <a:ext cx="2214578" cy="114300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496"/>
            <a:ext cx="2166945" cy="1011938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4500570"/>
            <a:ext cx="1802242" cy="268991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5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Спасибо за внимание!</a:t>
            </a:r>
            <a:br>
              <a:rPr lang="ru-RU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7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C__Data_Users_DefApps_AppData_INTERNETEXPLORER_Temp_Saved Images_0_125087_733b479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96" y="2357430"/>
            <a:ext cx="4143404" cy="42148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5440688" cy="621508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Выполнила воспитатель средней группы</a:t>
            </a:r>
            <a:b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Самарина Н.В.</a:t>
            </a:r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36894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«Совместное чтение даёт много и маленькому и взрослому человеку, помогает им сблизиться душой»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__Data_Users_DefApps_AppData_INTERNETEXPLORER_Temp_Saved Images_0_8da3f_800143e6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4429132"/>
            <a:ext cx="3214710" cy="2071702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311649"/>
          </a:xfrm>
        </p:spPr>
        <p:txBody>
          <a:bodyPr/>
          <a:lstStyle/>
          <a:p>
            <a:pPr algn="r">
              <a:buNone/>
            </a:pPr>
            <a:r>
              <a:rPr lang="ru-RU" sz="3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Сказка- великая духовная культура народа, которую мы собираем по крохам и через сказку раскрывается перед нами тысячелетняя история народа».</a:t>
            </a:r>
          </a:p>
          <a:p>
            <a:pPr algn="r">
              <a:buNone/>
            </a:pPr>
            <a:r>
              <a:rPr lang="ru-RU" sz="3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                            Л.Н.Толстой</a:t>
            </a:r>
          </a:p>
          <a:p>
            <a:pPr algn="r">
              <a:buNone/>
            </a:pP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__Data_Users_DefApps_AppData_INTERNETEXPLORER_Temp_Saved Images_0_69197_fe386da9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14752"/>
            <a:ext cx="2367642" cy="3143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0760" y="4357693"/>
            <a:ext cx="642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buNone/>
            </a:pP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7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Сказки помогают возрождать в людях духовность, милосердие, гуманность».                                  </a:t>
            </a:r>
          </a:p>
        </p:txBody>
      </p:sp>
      <p:pic>
        <p:nvPicPr>
          <p:cNvPr id="6" name="Рисунок 5" descr="C__Data_Users_DefApps_AppData_INTERNETEXPLORER_Temp_Saved Images_0_87a1b_33a41e3c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214686"/>
            <a:ext cx="4120399" cy="3384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4725998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 ложь, да в  ней намек добрым молодцам урок.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(А.С.Пушкин)                            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5" name="Рисунок 4" descr="C__Data_Users_DefApps_AppData_INTERNETEXPLORER_Temp_Saved Images_0_9ad30_fe0dbd40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876"/>
            <a:ext cx="2793391" cy="3286124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315416"/>
            <a:ext cx="8686800" cy="64415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Человек, который верит в сказку, однажды в неё попадает, потому что у него есть сердце».</a:t>
            </a:r>
          </a:p>
          <a:p>
            <a:pPr algn="r">
              <a:buNone/>
            </a:pP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С.Королёв</a:t>
            </a:r>
          </a:p>
        </p:txBody>
      </p:sp>
      <p:pic>
        <p:nvPicPr>
          <p:cNvPr id="5" name="Рисунок 4" descr="C__Data_Users_DefApps_AppData_INTERNETEXPLORER_Temp_Saved Images_4809400-thum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86190"/>
            <a:ext cx="2381250" cy="274319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Актуальность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man Old Style" pitchFamily="18" charset="0"/>
              </a:rPr>
              <a:t>дошкольный возраст - период активного освоения норм морали, формирования нравственных привычек, чувств, отношений. Он является наиболее ответственным этапом в развитии механизмов поведения и деятельности, в становлении личности дошкольника в целом. </a:t>
            </a: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357826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5357826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500042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8604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928802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2143116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225</TotalTime>
  <Words>512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Bookman Old Style</vt:lpstr>
      <vt:lpstr>Century Gothic</vt:lpstr>
      <vt:lpstr>Georgia</vt:lpstr>
      <vt:lpstr>Wingdings 3</vt:lpstr>
      <vt:lpstr>Сектор</vt:lpstr>
      <vt:lpstr>  Муниципальное бюджетное дошкольное образовательное учреждение детский сад № 52 «Березка»  г.Мытищи  </vt:lpstr>
      <vt:lpstr> «Сказка , как средство духовно-нравственного воспитания дошкольников» </vt:lpstr>
      <vt:lpstr>Выполнила воспитатель средней группы Самарина Н.В.</vt:lpstr>
      <vt:lpstr> «Совместное чтение даёт много и маленькому и взрослому человеку, помогает им сблизиться душой»  </vt:lpstr>
      <vt:lpstr> </vt:lpstr>
      <vt:lpstr> </vt:lpstr>
      <vt:lpstr> Сказка ложь, да в  ней намек добрым молодцам урок.  (А.С.Пушкин)                             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«Колосок»  г.Болгар</dc:title>
  <dc:creator>МОЙ</dc:creator>
  <cp:lastModifiedBy>TWS</cp:lastModifiedBy>
  <cp:revision>42</cp:revision>
  <dcterms:created xsi:type="dcterms:W3CDTF">2016-04-06T13:54:28Z</dcterms:created>
  <dcterms:modified xsi:type="dcterms:W3CDTF">2021-05-18T10:02:17Z</dcterms:modified>
</cp:coreProperties>
</file>