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7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79D842-AD62-446D-9678-C931D1405538}" type="doc">
      <dgm:prSet loTypeId="urn:microsoft.com/office/officeart/2005/8/layout/process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F9E938-9C5F-42C8-8D1A-7BBEDD93D6CC}">
      <dgm:prSet/>
      <dgm:spPr/>
      <dgm:t>
        <a:bodyPr/>
        <a:lstStyle/>
        <a:p>
          <a:pPr rtl="0"/>
          <a:r>
            <a:rPr lang="ru-RU" dirty="0" smtClean="0"/>
            <a:t>Создание условий для формирования экологического сознания детей через общение с окружающим миром</a:t>
          </a:r>
          <a:endParaRPr lang="ru-RU" dirty="0"/>
        </a:p>
      </dgm:t>
    </dgm:pt>
    <dgm:pt modelId="{4018E5F7-888E-4CAF-A12B-226A3B8ABDAB}" type="parTrans" cxnId="{678738F9-8F9B-49D3-A7FA-79FE8C738FD9}">
      <dgm:prSet/>
      <dgm:spPr/>
      <dgm:t>
        <a:bodyPr/>
        <a:lstStyle/>
        <a:p>
          <a:endParaRPr lang="ru-RU"/>
        </a:p>
      </dgm:t>
    </dgm:pt>
    <dgm:pt modelId="{F8BAD2B9-FDA7-4546-B3DC-D51FF0340D3E}" type="sibTrans" cxnId="{678738F9-8F9B-49D3-A7FA-79FE8C738FD9}">
      <dgm:prSet/>
      <dgm:spPr/>
      <dgm:t>
        <a:bodyPr/>
        <a:lstStyle/>
        <a:p>
          <a:endParaRPr lang="ru-RU"/>
        </a:p>
      </dgm:t>
    </dgm:pt>
    <dgm:pt modelId="{4981B55B-F6DA-44C9-B874-38590B4624E6}" type="pres">
      <dgm:prSet presAssocID="{0379D842-AD62-446D-9678-C931D140553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0D3FF2-11FE-4D25-A29F-9C765372ACB0}" type="pres">
      <dgm:prSet presAssocID="{54F9E938-9C5F-42C8-8D1A-7BBEDD93D6CC}" presName="node" presStyleLbl="node1" presStyleIdx="0" presStyleCnt="1" custLinFactNeighborY="-10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091454-BB18-46EB-A7F1-039D9E2D1EA2}" type="presOf" srcId="{54F9E938-9C5F-42C8-8D1A-7BBEDD93D6CC}" destId="{9E0D3FF2-11FE-4D25-A29F-9C765372ACB0}" srcOrd="0" destOrd="0" presId="urn:microsoft.com/office/officeart/2005/8/layout/process1"/>
    <dgm:cxn modelId="{678738F9-8F9B-49D3-A7FA-79FE8C738FD9}" srcId="{0379D842-AD62-446D-9678-C931D1405538}" destId="{54F9E938-9C5F-42C8-8D1A-7BBEDD93D6CC}" srcOrd="0" destOrd="0" parTransId="{4018E5F7-888E-4CAF-A12B-226A3B8ABDAB}" sibTransId="{F8BAD2B9-FDA7-4546-B3DC-D51FF0340D3E}"/>
    <dgm:cxn modelId="{5B366FFC-63E4-4972-A396-A40CF3B82130}" type="presOf" srcId="{0379D842-AD62-446D-9678-C931D1405538}" destId="{4981B55B-F6DA-44C9-B874-38590B4624E6}" srcOrd="0" destOrd="0" presId="urn:microsoft.com/office/officeart/2005/8/layout/process1"/>
    <dgm:cxn modelId="{48FEA916-6E1A-478C-A44E-2EE1D3DCC7B7}" type="presParOf" srcId="{4981B55B-F6DA-44C9-B874-38590B4624E6}" destId="{9E0D3FF2-11FE-4D25-A29F-9C765372ACB0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506650-72F3-42F5-B798-0591712E598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48B33B-688B-45FD-90F4-FFA884FF454E}">
      <dgm:prSet custT="1"/>
      <dgm:spPr/>
      <dgm:t>
        <a:bodyPr/>
        <a:lstStyle/>
        <a:p>
          <a:pPr algn="ctr" rtl="0"/>
          <a:r>
            <a:rPr lang="ru-RU" sz="3600" b="1" dirty="0" smtClean="0"/>
            <a:t>Методы</a:t>
          </a:r>
          <a:r>
            <a:rPr lang="ru-RU" sz="1600" dirty="0" smtClean="0"/>
            <a:t>:</a:t>
          </a:r>
          <a:endParaRPr lang="ru-RU" sz="1600" dirty="0"/>
        </a:p>
      </dgm:t>
    </dgm:pt>
    <dgm:pt modelId="{94EC38D9-EF87-4BDF-9713-9E7120421C92}" type="parTrans" cxnId="{98C89F3B-C914-4A65-9B4B-3923306BD0AF}">
      <dgm:prSet/>
      <dgm:spPr/>
      <dgm:t>
        <a:bodyPr/>
        <a:lstStyle/>
        <a:p>
          <a:endParaRPr lang="ru-RU"/>
        </a:p>
      </dgm:t>
    </dgm:pt>
    <dgm:pt modelId="{FD40FC61-B8B9-4496-BE5B-DD8CD60053AA}" type="sibTrans" cxnId="{98C89F3B-C914-4A65-9B4B-3923306BD0AF}">
      <dgm:prSet/>
      <dgm:spPr/>
      <dgm:t>
        <a:bodyPr/>
        <a:lstStyle/>
        <a:p>
          <a:endParaRPr lang="ru-RU"/>
        </a:p>
      </dgm:t>
    </dgm:pt>
    <dgm:pt modelId="{CB7DE510-C2E1-4563-BE62-31CFCB23AC35}">
      <dgm:prSet/>
      <dgm:spPr/>
      <dgm:t>
        <a:bodyPr/>
        <a:lstStyle/>
        <a:p>
          <a:pPr algn="ctr" rtl="0"/>
          <a:r>
            <a:rPr lang="ru-RU" dirty="0" smtClean="0"/>
            <a:t>Наглядный  (наблюдение, рассматривание картин, детских презентаций);</a:t>
          </a:r>
          <a:endParaRPr lang="ru-RU" dirty="0"/>
        </a:p>
      </dgm:t>
    </dgm:pt>
    <dgm:pt modelId="{0D69C031-FA97-4B74-ADA3-A17132F1B710}" type="parTrans" cxnId="{26A53A0F-6BFC-4717-ADED-3CB370BBE241}">
      <dgm:prSet/>
      <dgm:spPr/>
      <dgm:t>
        <a:bodyPr/>
        <a:lstStyle/>
        <a:p>
          <a:endParaRPr lang="ru-RU"/>
        </a:p>
      </dgm:t>
    </dgm:pt>
    <dgm:pt modelId="{AE6FF4DA-F079-42F1-981D-2949350BAD5A}" type="sibTrans" cxnId="{26A53A0F-6BFC-4717-ADED-3CB370BBE241}">
      <dgm:prSet/>
      <dgm:spPr/>
      <dgm:t>
        <a:bodyPr/>
        <a:lstStyle/>
        <a:p>
          <a:endParaRPr lang="ru-RU"/>
        </a:p>
      </dgm:t>
    </dgm:pt>
    <dgm:pt modelId="{73B6D8F5-FC30-4BC6-881C-FAC31985C32C}">
      <dgm:prSet/>
      <dgm:spPr/>
      <dgm:t>
        <a:bodyPr/>
        <a:lstStyle/>
        <a:p>
          <a:pPr algn="ctr" rtl="0"/>
          <a:r>
            <a:rPr lang="ru-RU" dirty="0" smtClean="0"/>
            <a:t>Практический (игровой метод, труд, опыты, проекты); </a:t>
          </a:r>
          <a:endParaRPr lang="ru-RU" dirty="0"/>
        </a:p>
      </dgm:t>
    </dgm:pt>
    <dgm:pt modelId="{7922C9E3-858C-48D1-A1B5-558CEEF081DE}" type="parTrans" cxnId="{CBF9EAB3-1B06-4DB3-98AA-B3CAE0239A68}">
      <dgm:prSet/>
      <dgm:spPr/>
      <dgm:t>
        <a:bodyPr/>
        <a:lstStyle/>
        <a:p>
          <a:endParaRPr lang="ru-RU"/>
        </a:p>
      </dgm:t>
    </dgm:pt>
    <dgm:pt modelId="{D442AB99-C0AE-4F65-9B7B-9DE99FC42483}" type="sibTrans" cxnId="{CBF9EAB3-1B06-4DB3-98AA-B3CAE0239A68}">
      <dgm:prSet/>
      <dgm:spPr/>
      <dgm:t>
        <a:bodyPr/>
        <a:lstStyle/>
        <a:p>
          <a:endParaRPr lang="ru-RU"/>
        </a:p>
      </dgm:t>
    </dgm:pt>
    <dgm:pt modelId="{F875598E-13C4-43F0-A7B5-6F9B0B8A9C5B}">
      <dgm:prSet/>
      <dgm:spPr/>
      <dgm:t>
        <a:bodyPr/>
        <a:lstStyle/>
        <a:p>
          <a:pPr algn="ctr" rtl="0"/>
          <a:r>
            <a:rPr lang="ru-RU" dirty="0" smtClean="0"/>
            <a:t>Словесный  (рассказ воспитателя, чтение художественного произведения, беседы, проблемные вопросы).</a:t>
          </a:r>
          <a:endParaRPr lang="ru-RU" dirty="0"/>
        </a:p>
      </dgm:t>
    </dgm:pt>
    <dgm:pt modelId="{CD6D3364-E410-4FAA-B8C3-3D94C3A24A8E}" type="parTrans" cxnId="{EDB6D1EF-220E-4A71-A0BB-B6FCAAC67A98}">
      <dgm:prSet/>
      <dgm:spPr/>
      <dgm:t>
        <a:bodyPr/>
        <a:lstStyle/>
        <a:p>
          <a:endParaRPr lang="ru-RU"/>
        </a:p>
      </dgm:t>
    </dgm:pt>
    <dgm:pt modelId="{DC68FB45-0993-4C01-9870-4612B94A9D0A}" type="sibTrans" cxnId="{EDB6D1EF-220E-4A71-A0BB-B6FCAAC67A98}">
      <dgm:prSet/>
      <dgm:spPr/>
      <dgm:t>
        <a:bodyPr/>
        <a:lstStyle/>
        <a:p>
          <a:endParaRPr lang="ru-RU"/>
        </a:p>
      </dgm:t>
    </dgm:pt>
    <dgm:pt modelId="{91C3821A-BA7B-4F4E-AF93-1F8A10BDCADA}" type="pres">
      <dgm:prSet presAssocID="{78506650-72F3-42F5-B798-0591712E598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D09DCF-1D54-4F15-8C93-E7782C0DE6C9}" type="pres">
      <dgm:prSet presAssocID="{A848B33B-688B-45FD-90F4-FFA884FF454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2F9D03-A8CA-4DC9-A579-52297075BA84}" type="pres">
      <dgm:prSet presAssocID="{FD40FC61-B8B9-4496-BE5B-DD8CD60053AA}" presName="spacer" presStyleCnt="0"/>
      <dgm:spPr/>
    </dgm:pt>
    <dgm:pt modelId="{61742CAA-F7CC-4DC4-80B7-3758E0984B66}" type="pres">
      <dgm:prSet presAssocID="{CB7DE510-C2E1-4563-BE62-31CFCB23AC3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777311-53E7-4BC9-A825-2B641BC28BA6}" type="pres">
      <dgm:prSet presAssocID="{AE6FF4DA-F079-42F1-981D-2949350BAD5A}" presName="spacer" presStyleCnt="0"/>
      <dgm:spPr/>
    </dgm:pt>
    <dgm:pt modelId="{D6BFC379-97B1-412D-969A-B62AA399B2C5}" type="pres">
      <dgm:prSet presAssocID="{73B6D8F5-FC30-4BC6-881C-FAC31985C32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06B1D5-F993-441A-AF55-BCE4E4FAEA63}" type="pres">
      <dgm:prSet presAssocID="{D442AB99-C0AE-4F65-9B7B-9DE99FC42483}" presName="spacer" presStyleCnt="0"/>
      <dgm:spPr/>
    </dgm:pt>
    <dgm:pt modelId="{8CA3D736-FD7B-4C1E-92A7-14E85239813A}" type="pres">
      <dgm:prSet presAssocID="{F875598E-13C4-43F0-A7B5-6F9B0B8A9C5B}" presName="parentText" presStyleLbl="node1" presStyleIdx="3" presStyleCnt="4" custScaleY="1660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A8A676-931B-4F07-8ECA-4A4C1E09339D}" type="presOf" srcId="{A848B33B-688B-45FD-90F4-FFA884FF454E}" destId="{78D09DCF-1D54-4F15-8C93-E7782C0DE6C9}" srcOrd="0" destOrd="0" presId="urn:microsoft.com/office/officeart/2005/8/layout/vList2"/>
    <dgm:cxn modelId="{98C89F3B-C914-4A65-9B4B-3923306BD0AF}" srcId="{78506650-72F3-42F5-B798-0591712E5989}" destId="{A848B33B-688B-45FD-90F4-FFA884FF454E}" srcOrd="0" destOrd="0" parTransId="{94EC38D9-EF87-4BDF-9713-9E7120421C92}" sibTransId="{FD40FC61-B8B9-4496-BE5B-DD8CD60053AA}"/>
    <dgm:cxn modelId="{CBF9EAB3-1B06-4DB3-98AA-B3CAE0239A68}" srcId="{78506650-72F3-42F5-B798-0591712E5989}" destId="{73B6D8F5-FC30-4BC6-881C-FAC31985C32C}" srcOrd="2" destOrd="0" parTransId="{7922C9E3-858C-48D1-A1B5-558CEEF081DE}" sibTransId="{D442AB99-C0AE-4F65-9B7B-9DE99FC42483}"/>
    <dgm:cxn modelId="{736259A3-CD89-41C1-A495-112D2121D3FF}" type="presOf" srcId="{78506650-72F3-42F5-B798-0591712E5989}" destId="{91C3821A-BA7B-4F4E-AF93-1F8A10BDCADA}" srcOrd="0" destOrd="0" presId="urn:microsoft.com/office/officeart/2005/8/layout/vList2"/>
    <dgm:cxn modelId="{EDB6D1EF-220E-4A71-A0BB-B6FCAAC67A98}" srcId="{78506650-72F3-42F5-B798-0591712E5989}" destId="{F875598E-13C4-43F0-A7B5-6F9B0B8A9C5B}" srcOrd="3" destOrd="0" parTransId="{CD6D3364-E410-4FAA-B8C3-3D94C3A24A8E}" sibTransId="{DC68FB45-0993-4C01-9870-4612B94A9D0A}"/>
    <dgm:cxn modelId="{26A53A0F-6BFC-4717-ADED-3CB370BBE241}" srcId="{78506650-72F3-42F5-B798-0591712E5989}" destId="{CB7DE510-C2E1-4563-BE62-31CFCB23AC35}" srcOrd="1" destOrd="0" parTransId="{0D69C031-FA97-4B74-ADA3-A17132F1B710}" sibTransId="{AE6FF4DA-F079-42F1-981D-2949350BAD5A}"/>
    <dgm:cxn modelId="{B3708337-551D-4148-86F2-47ECB0FB6BF9}" type="presOf" srcId="{CB7DE510-C2E1-4563-BE62-31CFCB23AC35}" destId="{61742CAA-F7CC-4DC4-80B7-3758E0984B66}" srcOrd="0" destOrd="0" presId="urn:microsoft.com/office/officeart/2005/8/layout/vList2"/>
    <dgm:cxn modelId="{93AA1A8B-6535-48D2-A9F9-3F0CBAD23966}" type="presOf" srcId="{F875598E-13C4-43F0-A7B5-6F9B0B8A9C5B}" destId="{8CA3D736-FD7B-4C1E-92A7-14E85239813A}" srcOrd="0" destOrd="0" presId="urn:microsoft.com/office/officeart/2005/8/layout/vList2"/>
    <dgm:cxn modelId="{9F6A96B4-3604-4DE8-902E-06CB7B7F54D7}" type="presOf" srcId="{73B6D8F5-FC30-4BC6-881C-FAC31985C32C}" destId="{D6BFC379-97B1-412D-969A-B62AA399B2C5}" srcOrd="0" destOrd="0" presId="urn:microsoft.com/office/officeart/2005/8/layout/vList2"/>
    <dgm:cxn modelId="{B379AAD4-9187-4359-958F-436BAFC75292}" type="presParOf" srcId="{91C3821A-BA7B-4F4E-AF93-1F8A10BDCADA}" destId="{78D09DCF-1D54-4F15-8C93-E7782C0DE6C9}" srcOrd="0" destOrd="0" presId="urn:microsoft.com/office/officeart/2005/8/layout/vList2"/>
    <dgm:cxn modelId="{17F7AAAE-32E9-4788-A3D8-381C488FD6BC}" type="presParOf" srcId="{91C3821A-BA7B-4F4E-AF93-1F8A10BDCADA}" destId="{6F2F9D03-A8CA-4DC9-A579-52297075BA84}" srcOrd="1" destOrd="0" presId="urn:microsoft.com/office/officeart/2005/8/layout/vList2"/>
    <dgm:cxn modelId="{92DA4E79-D13F-4D24-8965-A985E5168097}" type="presParOf" srcId="{91C3821A-BA7B-4F4E-AF93-1F8A10BDCADA}" destId="{61742CAA-F7CC-4DC4-80B7-3758E0984B66}" srcOrd="2" destOrd="0" presId="urn:microsoft.com/office/officeart/2005/8/layout/vList2"/>
    <dgm:cxn modelId="{762BC656-D002-4E77-8E98-F02172ECAE81}" type="presParOf" srcId="{91C3821A-BA7B-4F4E-AF93-1F8A10BDCADA}" destId="{F3777311-53E7-4BC9-A825-2B641BC28BA6}" srcOrd="3" destOrd="0" presId="urn:microsoft.com/office/officeart/2005/8/layout/vList2"/>
    <dgm:cxn modelId="{7E8FDE34-E860-495C-990E-1779F4AA3F64}" type="presParOf" srcId="{91C3821A-BA7B-4F4E-AF93-1F8A10BDCADA}" destId="{D6BFC379-97B1-412D-969A-B62AA399B2C5}" srcOrd="4" destOrd="0" presId="urn:microsoft.com/office/officeart/2005/8/layout/vList2"/>
    <dgm:cxn modelId="{D98B5FD8-A83C-4E76-A4C0-72B55151390D}" type="presParOf" srcId="{91C3821A-BA7B-4F4E-AF93-1F8A10BDCADA}" destId="{8D06B1D5-F993-441A-AF55-BCE4E4FAEA63}" srcOrd="5" destOrd="0" presId="urn:microsoft.com/office/officeart/2005/8/layout/vList2"/>
    <dgm:cxn modelId="{24982C71-FEB1-48CD-B4BD-16838133A51B}" type="presParOf" srcId="{91C3821A-BA7B-4F4E-AF93-1F8A10BDCADA}" destId="{8CA3D736-FD7B-4C1E-92A7-14E85239813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99C050-653A-4F08-82A7-3B006BE68FB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2721D5-4976-4244-BFF1-4596B1A39BB5}">
      <dgm:prSet/>
      <dgm:spPr/>
      <dgm:t>
        <a:bodyPr/>
        <a:lstStyle/>
        <a:p>
          <a:pPr algn="ctr" rtl="0"/>
          <a:r>
            <a:rPr lang="ru-RU" dirty="0" smtClean="0"/>
            <a:t>формирование осознанно-правильного отношения к природным явлениям и объектам</a:t>
          </a:r>
          <a:endParaRPr lang="ru-RU" dirty="0"/>
        </a:p>
      </dgm:t>
    </dgm:pt>
    <dgm:pt modelId="{9C472E03-39B7-4597-A815-B419AEF645CB}" type="parTrans" cxnId="{8CF2BD7B-794A-4921-AF3F-FE7CF7D90F77}">
      <dgm:prSet/>
      <dgm:spPr/>
      <dgm:t>
        <a:bodyPr/>
        <a:lstStyle/>
        <a:p>
          <a:endParaRPr lang="ru-RU"/>
        </a:p>
      </dgm:t>
    </dgm:pt>
    <dgm:pt modelId="{D4DF36C1-97F4-458C-98BB-9B3D4A9285A1}" type="sibTrans" cxnId="{8CF2BD7B-794A-4921-AF3F-FE7CF7D90F77}">
      <dgm:prSet/>
      <dgm:spPr/>
      <dgm:t>
        <a:bodyPr/>
        <a:lstStyle/>
        <a:p>
          <a:endParaRPr lang="ru-RU"/>
        </a:p>
      </dgm:t>
    </dgm:pt>
    <dgm:pt modelId="{CB9CB44C-4C92-49D3-AE4C-53F651B6A00F}">
      <dgm:prSet/>
      <dgm:spPr/>
      <dgm:t>
        <a:bodyPr/>
        <a:lstStyle/>
        <a:p>
          <a:pPr algn="ctr" rtl="0"/>
          <a:r>
            <a:rPr lang="ru-RU" dirty="0" smtClean="0"/>
            <a:t>ознакомление детей с природой, в основе которого должен лежать экологический подход, т.е. опора на основополагающие идеи и понятия экологии</a:t>
          </a:r>
          <a:endParaRPr lang="ru-RU" dirty="0"/>
        </a:p>
      </dgm:t>
    </dgm:pt>
    <dgm:pt modelId="{C75CD0D4-09D9-46A6-AC28-60C0204856F8}" type="parTrans" cxnId="{CC344436-72AD-4FC1-BE86-2DB398847521}">
      <dgm:prSet/>
      <dgm:spPr/>
      <dgm:t>
        <a:bodyPr/>
        <a:lstStyle/>
        <a:p>
          <a:endParaRPr lang="ru-RU"/>
        </a:p>
      </dgm:t>
    </dgm:pt>
    <dgm:pt modelId="{EA056D03-B015-4B67-9276-7A8E51B5CFDB}" type="sibTrans" cxnId="{CC344436-72AD-4FC1-BE86-2DB398847521}">
      <dgm:prSet/>
      <dgm:spPr/>
      <dgm:t>
        <a:bodyPr/>
        <a:lstStyle/>
        <a:p>
          <a:endParaRPr lang="ru-RU"/>
        </a:p>
      </dgm:t>
    </dgm:pt>
    <dgm:pt modelId="{ED6958B1-ED8B-47CB-B81F-78E685FD5F3F}" type="pres">
      <dgm:prSet presAssocID="{FF99C050-653A-4F08-82A7-3B006BE68FB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BD3231-31DF-4F48-AD64-D9E85BB9BA78}" type="pres">
      <dgm:prSet presAssocID="{D92721D5-4976-4244-BFF1-4596B1A39BB5}" presName="parentText" presStyleLbl="node1" presStyleIdx="0" presStyleCnt="2" custScaleY="380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75A8A6-0A0D-400F-A075-D51F93FBBE8B}" type="pres">
      <dgm:prSet presAssocID="{D4DF36C1-97F4-458C-98BB-9B3D4A9285A1}" presName="spacer" presStyleCnt="0"/>
      <dgm:spPr/>
    </dgm:pt>
    <dgm:pt modelId="{C5BFA6BC-010E-4384-B9DB-3FFDB05C3E64}" type="pres">
      <dgm:prSet presAssocID="{CB9CB44C-4C92-49D3-AE4C-53F651B6A00F}" presName="parentText" presStyleLbl="node1" presStyleIdx="1" presStyleCnt="2" custScaleY="341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688E65-9F3B-4A67-BAEF-A55F2C897025}" type="presOf" srcId="{D92721D5-4976-4244-BFF1-4596B1A39BB5}" destId="{CCBD3231-31DF-4F48-AD64-D9E85BB9BA78}" srcOrd="0" destOrd="0" presId="urn:microsoft.com/office/officeart/2005/8/layout/vList2"/>
    <dgm:cxn modelId="{CC344436-72AD-4FC1-BE86-2DB398847521}" srcId="{FF99C050-653A-4F08-82A7-3B006BE68FB3}" destId="{CB9CB44C-4C92-49D3-AE4C-53F651B6A00F}" srcOrd="1" destOrd="0" parTransId="{C75CD0D4-09D9-46A6-AC28-60C0204856F8}" sibTransId="{EA056D03-B015-4B67-9276-7A8E51B5CFDB}"/>
    <dgm:cxn modelId="{8CF2BD7B-794A-4921-AF3F-FE7CF7D90F77}" srcId="{FF99C050-653A-4F08-82A7-3B006BE68FB3}" destId="{D92721D5-4976-4244-BFF1-4596B1A39BB5}" srcOrd="0" destOrd="0" parTransId="{9C472E03-39B7-4597-A815-B419AEF645CB}" sibTransId="{D4DF36C1-97F4-458C-98BB-9B3D4A9285A1}"/>
    <dgm:cxn modelId="{6C0534B2-2D96-45D2-9B04-B876B8ECFBC7}" type="presOf" srcId="{CB9CB44C-4C92-49D3-AE4C-53F651B6A00F}" destId="{C5BFA6BC-010E-4384-B9DB-3FFDB05C3E64}" srcOrd="0" destOrd="0" presId="urn:microsoft.com/office/officeart/2005/8/layout/vList2"/>
    <dgm:cxn modelId="{0D242C99-A8BF-4FB9-A75F-BB1027DBECEC}" type="presOf" srcId="{FF99C050-653A-4F08-82A7-3B006BE68FB3}" destId="{ED6958B1-ED8B-47CB-B81F-78E685FD5F3F}" srcOrd="0" destOrd="0" presId="urn:microsoft.com/office/officeart/2005/8/layout/vList2"/>
    <dgm:cxn modelId="{CF159AD5-FE56-46FD-937F-B17678E8FE25}" type="presParOf" srcId="{ED6958B1-ED8B-47CB-B81F-78E685FD5F3F}" destId="{CCBD3231-31DF-4F48-AD64-D9E85BB9BA78}" srcOrd="0" destOrd="0" presId="urn:microsoft.com/office/officeart/2005/8/layout/vList2"/>
    <dgm:cxn modelId="{2B5C555B-DABF-418A-A064-F5B01894DB02}" type="presParOf" srcId="{ED6958B1-ED8B-47CB-B81F-78E685FD5F3F}" destId="{4875A8A6-0A0D-400F-A075-D51F93FBBE8B}" srcOrd="1" destOrd="0" presId="urn:microsoft.com/office/officeart/2005/8/layout/vList2"/>
    <dgm:cxn modelId="{C4FDA75F-0336-46DB-9DA7-F19A19FA68EE}" type="presParOf" srcId="{ED6958B1-ED8B-47CB-B81F-78E685FD5F3F}" destId="{C5BFA6BC-010E-4384-B9DB-3FFDB05C3E6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E0D3FF2-11FE-4D25-A29F-9C765372ACB0}">
      <dsp:nvSpPr>
        <dsp:cNvPr id="0" name=""/>
        <dsp:cNvSpPr/>
      </dsp:nvSpPr>
      <dsp:spPr>
        <a:xfrm>
          <a:off x="0" y="0"/>
          <a:ext cx="4067204" cy="24403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Создание условий для формирования экологического сознания детей через общение с окружающим миром</a:t>
          </a:r>
          <a:endParaRPr lang="ru-RU" sz="2700" kern="1200" dirty="0"/>
        </a:p>
      </dsp:txBody>
      <dsp:txXfrm>
        <a:off x="0" y="0"/>
        <a:ext cx="4067204" cy="244032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8D09DCF-1D54-4F15-8C93-E7782C0DE6C9}">
      <dsp:nvSpPr>
        <dsp:cNvPr id="0" name=""/>
        <dsp:cNvSpPr/>
      </dsp:nvSpPr>
      <dsp:spPr>
        <a:xfrm>
          <a:off x="0" y="210314"/>
          <a:ext cx="3900486" cy="888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/>
            <a:t>Методы</a:t>
          </a:r>
          <a:r>
            <a:rPr lang="ru-RU" sz="1600" kern="1200" dirty="0" smtClean="0"/>
            <a:t>:</a:t>
          </a:r>
          <a:endParaRPr lang="ru-RU" sz="1600" kern="1200" dirty="0"/>
        </a:p>
      </dsp:txBody>
      <dsp:txXfrm>
        <a:off x="0" y="210314"/>
        <a:ext cx="3900486" cy="888030"/>
      </dsp:txXfrm>
    </dsp:sp>
    <dsp:sp modelId="{61742CAA-F7CC-4DC4-80B7-3758E0984B66}">
      <dsp:nvSpPr>
        <dsp:cNvPr id="0" name=""/>
        <dsp:cNvSpPr/>
      </dsp:nvSpPr>
      <dsp:spPr>
        <a:xfrm>
          <a:off x="0" y="1144424"/>
          <a:ext cx="3900486" cy="888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Наглядный  (наблюдение, рассматривание картин, детских презентаций);</a:t>
          </a:r>
          <a:endParaRPr lang="ru-RU" sz="1600" kern="1200" dirty="0"/>
        </a:p>
      </dsp:txBody>
      <dsp:txXfrm>
        <a:off x="0" y="1144424"/>
        <a:ext cx="3900486" cy="888030"/>
      </dsp:txXfrm>
    </dsp:sp>
    <dsp:sp modelId="{D6BFC379-97B1-412D-969A-B62AA399B2C5}">
      <dsp:nvSpPr>
        <dsp:cNvPr id="0" name=""/>
        <dsp:cNvSpPr/>
      </dsp:nvSpPr>
      <dsp:spPr>
        <a:xfrm>
          <a:off x="0" y="2078534"/>
          <a:ext cx="3900486" cy="888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Практический (игровой метод, труд, опыты, проекты); </a:t>
          </a:r>
          <a:endParaRPr lang="ru-RU" sz="1600" kern="1200" dirty="0"/>
        </a:p>
      </dsp:txBody>
      <dsp:txXfrm>
        <a:off x="0" y="2078534"/>
        <a:ext cx="3900486" cy="888030"/>
      </dsp:txXfrm>
    </dsp:sp>
    <dsp:sp modelId="{8CA3D736-FD7B-4C1E-92A7-14E85239813A}">
      <dsp:nvSpPr>
        <dsp:cNvPr id="0" name=""/>
        <dsp:cNvSpPr/>
      </dsp:nvSpPr>
      <dsp:spPr>
        <a:xfrm>
          <a:off x="0" y="3012644"/>
          <a:ext cx="3900486" cy="14744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Словесный  (рассказ воспитателя, чтение художественного произведения, беседы, проблемные вопросы).</a:t>
          </a:r>
          <a:endParaRPr lang="ru-RU" sz="1600" kern="1200" dirty="0"/>
        </a:p>
      </dsp:txBody>
      <dsp:txXfrm>
        <a:off x="0" y="3012644"/>
        <a:ext cx="3900486" cy="147446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BD3231-31DF-4F48-AD64-D9E85BB9BA78}">
      <dsp:nvSpPr>
        <dsp:cNvPr id="0" name=""/>
        <dsp:cNvSpPr/>
      </dsp:nvSpPr>
      <dsp:spPr>
        <a:xfrm>
          <a:off x="0" y="418712"/>
          <a:ext cx="4038600" cy="18974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формирование осознанно-правильного отношения к природным явлениям и объектам</a:t>
          </a:r>
          <a:endParaRPr lang="ru-RU" sz="1900" kern="1200" dirty="0"/>
        </a:p>
      </dsp:txBody>
      <dsp:txXfrm>
        <a:off x="0" y="418712"/>
        <a:ext cx="4038600" cy="1897401"/>
      </dsp:txXfrm>
    </dsp:sp>
    <dsp:sp modelId="{C5BFA6BC-010E-4384-B9DB-3FFDB05C3E64}">
      <dsp:nvSpPr>
        <dsp:cNvPr id="0" name=""/>
        <dsp:cNvSpPr/>
      </dsp:nvSpPr>
      <dsp:spPr>
        <a:xfrm>
          <a:off x="0" y="2405394"/>
          <a:ext cx="4038600" cy="170185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ознакомление детей с природой, в основе которого должен лежать экологический подход, т.е. опора на основополагающие идеи и понятия экологии</a:t>
          </a:r>
          <a:endParaRPr lang="ru-RU" sz="1900" kern="1200" dirty="0"/>
        </a:p>
      </dsp:txBody>
      <dsp:txXfrm>
        <a:off x="0" y="2405394"/>
        <a:ext cx="4038600" cy="1701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4" y="4726"/>
            <a:ext cx="9144803" cy="685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005" y="404664"/>
            <a:ext cx="8229600" cy="296842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 52 «Березка»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57560"/>
          </a:xfrm>
          <a:solidFill>
            <a:schemeClr val="lt1">
              <a:alpha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Опыт работы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по формированию экологической культуры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детей дошкольного возраста</a:t>
            </a:r>
          </a:p>
          <a:p>
            <a:pPr algn="ctr">
              <a:buNone/>
            </a:pPr>
            <a:r>
              <a:rPr lang="ru-RU" b="1" dirty="0">
                <a:solidFill>
                  <a:srgbClr val="002060"/>
                </a:solidFill>
              </a:rPr>
              <a:t>(три года изучения)</a:t>
            </a:r>
          </a:p>
          <a:p>
            <a:pPr algn="ctr">
              <a:buNone/>
            </a:pPr>
            <a:r>
              <a:rPr lang="ru-RU" b="1" dirty="0">
                <a:solidFill>
                  <a:srgbClr val="002060"/>
                </a:solidFill>
              </a:rPr>
              <a:t>Средний </a:t>
            </a:r>
            <a:r>
              <a:rPr lang="ru-RU" b="1" dirty="0" smtClean="0">
                <a:solidFill>
                  <a:srgbClr val="002060"/>
                </a:solidFill>
              </a:rPr>
              <a:t>возраст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876256" y="5013176"/>
            <a:ext cx="2009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Автор: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Н.А.Кирсанова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4810" y="6143644"/>
            <a:ext cx="85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2021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Познавательно-исследовательская деятельность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455826"/>
            <a:ext cx="3384376" cy="214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Любовь\Downloads\IMG_20210412_164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556792"/>
            <a:ext cx="6120680" cy="2810124"/>
          </a:xfrm>
          <a:prstGeom prst="rect">
            <a:avLst/>
          </a:prstGeom>
          <a:noFill/>
        </p:spPr>
      </p:pic>
      <p:pic>
        <p:nvPicPr>
          <p:cNvPr id="1027" name="Picture 3" descr="C:\Users\Любовь\Downloads\Screenshot_20210515_19215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8592" y="4435714"/>
            <a:ext cx="3071800" cy="2161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Конструктивная деятельность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Фото детей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077072"/>
            <a:ext cx="5092105" cy="258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C:\Users\Любовь\Downloads\IMG_20201113_102253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492896"/>
            <a:ext cx="4283968" cy="2409732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340768"/>
            <a:ext cx="52705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268760"/>
            <a:ext cx="4229100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581128"/>
            <a:ext cx="4085026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Чтение художественной литературы</a:t>
            </a:r>
            <a:endParaRPr lang="ru-RU" dirty="0"/>
          </a:p>
        </p:txBody>
      </p:sp>
      <p:pic>
        <p:nvPicPr>
          <p:cNvPr id="2050" name="Picture 2" descr="C:\Users\Любовь\Downloads\IMG_20210517_1606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324125"/>
            <a:ext cx="5819070" cy="3273227"/>
          </a:xfrm>
          <a:prstGeom prst="rect">
            <a:avLst/>
          </a:prstGeom>
          <a:noFill/>
        </p:spPr>
      </p:pic>
      <p:pic>
        <p:nvPicPr>
          <p:cNvPr id="2051" name="Picture 3" descr="C:\Users\Любовь\Downloads\IMG_20210518_1505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340768"/>
            <a:ext cx="1548219" cy="1933731"/>
          </a:xfrm>
          <a:prstGeom prst="rect">
            <a:avLst/>
          </a:prstGeom>
          <a:noFill/>
        </p:spPr>
      </p:pic>
      <p:pic>
        <p:nvPicPr>
          <p:cNvPr id="2052" name="Picture 4" descr="C:\Users\Любовь\Downloads\IMG_20210518_1506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1340768"/>
            <a:ext cx="1475101" cy="1873907"/>
          </a:xfrm>
          <a:prstGeom prst="rect">
            <a:avLst/>
          </a:prstGeom>
          <a:noFill/>
        </p:spPr>
      </p:pic>
      <p:pic>
        <p:nvPicPr>
          <p:cNvPr id="2053" name="Picture 5" descr="C:\Users\Любовь\Downloads\IMG_20210518_1458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002874" y="845999"/>
            <a:ext cx="1890780" cy="28803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Двигательная активность </a:t>
            </a:r>
            <a:endParaRPr lang="ru-RU" dirty="0"/>
          </a:p>
        </p:txBody>
      </p:sp>
      <p:pic>
        <p:nvPicPr>
          <p:cNvPr id="3074" name="Picture 2" descr="C:\Users\Любовь\Downloads\IMG_20210518_1455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60878"/>
            <a:ext cx="7200800" cy="51112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dirty="0" smtClean="0"/>
              <a:t>Самостоятельная деятельность детей</a:t>
            </a:r>
            <a:endParaRPr lang="ru-RU" sz="3600" dirty="0"/>
          </a:p>
        </p:txBody>
      </p:sp>
      <p:pic>
        <p:nvPicPr>
          <p:cNvPr id="5122" name="Picture 2" descr="C:\Users\Любовь\Downloads\IMG_20210518_1457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6211" y="1948838"/>
            <a:ext cx="2744261" cy="4288474"/>
          </a:xfrm>
          <a:prstGeom prst="rect">
            <a:avLst/>
          </a:prstGeom>
          <a:noFill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920" y="1628800"/>
            <a:ext cx="381623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89040"/>
            <a:ext cx="3047177" cy="285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 smtClean="0"/>
              <a:t>Взаимодействие с родителями воспитанников</a:t>
            </a:r>
            <a:endParaRPr lang="ru-RU" sz="3200" dirty="0"/>
          </a:p>
        </p:txBody>
      </p:sp>
      <p:pic>
        <p:nvPicPr>
          <p:cNvPr id="4098" name="Picture 2" descr="C:\Users\Любовь\Downloads\IMG_20210518_1502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51910"/>
            <a:ext cx="2880320" cy="4413394"/>
          </a:xfrm>
          <a:prstGeom prst="rect">
            <a:avLst/>
          </a:prstGeom>
          <a:noFill/>
        </p:spPr>
      </p:pic>
      <p:pic>
        <p:nvPicPr>
          <p:cNvPr id="4099" name="Picture 3" descr="C:\Users\Любовь\Downloads\IMG_20210518_1457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3393" y="4371758"/>
            <a:ext cx="5063063" cy="2297602"/>
          </a:xfrm>
          <a:prstGeom prst="rect">
            <a:avLst/>
          </a:prstGeom>
          <a:noFill/>
        </p:spPr>
      </p:pic>
      <p:pic>
        <p:nvPicPr>
          <p:cNvPr id="4101" name="Picture 5" descr="C:\Users\Любовь\Downloads\IMG_20210518_1456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1340768"/>
            <a:ext cx="5068692" cy="2939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РПСС группы. Центр природы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16832"/>
            <a:ext cx="5882604" cy="447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Любовь\Downloads\IMAG42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1" y="1916831"/>
            <a:ext cx="2512340" cy="44644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Заключение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lt1"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Таким образом, в результате деятельности,  я пришла к выводу, что работу по экологическому воспитанию в ДОУ необходимо проводить  систематично, взаимосвязано, лишь тогда у детей сформируется гуманно-ценностное отношение к природе, способность понимать и любить окружающий мир, навыки  элементарной природоохранной деятельности в ближайшем окружении.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 </a:t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Введение</a:t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 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0076" y="1958099"/>
            <a:ext cx="5472122" cy="4429156"/>
          </a:xfrm>
          <a:solidFill>
            <a:schemeClr val="lt1">
              <a:alpha val="50000"/>
            </a:schemeClr>
          </a:solidFill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i="1" dirty="0" smtClean="0"/>
              <a:t>  </a:t>
            </a:r>
            <a:r>
              <a:rPr lang="ru-RU" sz="2200" b="1" i="1" dirty="0" smtClean="0"/>
              <a:t>Всё хорошее в людях - из детства!</a:t>
            </a:r>
            <a:endParaRPr lang="ru-RU" sz="2200" b="1" dirty="0" smtClean="0"/>
          </a:p>
          <a:p>
            <a:pPr algn="just">
              <a:buNone/>
            </a:pPr>
            <a:r>
              <a:rPr lang="ru-RU" sz="2200" b="1" i="1" dirty="0" smtClean="0"/>
              <a:t>   Как истоки добра пробудить?</a:t>
            </a:r>
            <a:endParaRPr lang="ru-RU" sz="2200" b="1" dirty="0" smtClean="0"/>
          </a:p>
          <a:p>
            <a:pPr algn="just">
              <a:buNone/>
            </a:pPr>
            <a:r>
              <a:rPr lang="ru-RU" sz="2200" b="1" i="1" dirty="0" smtClean="0"/>
              <a:t>   Прикоснуться к природе всем сердцем:</a:t>
            </a:r>
          </a:p>
          <a:p>
            <a:pPr algn="just">
              <a:buNone/>
            </a:pPr>
            <a:r>
              <a:rPr lang="ru-RU" sz="2200" b="1" i="1" dirty="0"/>
              <a:t> </a:t>
            </a:r>
            <a:r>
              <a:rPr lang="ru-RU" sz="2200" b="1" i="1" dirty="0" smtClean="0"/>
              <a:t>  Удивиться, узнать, полюбить!</a:t>
            </a:r>
            <a:endParaRPr lang="ru-RU" sz="2200" b="1" dirty="0" smtClean="0"/>
          </a:p>
          <a:p>
            <a:pPr algn="just">
              <a:buNone/>
            </a:pPr>
            <a:r>
              <a:rPr lang="ru-RU" sz="2200" b="1" i="1" dirty="0" smtClean="0"/>
              <a:t>   Мы хотим, чтоб земля расцветала,</a:t>
            </a:r>
            <a:endParaRPr lang="ru-RU" sz="2200" b="1" dirty="0" smtClean="0"/>
          </a:p>
          <a:p>
            <a:pPr algn="just">
              <a:buNone/>
            </a:pPr>
            <a:r>
              <a:rPr lang="ru-RU" sz="2200" b="1" i="1" dirty="0" smtClean="0"/>
              <a:t>   И росли, как цветы, малыши,</a:t>
            </a:r>
            <a:endParaRPr lang="ru-RU" sz="2200" b="1" dirty="0" smtClean="0"/>
          </a:p>
          <a:p>
            <a:pPr algn="just">
              <a:buNone/>
            </a:pPr>
            <a:r>
              <a:rPr lang="ru-RU" sz="2200" b="1" i="1" dirty="0" smtClean="0"/>
              <a:t>   Чтоб для них экология стала</a:t>
            </a:r>
            <a:endParaRPr lang="ru-RU" sz="2200" b="1" dirty="0" smtClean="0"/>
          </a:p>
          <a:p>
            <a:pPr algn="just">
              <a:buNone/>
            </a:pPr>
            <a:r>
              <a:rPr lang="ru-RU" sz="2200" b="1" i="1" dirty="0" smtClean="0"/>
              <a:t>   Не наукой, а частью души!</a:t>
            </a:r>
            <a:r>
              <a:rPr lang="ru-RU" sz="2200" b="1" dirty="0" smtClean="0"/>
              <a:t> </a:t>
            </a:r>
            <a:r>
              <a:rPr lang="ru-RU" sz="2200" i="1" dirty="0" smtClean="0"/>
              <a:t> </a:t>
            </a:r>
          </a:p>
          <a:p>
            <a:pPr algn="r">
              <a:buNone/>
            </a:pPr>
            <a:r>
              <a:rPr lang="ru-RU" sz="2200" i="1" dirty="0" smtClean="0"/>
              <a:t> И.П. Поляков</a:t>
            </a:r>
            <a:endParaRPr lang="ru-RU" sz="2200" dirty="0"/>
          </a:p>
        </p:txBody>
      </p:sp>
      <p:pic>
        <p:nvPicPr>
          <p:cNvPr id="1026" name="Picture 2" descr="https://avatars.mds.yandex.net/get-pdb/1773789/c4add0d5-5248-4740-b323-d0e841bb3e27/s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2198" y="3068960"/>
            <a:ext cx="3160282" cy="3318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https://st15.stpulscen.ru/images/product/226/167/372_b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764704"/>
            <a:ext cx="1815267" cy="17339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 smtClean="0"/>
              <a:t>Одна из основных задач образования, в соответствии с Законом РФ «Об образовании» — это формирование духовно-нравственной личности</a:t>
            </a:r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0" y="1628800"/>
            <a:ext cx="4143404" cy="132873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buNone/>
            </a:pPr>
            <a:r>
              <a:rPr lang="ru-RU" sz="2000" dirty="0" smtClean="0"/>
              <a:t>      </a:t>
            </a:r>
            <a:r>
              <a:rPr lang="ru-RU" sz="2000" b="1" dirty="0" smtClean="0"/>
              <a:t>Деятельность</a:t>
            </a:r>
            <a:r>
              <a:rPr lang="ru-RU" sz="2000" dirty="0" smtClean="0"/>
              <a:t> - одно из решающих средств развития у детей познавательных интересов к природе. </a:t>
            </a:r>
            <a:endParaRPr lang="ru-RU" sz="20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3976" y="1628800"/>
            <a:ext cx="4038600" cy="4525963"/>
          </a:xfrm>
          <a:solidFill>
            <a:schemeClr val="lt1">
              <a:alpha val="50000"/>
            </a:schemeClr>
          </a:solidFill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dirty="0" smtClean="0">
                <a:solidFill>
                  <a:srgbClr val="7030A0"/>
                </a:solidFill>
              </a:rPr>
              <a:t>Составные экологической культуры личности дошкольника:</a:t>
            </a:r>
          </a:p>
          <a:p>
            <a:pPr>
              <a:buNone/>
            </a:pPr>
            <a:r>
              <a:rPr lang="ru-RU" dirty="0" smtClean="0"/>
              <a:t>     знания о природе и умение их использовать в реальной жизни, в поведении, в разнообразной деятельности (в играх, в быту, в труде)</a:t>
            </a:r>
          </a:p>
          <a:p>
            <a:endParaRPr lang="ru-RU" dirty="0"/>
          </a:p>
        </p:txBody>
      </p:sp>
      <p:pic>
        <p:nvPicPr>
          <p:cNvPr id="15362" name="Picture 2" descr="https://avatars.mds.yandex.net/get-pdb/224463/46032548-43b7-4c07-9ac7-e1a2b9118283/s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81765"/>
            <a:ext cx="4143404" cy="3373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/>
              <a:t>Ведущая педагогическая идея опыта</a:t>
            </a:r>
            <a:endParaRPr lang="ru-RU" sz="32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1828367101"/>
              </p:ext>
            </p:extLst>
          </p:nvPr>
        </p:nvGraphicFramePr>
        <p:xfrm>
          <a:off x="395536" y="1340768"/>
          <a:ext cx="4067204" cy="2900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28736"/>
            <a:ext cx="4038600" cy="450059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формирование предпосылок экологического сознания (безопасности окружающего мира);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формирование целостной картины мира, в том числе первичных ценностных представлений и расширение кругозора детей;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развитие всех компонентов устной речи детей в различных формах и видах детской деятельности;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развитие познавательно-исследовательской и продуктивной деятельности.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33056"/>
            <a:ext cx="2808312" cy="277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Теоретическая база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000240"/>
            <a:ext cx="8229600" cy="4214842"/>
          </a:xfrm>
          <a:solidFill>
            <a:schemeClr val="lt1"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      </a:t>
            </a:r>
            <a:r>
              <a:rPr lang="ru-RU" sz="2400" b="1" u="sng" dirty="0" smtClean="0">
                <a:solidFill>
                  <a:srgbClr val="7030A0"/>
                </a:solidFill>
              </a:rPr>
              <a:t>Программы ДОУ по экологическому воспитанию: </a:t>
            </a:r>
          </a:p>
          <a:p>
            <a:r>
              <a:rPr lang="ru-RU" sz="3500" dirty="0" smtClean="0"/>
              <a:t>«Юный эколог» С.Н.Николаевой, </a:t>
            </a:r>
          </a:p>
          <a:p>
            <a:r>
              <a:rPr lang="ru-RU" sz="3500" dirty="0" smtClean="0"/>
              <a:t>«Мы» Н.Н.Кондратьевой, </a:t>
            </a:r>
          </a:p>
          <a:p>
            <a:r>
              <a:rPr lang="ru-RU" sz="3500" dirty="0" smtClean="0"/>
              <a:t>«Мир природы и ребёнок» </a:t>
            </a:r>
            <a:r>
              <a:rPr lang="ru-RU" sz="3500" dirty="0" err="1" smtClean="0"/>
              <a:t>Л.М.Маневцовой</a:t>
            </a:r>
            <a:r>
              <a:rPr lang="ru-RU" sz="3500" dirty="0" smtClean="0"/>
              <a:t>,</a:t>
            </a:r>
          </a:p>
          <a:p>
            <a:r>
              <a:rPr lang="ru-RU" sz="3500" dirty="0" smtClean="0"/>
              <a:t> технология </a:t>
            </a:r>
            <a:r>
              <a:rPr lang="ru-RU" sz="3500" dirty="0" err="1" smtClean="0"/>
              <a:t>О.А.Воронкевич</a:t>
            </a:r>
            <a:r>
              <a:rPr lang="ru-RU" sz="3500" dirty="0" smtClean="0"/>
              <a:t> </a:t>
            </a:r>
          </a:p>
          <a:p>
            <a:pPr>
              <a:buNone/>
            </a:pPr>
            <a:r>
              <a:rPr lang="ru-RU" sz="3500" dirty="0" smtClean="0"/>
              <a:t>  «Добро пожаловать в экологию». </a:t>
            </a:r>
            <a:endParaRPr lang="ru-RU" dirty="0"/>
          </a:p>
        </p:txBody>
      </p:sp>
      <p:pic>
        <p:nvPicPr>
          <p:cNvPr id="17410" name="Picture 2" descr="http://october-tarusa.ru/sites/default/files/article_images/2019/09/kni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2372" y="357166"/>
            <a:ext cx="15016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Технология опыта</a:t>
            </a:r>
            <a:endParaRPr lang="ru-RU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457200" y="1428736"/>
          <a:ext cx="3900486" cy="4697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одержимое 6"/>
          <p:cNvGraphicFramePr>
            <a:graphicFrameLocks noGrp="1"/>
          </p:cNvGraphicFramePr>
          <p:nvPr>
            <p:ph sz="half" idx="2"/>
          </p:nvPr>
        </p:nvGraphicFramePr>
        <p:xfrm>
          <a:off x="4643438" y="1857364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86380" y="1357298"/>
            <a:ext cx="262757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НАПРАВЛЕНИЯ РАБОТЫ: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Метод проектов: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412776"/>
            <a:ext cx="4320480" cy="5184575"/>
          </a:xfrm>
          <a:solidFill>
            <a:schemeClr val="lt1">
              <a:alpha val="5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реализация проекта  приносит ребенку осознанность действий по сбережению природных ресурсов, развивает любознательность, мышление, развивает умение анализировать, делать выводы, стимулирует исследовательскую деятельность, так ведется интегративная работа по обогащению знаний , умений и навыков детей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000628" y="1357298"/>
            <a:ext cx="339637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Коммуникативная деятельность </a:t>
            </a:r>
            <a:endParaRPr lang="ru-RU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02657"/>
            <a:ext cx="4172272" cy="363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Любовь\Downloads\IMG_20210518_1503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0324"/>
            <a:ext cx="4104456" cy="5048996"/>
          </a:xfrm>
          <a:prstGeom prst="rect">
            <a:avLst/>
          </a:prstGeom>
          <a:noFill/>
        </p:spPr>
      </p:pic>
      <p:pic>
        <p:nvPicPr>
          <p:cNvPr id="8196" name="Picture 4" descr="C:\Users\Любовь\Downloads\IMG_20210518_1503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266919"/>
            <a:ext cx="4085199" cy="5042401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0" y="260648"/>
            <a:ext cx="8892480" cy="64807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000" dirty="0" smtClean="0"/>
              <a:t>Наблюдение в природе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Дидактические игры</a:t>
            </a:r>
            <a:endParaRPr lang="ru-RU" dirty="0"/>
          </a:p>
        </p:txBody>
      </p:sp>
      <p:pic>
        <p:nvPicPr>
          <p:cNvPr id="6146" name="Picture 2" descr="C:\Users\Любовь\Downloads\IMG_20210517_1549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268760"/>
            <a:ext cx="6144682" cy="3456384"/>
          </a:xfrm>
          <a:prstGeom prst="rect">
            <a:avLst/>
          </a:prstGeom>
          <a:noFill/>
        </p:spPr>
      </p:pic>
      <p:pic>
        <p:nvPicPr>
          <p:cNvPr id="6147" name="Picture 3" descr="C:\Users\Любовь\Downloads\IMG_20210518_150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8901" y="1268760"/>
            <a:ext cx="2149563" cy="2160240"/>
          </a:xfrm>
          <a:prstGeom prst="rect">
            <a:avLst/>
          </a:prstGeom>
          <a:noFill/>
        </p:spPr>
      </p:pic>
      <p:pic>
        <p:nvPicPr>
          <p:cNvPr id="6148" name="Picture 4" descr="C:\Users\Любовь\Downloads\IMG_20210518_1504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2274" y="5085184"/>
            <a:ext cx="2022174" cy="1501177"/>
          </a:xfrm>
          <a:prstGeom prst="rect">
            <a:avLst/>
          </a:prstGeom>
          <a:noFill/>
        </p:spPr>
      </p:pic>
      <p:pic>
        <p:nvPicPr>
          <p:cNvPr id="6149" name="Picture 5" descr="C:\Users\Любовь\Downloads\IMG_20210518_1504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83198" y="4797152"/>
            <a:ext cx="2600970" cy="1825465"/>
          </a:xfrm>
          <a:prstGeom prst="rect">
            <a:avLst/>
          </a:prstGeom>
          <a:noFill/>
        </p:spPr>
      </p:pic>
      <p:pic>
        <p:nvPicPr>
          <p:cNvPr id="6150" name="Picture 6" descr="C:\Users\Любовь\Downloads\IMG_20210518_1505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847322"/>
            <a:ext cx="2520280" cy="1750030"/>
          </a:xfrm>
          <a:prstGeom prst="rect">
            <a:avLst/>
          </a:prstGeom>
          <a:noFill/>
        </p:spPr>
      </p:pic>
      <p:pic>
        <p:nvPicPr>
          <p:cNvPr id="6151" name="Picture 7" descr="C:\Users\Любовь\Downloads\IMG_20210518_15053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452" y="3501008"/>
            <a:ext cx="1960996" cy="1460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379</Words>
  <Application>Microsoft Office PowerPoint</Application>
  <PresentationFormat>Экран (4:3)</PresentationFormat>
  <Paragraphs>59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Муниципальное бюджетное дошкольное образовательное учреждение Детский сад № 52 «Березка»</vt:lpstr>
      <vt:lpstr>   Введение   </vt:lpstr>
      <vt:lpstr>Одна из основных задач образования, в соответствии с Законом РФ «Об образовании» — это формирование духовно-нравственной личности</vt:lpstr>
      <vt:lpstr>Ведущая педагогическая идея опыта</vt:lpstr>
      <vt:lpstr> Теоретическая база </vt:lpstr>
      <vt:lpstr>Технология опыта</vt:lpstr>
      <vt:lpstr>Метод проектов: </vt:lpstr>
      <vt:lpstr>Слайд 8</vt:lpstr>
      <vt:lpstr>Дидактические игры</vt:lpstr>
      <vt:lpstr>Познавательно-исследовательская деятельность </vt:lpstr>
      <vt:lpstr>Конструктивная деятельность</vt:lpstr>
      <vt:lpstr>Чтение художественной литературы</vt:lpstr>
      <vt:lpstr>Двигательная активность </vt:lpstr>
      <vt:lpstr>Самостоятельная деятельность детей</vt:lpstr>
      <vt:lpstr>Взаимодействие с родителями воспитанников</vt:lpstr>
      <vt:lpstr>РПСС группы. Центр природы</vt:lpstr>
      <vt:lpstr>Заключение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Наименование учреждения</dc:title>
  <dc:creator>Marat</dc:creator>
  <cp:lastModifiedBy>Любовь</cp:lastModifiedBy>
  <cp:revision>45</cp:revision>
  <dcterms:created xsi:type="dcterms:W3CDTF">2019-11-07T00:05:11Z</dcterms:created>
  <dcterms:modified xsi:type="dcterms:W3CDTF">2021-05-18T13:08:35Z</dcterms:modified>
</cp:coreProperties>
</file>