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523FED-4E9C-47BA-B0E5-B562F6224C7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E35C87-ECEA-4050-9AA9-01371B7F0AA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7344816" cy="34563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Лепка как средство развития мелкой моторики детей младшего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157192"/>
            <a:ext cx="5472608" cy="1296144"/>
          </a:xfrm>
        </p:spPr>
        <p:txBody>
          <a:bodyPr/>
          <a:lstStyle/>
          <a:p>
            <a:pPr algn="r"/>
            <a:r>
              <a:rPr lang="ru-RU" dirty="0"/>
              <a:t>Подготовила воспитатель:</a:t>
            </a:r>
          </a:p>
          <a:p>
            <a:pPr algn="r"/>
            <a:r>
              <a:rPr lang="ru-RU" dirty="0"/>
              <a:t>Гребенюк Екатерина Евгеньевна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 за вним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20688"/>
            <a:ext cx="7392821" cy="5544616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32579"/>
            <a:ext cx="401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Актуальность данной темы: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136" y="1268760"/>
            <a:ext cx="75253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Мелкая моторика — способность манипулировать мелкими предметами, передавать объекты из рук в руки, а также выполнять задачи, требующие скоординированной работы глаз и рук. Мелкая моторика связана с нервной системой, зрением, вниманием, памятью и восприятием ребенка. Также ученые доказали, что развитие мелкой моторики и развитие речи очень тесно связаны. Поэтому, развивая мелкую моторику, мы активируем зоны, отвечающие за становление детской речи и повышающие работоспособность ребенка, его внимание, умственную активность, интеллектуальную и творческую деятельность. Кроме того, мелкая моторика непосредственно влияет на ловкость рук, которая сформируется в дальнейшем, на скорость реакции ребенка, на уровень логического мышления, памяти, умения рассуждать, концентрировать внимание и воображение.</a:t>
            </a:r>
          </a:p>
          <a:p>
            <a:r>
              <a:rPr lang="ru-RU" sz="1600" dirty="0"/>
              <a:t>Я считаю, что если в процессе обучения лепке детей дошкольного возраста использовать различные методы и приёмы, то процесс развития мелкой моторики рук будет более успешным.</a:t>
            </a:r>
          </a:p>
          <a:p>
            <a:r>
              <a:rPr lang="ru-RU" sz="1600" dirty="0"/>
              <a:t>Наряду с развитием мелкой моторики развиваются память, внимание, а также словарный запас. Поэтому выбранная тема является актуальной для детей младшего дошкольного возраста. </a:t>
            </a:r>
          </a:p>
          <a:p>
            <a:endParaRPr lang="ru-RU" sz="1600" dirty="0"/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777686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 Задачи</a:t>
            </a:r>
            <a:r>
              <a:rPr lang="ru-RU" b="1" dirty="0"/>
              <a:t>, которые решались на занятиях по лепке:</a:t>
            </a:r>
          </a:p>
          <a:p>
            <a:br>
              <a:rPr lang="ru-RU" dirty="0"/>
            </a:br>
            <a:r>
              <a:rPr lang="ru-RU" sz="1600" dirty="0"/>
              <a:t>- развивать мелкую моторику рук;</a:t>
            </a:r>
            <a:br>
              <a:rPr lang="ru-RU" sz="1600" dirty="0"/>
            </a:br>
            <a:r>
              <a:rPr lang="ru-RU" sz="1600" dirty="0"/>
              <a:t>- поддерживать интерес детей к народному искусству;</a:t>
            </a:r>
            <a:br>
              <a:rPr lang="ru-RU" sz="1600" dirty="0"/>
            </a:br>
            <a:r>
              <a:rPr lang="ru-RU" sz="1600" dirty="0"/>
              <a:t>- поощрять детей воплощать в художественной форме свои представления;</a:t>
            </a:r>
            <a:br>
              <a:rPr lang="ru-RU" sz="1600" dirty="0"/>
            </a:br>
            <a:r>
              <a:rPr lang="ru-RU" sz="1600" dirty="0"/>
              <a:t>- заинтересовать детей лепкой объемных фигурок и простых композиций из пластилина;</a:t>
            </a:r>
            <a:br>
              <a:rPr lang="ru-RU" sz="1600" dirty="0"/>
            </a:br>
            <a:r>
              <a:rPr lang="ru-RU" sz="1600" dirty="0"/>
              <a:t>- показать способы соединения частей;</a:t>
            </a:r>
            <a:br>
              <a:rPr lang="ru-RU" sz="1600" dirty="0"/>
            </a:br>
            <a:r>
              <a:rPr lang="ru-RU" sz="1600" dirty="0"/>
              <a:t>- поощрять стремление к более точному изображению (моделировать форму кончиками пальчиков, сглаживать места соединения частей фигуры);</a:t>
            </a:r>
            <a:br>
              <a:rPr lang="ru-RU" sz="1600" dirty="0"/>
            </a:br>
            <a:r>
              <a:rPr lang="ru-RU" sz="1600" dirty="0"/>
              <a:t>- проводить коллективные работы, учить согласовывать свои действия с действиями других детей;</a:t>
            </a:r>
            <a:br>
              <a:rPr lang="ru-RU" sz="1600" dirty="0"/>
            </a:br>
            <a:r>
              <a:rPr lang="ru-RU" sz="1600" dirty="0"/>
              <a:t>- развивать у детей способность передавать одну и ту же форму в разных техниках;</a:t>
            </a:r>
            <a:br>
              <a:rPr lang="ru-RU" sz="1600" dirty="0"/>
            </a:br>
            <a:r>
              <a:rPr lang="ru-RU" sz="1600" dirty="0"/>
              <a:t>- создавать условия для самостоятельного художественного творчества;</a:t>
            </a:r>
          </a:p>
          <a:p>
            <a:r>
              <a:rPr lang="ru-RU" sz="1600" dirty="0"/>
              <a:t>-улучшить координацию и точность движений руки и глаза, гибкость рук, ритмичность;</a:t>
            </a:r>
          </a:p>
          <a:p>
            <a:r>
              <a:rPr lang="ru-RU" sz="1600" dirty="0"/>
              <a:t>-содействовать нормализации речевой функции;</a:t>
            </a:r>
          </a:p>
          <a:p>
            <a:r>
              <a:rPr lang="ru-RU" sz="1600" dirty="0"/>
              <a:t>-развивать воображение, логическое мышление, произвольное внимание, зрительное и слуховое восприятие, творческую активность;</a:t>
            </a:r>
          </a:p>
          <a:p>
            <a:r>
              <a:rPr lang="ru-RU" sz="1600" dirty="0"/>
              <a:t>-создавать эмоционально-комфортную обстановку в общении со сверстниками и взрослыми;</a:t>
            </a:r>
          </a:p>
          <a:p>
            <a:r>
              <a:rPr lang="ru-RU" sz="1600" dirty="0"/>
              <a:t>-совершенствовать предметно-развивающую среду группы для развития мелкой моторики;</a:t>
            </a:r>
          </a:p>
          <a:p>
            <a:r>
              <a:rPr lang="ru-RU" sz="1600" dirty="0"/>
              <a:t> -развивать мелкую моторику пальцев рук у детей дошкольного возраста через использование разнообразных форм, методов и приемов.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8488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b="1" dirty="0"/>
              <a:t>Вся работа велась в три этапа: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sz="1600" b="1" dirty="0"/>
              <a:t>На подготовительном этапе </a:t>
            </a:r>
            <a:r>
              <a:rPr lang="ru-RU" sz="1600" dirty="0"/>
              <a:t>дети осваивали правильную постановку пальцев, приём </a:t>
            </a:r>
            <a:r>
              <a:rPr lang="ru-RU" sz="1600" dirty="0" err="1"/>
              <a:t>отщипывания</a:t>
            </a:r>
            <a:r>
              <a:rPr lang="ru-RU" sz="1600" dirty="0"/>
              <a:t> маленького кусочка пластилина от целого куска, учились скатывать шарик между двумя пальчиками, надавливать, вдавливать, размазывать подушечкой пальцев, работать на ограниченном пространстве .</a:t>
            </a:r>
          </a:p>
          <a:p>
            <a:r>
              <a:rPr lang="ru-RU" sz="1600" b="1" dirty="0"/>
              <a:t>На основном этапе </a:t>
            </a:r>
            <a:r>
              <a:rPr lang="ru-RU" sz="1600" dirty="0"/>
              <a:t>мы научились не выходить за контур рисунка, размазывать пластилин. Будто закрашивая рисунок, освоили приём вливания одного цвета в другой. Для большей выразительности работ использовали природный материал или другие вспомогательные предметы (бусинки, стразы, бисер). А самое главное, учились выполнять коллективные работы, действовать по словесному указанию воспитателя.</a:t>
            </a:r>
          </a:p>
          <a:p>
            <a:r>
              <a:rPr lang="ru-RU" sz="1600" b="1" dirty="0"/>
              <a:t>На третьем заключительном этапе </a:t>
            </a:r>
            <a:r>
              <a:rPr lang="ru-RU" sz="1600" dirty="0"/>
              <a:t>дети учились решать самостоятельно творческие задачи, самостоятельно выбирать рисунок для работы и формировать своё отношение к результатам своей же деятельности 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Особенности проведения занятий с детьми по лепке:</a:t>
            </a:r>
          </a:p>
          <a:p>
            <a:endParaRPr lang="ru-RU" dirty="0"/>
          </a:p>
          <a:p>
            <a:r>
              <a:rPr lang="ru-RU" sz="1600" dirty="0"/>
              <a:t>Прежде чем обучить малышей изображать предмет, надо научить их рассматривать его, обследовать, уметь выделить его основные свойства. Обучение изображению следует вести через показ реального предмета или игрушки.</a:t>
            </a:r>
          </a:p>
          <a:p>
            <a:r>
              <a:rPr lang="ru-RU" sz="1600" dirty="0"/>
              <a:t> При рассмотрении предмета воспитатель должен ставить следующие цели:</a:t>
            </a:r>
          </a:p>
          <a:p>
            <a:r>
              <a:rPr lang="ru-RU" sz="1600" dirty="0"/>
              <a:t>- сделать процесс восприятия предмета преднамеренным;</a:t>
            </a:r>
          </a:p>
          <a:p>
            <a:r>
              <a:rPr lang="ru-RU" sz="1600" dirty="0"/>
              <a:t>- вызвать у детей ориентировочную деятельность, внимание, интерес к обследуемому предмету;</a:t>
            </a:r>
          </a:p>
          <a:p>
            <a:r>
              <a:rPr lang="ru-RU" sz="1600" dirty="0"/>
              <a:t>- научить выделять основные части предмета;</a:t>
            </a:r>
          </a:p>
          <a:p>
            <a:pPr>
              <a:buFontTx/>
              <a:buChar char="-"/>
            </a:pPr>
            <a:r>
              <a:rPr lang="ru-RU" sz="1600" dirty="0"/>
              <a:t>установить связь воспринимаемого с уже имеющимся умением.</a:t>
            </a:r>
          </a:p>
          <a:p>
            <a:endParaRPr lang="ru-RU" sz="1600" dirty="0"/>
          </a:p>
          <a:p>
            <a:r>
              <a:rPr lang="ru-RU" sz="1600" dirty="0"/>
              <a:t>Эти задачи решаются при обследовании всех предметов, к изображению которых мы подводим детей. Учитывая поставленную задачу, воспитатель должен стремиться установить связь между частями рассматриваемого предмета и теми формообразующими движениями, которыми раньше уже овладели дети, установить связь воспринимаемого с прошлым опытом детей и с предстоящей задачей -- слепить. Например, воспитатель, показывая палочку от пирамиды, задает детям вопрос: «А вы умеете лепить палочку» -- или, рассматривая кольцо, говорит: «Смотрите, какое колечко, у него дырочка есть, чтобы надеть на палочку. А вы умеете лепить колечко?»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Занятие по художественно- эстетическому развитию: лепка</a:t>
            </a:r>
          </a:p>
          <a:p>
            <a:pPr algn="ctr"/>
            <a:r>
              <a:rPr lang="ru-RU" b="1" dirty="0"/>
              <a:t>«Витамины для зверей»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3" name="Рисунок 2" descr="20191115_154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3" y="1268760"/>
            <a:ext cx="3264363" cy="2448272"/>
          </a:xfrm>
          <a:prstGeom prst="rect">
            <a:avLst/>
          </a:prstGeom>
        </p:spPr>
      </p:pic>
      <p:pic>
        <p:nvPicPr>
          <p:cNvPr id="4" name="Рисунок 3" descr="20191115_155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1540" y="1268760"/>
            <a:ext cx="3264362" cy="2448272"/>
          </a:xfrm>
          <a:prstGeom prst="rect">
            <a:avLst/>
          </a:prstGeom>
        </p:spPr>
      </p:pic>
      <p:pic>
        <p:nvPicPr>
          <p:cNvPr id="5" name="Рисунок 4" descr="20191115_155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005064"/>
            <a:ext cx="3336371" cy="2502278"/>
          </a:xfrm>
          <a:prstGeom prst="rect">
            <a:avLst/>
          </a:prstGeom>
        </p:spPr>
      </p:pic>
      <p:pic>
        <p:nvPicPr>
          <p:cNvPr id="6" name="Рисунок 5" descr="20191115_161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05064"/>
            <a:ext cx="3336370" cy="2502277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Занятие по художественно-эстетическому развитию: лепка</a:t>
            </a:r>
          </a:p>
          <a:p>
            <a:pPr algn="ctr"/>
            <a:r>
              <a:rPr lang="ru-RU" b="1" dirty="0"/>
              <a:t>«Угостим Мишутку оладушками»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20200317_09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547663" y="1160748"/>
            <a:ext cx="2928325" cy="2196244"/>
          </a:xfrm>
          <a:prstGeom prst="rect">
            <a:avLst/>
          </a:prstGeom>
        </p:spPr>
      </p:pic>
      <p:pic>
        <p:nvPicPr>
          <p:cNvPr id="4" name="Рисунок 3" descr="20200317_0925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292080" y="1124744"/>
            <a:ext cx="2976330" cy="2232248"/>
          </a:xfrm>
          <a:prstGeom prst="rect">
            <a:avLst/>
          </a:prstGeom>
        </p:spPr>
      </p:pic>
      <p:pic>
        <p:nvPicPr>
          <p:cNvPr id="5" name="Рисунок 4" descr="20200317_093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005064"/>
            <a:ext cx="2904323" cy="2178242"/>
          </a:xfrm>
          <a:prstGeom prst="rect">
            <a:avLst/>
          </a:prstGeom>
        </p:spPr>
      </p:pic>
      <p:pic>
        <p:nvPicPr>
          <p:cNvPr id="7" name="Рисунок 6" descr="20200317_0939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005064"/>
            <a:ext cx="2880321" cy="2160241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32656"/>
            <a:ext cx="74888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Результат:</a:t>
            </a:r>
          </a:p>
          <a:p>
            <a:r>
              <a:rPr lang="ru-RU" sz="1600" b="1" dirty="0"/>
              <a:t>Лепка:</a:t>
            </a:r>
          </a:p>
          <a:p>
            <a:r>
              <a:rPr lang="ru-RU" sz="1600" dirty="0"/>
              <a:t>Дети овладели навыками:</a:t>
            </a:r>
            <a:br>
              <a:rPr lang="ru-RU" sz="1600" dirty="0"/>
            </a:br>
            <a:r>
              <a:rPr lang="ru-RU" sz="1600" dirty="0"/>
              <a:t>-лепки предметов, состоящих из 1-3 частей;</a:t>
            </a:r>
            <a:br>
              <a:rPr lang="ru-RU" sz="1600" dirty="0"/>
            </a:br>
            <a:r>
              <a:rPr lang="ru-RU" sz="1600" dirty="0"/>
              <a:t>-округлого раскатывания (шар);</a:t>
            </a:r>
            <a:br>
              <a:rPr lang="ru-RU" sz="1600" dirty="0"/>
            </a:br>
            <a:r>
              <a:rPr lang="ru-RU" sz="1600" dirty="0"/>
              <a:t>-прямого раскатывания (столбик);</a:t>
            </a:r>
            <a:br>
              <a:rPr lang="ru-RU" sz="1600" dirty="0"/>
            </a:br>
            <a:r>
              <a:rPr lang="ru-RU" sz="1600" dirty="0"/>
              <a:t>-соединения, сплющивания, </a:t>
            </a:r>
            <a:r>
              <a:rPr lang="ru-RU" sz="1600" dirty="0" err="1"/>
              <a:t>защипывания</a:t>
            </a:r>
            <a:r>
              <a:rPr lang="ru-RU" sz="1600" dirty="0"/>
              <a:t> краев формы кончиками пальцев;</a:t>
            </a:r>
            <a:br>
              <a:rPr lang="ru-RU" sz="1600" dirty="0"/>
            </a:br>
            <a:r>
              <a:rPr lang="ru-RU" sz="1600" dirty="0"/>
              <a:t>-рационального деление пластилина;</a:t>
            </a:r>
            <a:br>
              <a:rPr lang="ru-RU" sz="1600" dirty="0"/>
            </a:br>
            <a:r>
              <a:rPr lang="ru-RU" sz="1600" dirty="0"/>
              <a:t>-аккуратной работы с пластилином.</a:t>
            </a:r>
          </a:p>
          <a:p>
            <a:endParaRPr lang="ru-RU" sz="1600" dirty="0"/>
          </a:p>
          <a:p>
            <a:r>
              <a:rPr lang="ru-RU" sz="1600" b="1" dirty="0"/>
              <a:t>Мелкая моторика:</a:t>
            </a:r>
          </a:p>
          <a:p>
            <a:r>
              <a:rPr lang="ru-RU" sz="1600" dirty="0"/>
              <a:t>-дети узнали о расположении, названии и назначении пальцев руки;</a:t>
            </a:r>
          </a:p>
          <a:p>
            <a:r>
              <a:rPr lang="ru-RU" sz="1600" dirty="0"/>
              <a:t>- научились выполнять элементарные приемы массажа рук и пальцев руки;</a:t>
            </a:r>
          </a:p>
          <a:p>
            <a:r>
              <a:rPr lang="ru-RU" sz="1600" dirty="0"/>
              <a:t>-использовать соответствующий захват предметов с учетом их формы, величины;</a:t>
            </a:r>
          </a:p>
          <a:p>
            <a:r>
              <a:rPr lang="ru-RU" sz="1600" dirty="0"/>
              <a:t>-выполнять изолированные движения пальцами рук (статические, динамические): «зайчик», «солдатик», «пальчики подружились», «пальчики поссорились», «кольцо»;</a:t>
            </a:r>
          </a:p>
          <a:p>
            <a:r>
              <a:rPr lang="ru-RU" sz="1600" dirty="0"/>
              <a:t>-выполнять движения рукой, кистью руки в различных направлениях (вытягивание, сгибание, сжатие руки);  формообразующие</a:t>
            </a:r>
          </a:p>
          <a:p>
            <a:r>
              <a:rPr lang="ru-RU" sz="1600" dirty="0"/>
              <a:t>движения руками в различных направлениях и плоскостях (вверх, вниз, вправо, влево, от себя, к себе), со сменой направления движения.</a:t>
            </a:r>
          </a:p>
          <a:p>
            <a:endParaRPr lang="ru-RU" sz="1600" dirty="0"/>
          </a:p>
          <a:p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  <a:p>
            <a:pPr lvl="0" algn="ctr"/>
            <a:r>
              <a:rPr lang="ru-RU" b="1" dirty="0"/>
              <a:t>Список литературы: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-Примерная общеобразовательная программа дошкольного образования “От рождения до школы” под редакцией: Н.Е Вераксы.2014г.</a:t>
            </a:r>
          </a:p>
          <a:p>
            <a:pPr lvl="0"/>
            <a:r>
              <a:rPr lang="ru-RU" dirty="0"/>
              <a:t>-Интернет сайты «Дошколёнок», «Воспитатель», «Всё для воспитателя»</a:t>
            </a:r>
          </a:p>
          <a:p>
            <a:pPr lvl="0"/>
            <a:r>
              <a:rPr lang="ru-RU" dirty="0"/>
              <a:t>-.Т.С.Комаров. Изобразительная деятельность в детском </a:t>
            </a:r>
            <a:r>
              <a:rPr lang="ru-RU" dirty="0" err="1"/>
              <a:t>саду.-Мозаика-Синтез</a:t>
            </a:r>
            <a:r>
              <a:rPr lang="ru-RU" dirty="0"/>
              <a:t>, 2012г</a:t>
            </a:r>
          </a:p>
          <a:p>
            <a:pPr lvl="0"/>
            <a:r>
              <a:rPr lang="ru-RU" dirty="0"/>
              <a:t>-Т.Г.Казакова. «Занятия по изобразительной деятельности»</a:t>
            </a:r>
          </a:p>
          <a:p>
            <a:pPr lvl="0"/>
            <a:r>
              <a:rPr lang="ru-RU" dirty="0"/>
              <a:t>-Л.И.Лыкова. «Изобразительная деятельность в детском саду»</a:t>
            </a:r>
          </a:p>
          <a:p>
            <a:pPr lvl="0"/>
            <a:r>
              <a:rPr lang="ru-RU" dirty="0"/>
              <a:t>Методическое пособие по художественному развитию дошкольников -</a:t>
            </a:r>
            <a:r>
              <a:rPr lang="ru-RU" dirty="0" err="1"/>
              <a:t>Д.Н.Колдина</a:t>
            </a:r>
            <a:r>
              <a:rPr lang="ru-RU" dirty="0"/>
              <a:t> «Лепка с детьми 3-4 лет», Издательство «Мозаика-синтез», 2012г.</a:t>
            </a:r>
          </a:p>
          <a:p>
            <a:pPr lvl="0"/>
            <a:r>
              <a:rPr lang="ru-RU" dirty="0"/>
              <a:t>-Лыкова, И.А. Пластилиновый ежик. Азбука лепки/ И.А. Лыкова. - М.: Карапуз, 2005.</a:t>
            </a:r>
          </a:p>
          <a:p>
            <a:pPr lvl="0"/>
            <a:r>
              <a:rPr lang="ru-RU" dirty="0"/>
              <a:t>- Лыкова, И.А. Лепим, фантазируем, играем/ И.А. Лыкова. - М.: Карапуз, 2004.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1067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Солнцестояние</vt:lpstr>
      <vt:lpstr>Лепка как средство развития мелкой моторики детей младшего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Олег Гребенюк</cp:lastModifiedBy>
  <cp:revision>31</cp:revision>
  <dcterms:created xsi:type="dcterms:W3CDTF">2020-04-05T11:39:00Z</dcterms:created>
  <dcterms:modified xsi:type="dcterms:W3CDTF">2021-05-12T18:56:28Z</dcterms:modified>
</cp:coreProperties>
</file>