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16F932D5-8F89-4F66-BCE5-A16C8BD9281E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7411" name="Group 3">
              <a:extLst>
                <a:ext uri="{FF2B5EF4-FFF2-40B4-BE49-F238E27FC236}">
                  <a16:creationId xmlns:a16="http://schemas.microsoft.com/office/drawing/2014/main" id="{0B898CBC-23DB-4A07-BFE5-1EC2E1FFC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7412" name="Rectangle 4">
                <a:extLst>
                  <a:ext uri="{FF2B5EF4-FFF2-40B4-BE49-F238E27FC236}">
                    <a16:creationId xmlns:a16="http://schemas.microsoft.com/office/drawing/2014/main" id="{87787ADC-0548-4534-BA65-19A2AAA45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3" name="Rectangle 5">
                <a:extLst>
                  <a:ext uri="{FF2B5EF4-FFF2-40B4-BE49-F238E27FC236}">
                    <a16:creationId xmlns:a16="http://schemas.microsoft.com/office/drawing/2014/main" id="{A69FAB3C-346E-4B1F-B76D-6E3C01F93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14" name="Group 6">
              <a:extLst>
                <a:ext uri="{FF2B5EF4-FFF2-40B4-BE49-F238E27FC236}">
                  <a16:creationId xmlns:a16="http://schemas.microsoft.com/office/drawing/2014/main" id="{B4F34583-02AD-4986-A1BD-9AFACA977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7415" name="Rectangle 7">
                <a:extLst>
                  <a:ext uri="{FF2B5EF4-FFF2-40B4-BE49-F238E27FC236}">
                    <a16:creationId xmlns:a16="http://schemas.microsoft.com/office/drawing/2014/main" id="{2DC2E3BB-71F3-4117-9C7B-F38EB09A2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" name="Rectangle 8">
                <a:extLst>
                  <a:ext uri="{FF2B5EF4-FFF2-40B4-BE49-F238E27FC236}">
                    <a16:creationId xmlns:a16="http://schemas.microsoft.com/office/drawing/2014/main" id="{43D321AE-B824-41DD-8BD3-7EF9D04C7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7" name="Rectangle 9">
              <a:extLst>
                <a:ext uri="{FF2B5EF4-FFF2-40B4-BE49-F238E27FC236}">
                  <a16:creationId xmlns:a16="http://schemas.microsoft.com/office/drawing/2014/main" id="{81CFA14E-E509-4860-B1A3-5C868D59A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10">
              <a:extLst>
                <a:ext uri="{FF2B5EF4-FFF2-40B4-BE49-F238E27FC236}">
                  <a16:creationId xmlns:a16="http://schemas.microsoft.com/office/drawing/2014/main" id="{BC1956F2-5A21-4165-9148-1517CF9DB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Rectangle 11">
              <a:extLst>
                <a:ext uri="{FF2B5EF4-FFF2-40B4-BE49-F238E27FC236}">
                  <a16:creationId xmlns:a16="http://schemas.microsoft.com/office/drawing/2014/main" id="{93A4C843-8CC9-4502-8533-F794E94E95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488322C5-871B-4FD7-9405-9359E3159E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DE4B32A6-322E-4DB3-AC15-AC5AC4A05F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A8AB0CEB-D559-4AA2-9527-907B791481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5CA05241-44A0-4956-BD2C-13619166DD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DA1F714D-DB75-47B0-865A-351DDCBBDF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377076-CC45-4F26-8B2F-4DCAE6407A2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CC65-C4BE-4E28-92E0-8063D9C7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3F735-0CBD-4D7E-A0EF-80A5FD774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306B-D08A-4623-B653-AEE01292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C844F-4321-4DB0-BFD0-020D0493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2ABF2-6437-4C18-BD79-EFE57D9F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69368-44F0-4129-8A57-0C968AD9243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00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4BADD-0EDC-4789-8216-AFDB56022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8B6DF-AF0E-49FD-AC31-7F5252F37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85FF1-69EF-4E6C-8FC8-BD20EA61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314C-D813-4365-A827-0F958C5A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DD976-09F9-4E6D-B62E-A43A00D3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379B-B955-4452-A4CA-609CB34CD2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3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3604-23E5-477E-A0A0-CFD6C81D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07B8-5BF1-465F-997B-17FD77CAF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3028-6289-4CEB-B8F2-AEE25355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14A2-F0DB-4893-8410-164CA2E2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D1E8A-675E-4066-BD90-1B44C3A2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979FF-25C3-412C-956D-6C926DF4B0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39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A67B-914F-44FD-AC55-BFEC2D2F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24964-6E61-4FF9-A198-B3ED478E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0B48-6C02-4F4A-8D54-2B744A8E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A1B50-9392-48A6-805F-47284D0A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79157-0E2E-4A57-BDF3-7744426A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88D12-76BF-46FF-8030-CF065F7F86C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830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5BD6-9E69-42BC-B51E-9E607FC5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EE64-23FC-4D39-871B-74CE523D4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817C5-CB2F-41F0-A1BE-66D744541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D0C84-5D08-44FB-8BB6-4ADAA8FB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71338-B555-48C7-8893-AA3AB3AF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367EA-20D7-42C8-80C2-4798447B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D60FD-399A-400B-8D82-16C30020240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84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56E9-BD21-4539-9BE8-22721CC6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9E51D-5D48-4092-8AD8-CE6F8CB6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51887-1A3D-40CE-9599-8F3DF099B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74146-B64E-4678-8B2C-7C86EA8F0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DF766-7995-41C9-A8DB-931940D7E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20D3A-1AB5-45E7-B301-5A8B1A27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233F51-5F32-412E-B583-519B40BD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B73C9-EABC-45DD-8978-39897924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6EA3F-E2B3-4DD6-AD00-266390F0E6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618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4910-922A-499E-90A0-855E5133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20948-2347-442F-8DA3-76959D6B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0D95A-B15D-494C-BBE1-35001BE1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06552-06F7-420C-AEA4-EE5DFABE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25A4-D26D-4FF7-986D-8648E2D5692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507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F051E-FE00-4A19-A19E-2644BF48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E637D-72CC-43A0-8023-546DDFA9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00107-809E-4FAC-B745-49F89D8E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6476F-E588-41D5-82A6-A8A2297A3B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262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959B-248A-4429-8132-292B2E2F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22AB-A474-4838-B150-9267A107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7D26-6748-4894-B9A4-DA84EC3E8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D53D5-D3A3-4EF1-9F13-01A2B15D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122DC-84F9-4692-A09A-41398788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D5284-CA98-41D1-88E7-74B714C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9850A-08BB-43D4-9E27-2D822ED0DE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55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8AD9-138F-450A-921F-AF745BAF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DBFE4-294D-45CE-9F0E-94D9EBE1E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F91CE-0ED9-4C7A-85AF-417DAC52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8DCD-51EE-4AA8-AFD6-A0A55868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01F90-1DD8-4674-A797-D2D0DCC1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2507E-853F-4438-B1FE-91C33BAA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979C-1E8D-4702-A1FD-EF6E37DE4C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18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0945BDF-B71D-43BB-B32A-508FC34149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3922D88-07AA-420A-9B9D-B79407B0CC8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239DA86-9A68-4B08-B5A4-AE12F945435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42F735FB-FC21-47B6-B809-B2981BF0301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18507D38-4717-41A0-93ED-D7C55A8635B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74938D53-6545-470B-8311-0E0D5C809E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F94A03BB-BED0-4A81-B120-78D447CF3A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11352A84-801F-428D-95D8-35E040C9E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289F752E-653F-4D87-83EF-EC550B91B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2CA3B7A3-D937-4C58-91EA-5080742BC6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398FE6C8-1CC9-4C7C-8239-948B0B9F52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158CD6BA-43C9-479E-B936-183A2EB09E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D63623-53D7-422C-A561-4A0C3CC2A47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62DC6E0-898E-4320-9692-FE35021161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 sz="2800"/>
              <a:t>          Тема самоообразования :</a:t>
            </a:r>
            <a:br>
              <a:rPr lang="ru-RU" altLang="en-US" sz="2800"/>
            </a:br>
            <a:r>
              <a:rPr lang="ru-RU" altLang="en-US" sz="2800"/>
              <a:t> «Воспитание нравственных и духовных качеств у детей дошкольного возраста»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4BFDC3A-D3C8-4906-AC72-C9B3745963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96000"/>
            <a:ext cx="6400800" cy="762000"/>
          </a:xfrm>
        </p:spPr>
        <p:txBody>
          <a:bodyPr/>
          <a:lstStyle/>
          <a:p>
            <a:r>
              <a:rPr lang="ru-RU" altLang="en-US" sz="1800"/>
              <a:t>Воспитатель Щербакова О.Ю.</a:t>
            </a:r>
          </a:p>
          <a:p>
            <a:r>
              <a:rPr lang="ru-RU" altLang="en-US" sz="1800"/>
              <a:t>2020-2021 уч.год.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B1D8FB04-E395-4629-8769-BDC52A4A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84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200"/>
              <a:t>МБДОУ №52 «БЕРЁЗКА»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0B5CE21E-D9B7-4C2A-B862-FCEA0B8D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F11DCC0C-1724-4276-B4E8-96133275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0FC8AAC9-9F3A-4413-AA54-FB6EDC08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DD2DE391-E057-4DFF-88D0-3D4A928E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>
            <a:extLst>
              <a:ext uri="{FF2B5EF4-FFF2-40B4-BE49-F238E27FC236}">
                <a16:creationId xmlns:a16="http://schemas.microsoft.com/office/drawing/2014/main" id="{BE4FFEB2-435F-4D36-A55F-A48ED9002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tx2"/>
                </a:solidFill>
              </a:rPr>
              <a:t>Повышается уровень доверия родителей к педагогам. Это ведет к успешному сотрудничеству ДОУ и семьи.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71D2026-0A64-481A-8C1B-D990C16D9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olidFill>
                  <a:srgbClr val="FF0000"/>
                </a:solidFill>
              </a:rPr>
              <a:t>Вывод: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786DB20-973E-4FF5-9F85-3C677837F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210" y="2141431"/>
            <a:ext cx="7772400" cy="3973012"/>
          </a:xfrm>
        </p:spPr>
        <p:txBody>
          <a:bodyPr/>
          <a:lstStyle/>
          <a:p>
            <a:pPr marL="0" indent="0">
              <a:buNone/>
            </a:pPr>
            <a:endParaRPr lang="ru-RU" altLang="en-US" sz="1600">
              <a:solidFill>
                <a:schemeClr val="hlink"/>
              </a:solidFill>
            </a:endParaRPr>
          </a:p>
          <a:p>
            <a:r>
              <a:rPr lang="ru-RU" altLang="en-US" sz="1600"/>
              <a:t>Духовно-нравственное воспитание – непрерывный процесс, он начинается с рождения человека и продолжается всю жизнь.</a:t>
            </a:r>
          </a:p>
          <a:p>
            <a:r>
              <a:rPr lang="ru-RU" altLang="en-US" sz="1600"/>
              <a:t>То, какие нравственные и духовные качества разовьются у ребенка, зависит , прежде всего, от родителей, педагогов и окружающих его взрослых, от того, как они его воспитают, какими впечатлениями обогатят.</a:t>
            </a:r>
          </a:p>
          <a:p>
            <a:r>
              <a:rPr lang="ru-RU" altLang="en-US" sz="1600"/>
              <a:t>Участие  и неравнодушие родителей к образовательному процессу не  только улучшают психологический настрой ребенка, но также они становятся партнерами, соратниками в общем деле, что благоприятно влияет на климат в семье, на развитие ребенка, на его социализацию в обществе.</a:t>
            </a:r>
          </a:p>
          <a:p>
            <a:endParaRPr lang="ru-RU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062831E-F0E5-4AE0-BB50-EA84CBF0A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5562600"/>
            <a:ext cx="7772400" cy="1295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200"/>
              <a:t>Актуальность: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200"/>
              <a:t>1.В дошкольном возрасте происходит формирование духовно-нравственных качеств детей.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200"/>
              <a:t>2.Семья – главный фактор воспитания патриотических качеств ребенка;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200"/>
              <a:t>3. У детей нечеткие, неясные представления о семье, об уровне ее ценности;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1200"/>
              <a:t>4.Родители недооценивают значимость семейных  традиций, нет согласованности в вопросах воспитания детей.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1765A09-C51C-41EB-8509-96D42C1ED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73914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u="sng">
                <a:solidFill>
                  <a:schemeClr val="tx2"/>
                </a:solidFill>
              </a:rPr>
              <a:t>Цели</a:t>
            </a:r>
            <a:r>
              <a:rPr lang="ru-RU" altLang="en-US" sz="1600">
                <a:solidFill>
                  <a:schemeClr val="tx2"/>
                </a:solidFill>
              </a:rPr>
              <a:t>: систематическое повышение педагогического профессионального уровня.</a:t>
            </a:r>
          </a:p>
          <a:p>
            <a:pPr>
              <a:spcBef>
                <a:spcPct val="50000"/>
              </a:spcBef>
            </a:pPr>
            <a:r>
              <a:rPr lang="ru-RU" altLang="en-US" sz="1600" u="sng">
                <a:solidFill>
                  <a:schemeClr val="tx2"/>
                </a:solidFill>
              </a:rPr>
              <a:t>Задачи</a:t>
            </a:r>
            <a:r>
              <a:rPr lang="ru-RU" altLang="en-US" sz="1600">
                <a:solidFill>
                  <a:schemeClr val="tx2"/>
                </a:solidFill>
              </a:rPr>
              <a:t>:</a:t>
            </a:r>
            <a:br>
              <a:rPr lang="ru-RU" altLang="en-US" sz="1600">
                <a:solidFill>
                  <a:schemeClr val="tx2"/>
                </a:solidFill>
              </a:rPr>
            </a:br>
            <a:r>
              <a:rPr lang="ru-RU" altLang="en-US" sz="1600">
                <a:solidFill>
                  <a:schemeClr val="tx2"/>
                </a:solidFill>
              </a:rPr>
              <a:t>1.овладение новыми формами, методами и приемами обучения воспитания детей;</a:t>
            </a:r>
            <a:br>
              <a:rPr lang="ru-RU" altLang="en-US" sz="1600">
                <a:solidFill>
                  <a:schemeClr val="tx2"/>
                </a:solidFill>
              </a:rPr>
            </a:br>
            <a:r>
              <a:rPr lang="ru-RU" altLang="en-US" sz="1600">
                <a:solidFill>
                  <a:schemeClr val="tx2"/>
                </a:solidFill>
              </a:rPr>
              <a:t>2. изучение и внедрение в практику педагогического опыта специалистов;</a:t>
            </a:r>
            <a:br>
              <a:rPr lang="ru-RU" altLang="en-US" sz="1600">
                <a:solidFill>
                  <a:schemeClr val="tx2"/>
                </a:solidFill>
              </a:rPr>
            </a:br>
            <a:r>
              <a:rPr lang="ru-RU" altLang="en-US" sz="1600">
                <a:solidFill>
                  <a:schemeClr val="tx2"/>
                </a:solidFill>
              </a:rPr>
              <a:t>3.Создать условия для приобщения детей к народной культуре.</a:t>
            </a:r>
            <a:br>
              <a:rPr lang="ru-RU" altLang="en-US" sz="1600">
                <a:solidFill>
                  <a:schemeClr val="tx2"/>
                </a:solidFill>
              </a:rPr>
            </a:br>
            <a:r>
              <a:rPr lang="ru-RU" altLang="en-US" sz="1600">
                <a:solidFill>
                  <a:schemeClr val="tx2"/>
                </a:solidFill>
              </a:rPr>
              <a:t>4.Формирование патриотических качеств личности через приобщение детей к семейным традициям и ценностям.</a:t>
            </a:r>
            <a:br>
              <a:rPr lang="ru-RU" altLang="en-US" sz="1600">
                <a:solidFill>
                  <a:schemeClr val="tx2"/>
                </a:solidFill>
              </a:rPr>
            </a:br>
            <a:r>
              <a:rPr lang="ru-RU" altLang="en-US" sz="1600">
                <a:solidFill>
                  <a:schemeClr val="tx2"/>
                </a:solidFill>
              </a:rPr>
              <a:t>5.Сформировать у детей интерес к своей семье, сохранению семейных традиций и обычаев, воспитывать уважение к членам семьи;</a:t>
            </a:r>
            <a:br>
              <a:rPr lang="ru-RU" altLang="en-US" sz="1600">
                <a:solidFill>
                  <a:schemeClr val="tx2"/>
                </a:solidFill>
              </a:rPr>
            </a:br>
            <a:r>
              <a:rPr lang="ru-RU" altLang="en-US" sz="1600">
                <a:solidFill>
                  <a:schemeClr val="tx2"/>
                </a:solidFill>
              </a:rPr>
              <a:t>6.Повысить уровень родительской активности в совместной деятельности по воспитанию детей.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117AECC-0EE0-46C4-B3F3-F911488ED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800"/>
              <a:t>В течении всего учебного года работа по теме самообразования велась по  трем направлениям: работа педагогов с детьми, работа детей и родителей, работа педагогов и родителей. </a:t>
            </a:r>
            <a:br>
              <a:rPr lang="ru-RU" altLang="en-US" sz="1800"/>
            </a:br>
            <a:endParaRPr lang="ru-RU" altLang="en-US" sz="1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B885E95-D25B-4F3C-9AB8-370801F2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1600"/>
              <a:t>Духовно-нравственное воспитание дошкольников позволяет правильно сформировать мировоззрение, гражданскую позицию, семейные ценности и нравственные ориентиры: представления о семейном укладе и родном крае, уважении к старшим, дружеские отношения со сверстниками, умение соответственно отзываться на горе и радость других людей, добиваться действенного проявления гуманных чувств и отношений, воспитание ответственности, понимание того, что хорошо, а что плохо, чтобы он мог самостоятельно сформировать и иметь представление о нравственных качествах. Главная задача взрослых заключается в том, чтобы помочь дошкольнику определиться с объектами его чувств, разобраться в этом непростом мире.</a:t>
            </a:r>
          </a:p>
          <a:p>
            <a:r>
              <a:rPr lang="ru-RU" altLang="en-US" sz="1600"/>
              <a:t>  Духовно-нравственное воспитание – процесс долговременный, требующий использовать разнообразные формы работы с детьми. Одной из таких форм работы, делающей общий результат наиболее эффективным, является ознакомление дошкольников с художественной литературой и народным творчеством.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D12C6AB-FF8C-4CF1-A327-ACF7C354C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766887"/>
          </a:xfrm>
        </p:spPr>
        <p:txBody>
          <a:bodyPr/>
          <a:lstStyle/>
          <a:p>
            <a:r>
              <a:rPr lang="ru-RU" altLang="en-US" sz="1600"/>
              <a:t>Посредством чтения художественной литературы дети узнают о добре и справедливости, о дружбе и честности, о Родине. Таким образом произведения худ.литературы не  только формируют любовь к традициям своего народа, но и способствуют развитию личности в духе патриотизма. А настоящего патриота невозможно вырастить без знания истории.</a:t>
            </a:r>
            <a:br>
              <a:rPr lang="ru-RU" altLang="en-US" sz="1600"/>
            </a:br>
            <a:endParaRPr lang="ru-RU" altLang="en-US" sz="1600"/>
          </a:p>
        </p:txBody>
      </p:sp>
      <p:pic>
        <p:nvPicPr>
          <p:cNvPr id="8206" name="Picture 14">
            <a:extLst>
              <a:ext uri="{FF2B5EF4-FFF2-40B4-BE49-F238E27FC236}">
                <a16:creationId xmlns:a16="http://schemas.microsoft.com/office/drawing/2014/main" id="{DE8AF9DA-642D-417A-B946-D66B698D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15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06A2E2-1EA1-43A5-9A4C-5C136979C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766887"/>
          </a:xfrm>
        </p:spPr>
        <p:txBody>
          <a:bodyPr/>
          <a:lstStyle/>
          <a:p>
            <a:r>
              <a:rPr lang="ru-RU" altLang="en-US" sz="2400"/>
              <a:t>Чувство Родины начинается у ребенка с отношений к семье, к самым близким людям, связывающих его с родным домом и ближайшим окружением.</a:t>
            </a:r>
            <a:br>
              <a:rPr lang="ru-RU" altLang="en-US" sz="2400"/>
            </a:br>
            <a:endParaRPr lang="ru-RU" altLang="en-US" sz="2400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7CC05509-3E38-47BC-9DA0-BE607D1A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221878-8B7C-450D-918A-092C506B6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690688"/>
          </a:xfrm>
        </p:spPr>
        <p:txBody>
          <a:bodyPr/>
          <a:lstStyle/>
          <a:p>
            <a:r>
              <a:rPr lang="ru-RU" altLang="en-US" sz="1600"/>
              <a:t>Также воспитание духовно-нравственных качеств происходит через знакомство с великими православными праздниками: Рождество, Пасха.</a:t>
            </a:r>
            <a:br>
              <a:rPr lang="ru-RU" altLang="en-US" sz="1600"/>
            </a:br>
            <a:r>
              <a:rPr lang="ru-RU" altLang="en-US" sz="1600"/>
              <a:t>Итогом по ознакомлению с праздниками стало изготовление поздравительных открыток пожилым людям (Рождество), а также выставка совместных поделок детей и родителей (Пасха).</a:t>
            </a:r>
            <a:br>
              <a:rPr lang="ru-RU" altLang="en-US" sz="1600"/>
            </a:br>
            <a:endParaRPr lang="ru-RU" altLang="en-US" sz="160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ABD2F90-2FC4-4787-9D8E-E755EA986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34340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799DA900-109D-4B95-A434-399FCDC7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B68DFE5-9EA3-4703-A185-669844F63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614487"/>
          </a:xfrm>
        </p:spPr>
        <p:txBody>
          <a:bodyPr/>
          <a:lstStyle/>
          <a:p>
            <a:r>
              <a:rPr lang="ru-RU" altLang="en-US" sz="1600"/>
              <a:t>Через знакомство детей с русской поэзией и художественными произведениями прививается любовь к Родине, гордость за свою страну. Родителям было предложено в выходные и праздничные дни посетить музеи («Жостово», Третьяковская галерея, краеведческий музей  в Мытищах).</a:t>
            </a:r>
            <a:br>
              <a:rPr lang="ru-RU" altLang="en-US" sz="1600"/>
            </a:br>
            <a:endParaRPr lang="ru-RU" altLang="en-US" sz="16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36B308E-0D01-40F4-B36B-85CEB101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6EB97442-47BA-4E71-8B0D-80643C29A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2AB2E3-A1D4-46C0-897C-2553CA0B4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538288"/>
          </a:xfrm>
        </p:spPr>
        <p:txBody>
          <a:bodyPr/>
          <a:lstStyle/>
          <a:p>
            <a:r>
              <a:rPr lang="ru-RU" altLang="en-US" sz="1600"/>
              <a:t>К празднику Победы 9 мая с детьми проведены беседы «Ничто не забыто», «Слава воинам России». Дети просмотрели презентацию о своих прадедах и прабабушках, воевавших на войне. Также выучили песню «День Победы» и исполнили ее вместе с родителями.</a:t>
            </a:r>
            <a:br>
              <a:rPr lang="ru-RU" altLang="en-US" sz="1600"/>
            </a:br>
            <a:endParaRPr lang="ru-RU" altLang="en-US" sz="160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8A8706E-7CB6-4185-BE43-DD058F8B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10C6F707-268A-428C-B5B4-EFE3280A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E02A13C-CBE7-4D12-B89F-70D51BCAE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800"/>
              <a:t>Родители, проявляя интерес и желание участвовать в различных акциях, приуроченных к праздникам, с удовольствием делятся впечатлениями. 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186644A-C860-455C-9B4F-0F7680BF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1"/>
          <a:stretch>
            <a:fillRect/>
          </a:stretch>
        </p:blipFill>
        <p:spPr bwMode="auto">
          <a:xfrm>
            <a:off x="304800" y="2209800"/>
            <a:ext cx="1822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B71C7A40-DB6E-4956-BC09-2DEBB32E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200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45416F3-F514-42EB-9EAF-7353C27F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200183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03047D04-5E4D-47F0-840C-255003B7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00183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319</TotalTime>
  <Words>547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Палитра</vt:lpstr>
      <vt:lpstr>          Тема самоообразования :  «Воспитание нравственных и духовных качеств у детей дошкольного возраста»</vt:lpstr>
      <vt:lpstr>Презентация PowerPoint</vt:lpstr>
      <vt:lpstr>В течении всего учебного года работа по теме самообразования велась по  трем направлениям: работа педагогов с детьми, работа детей и родителей, работа педагогов и родителей.  </vt:lpstr>
      <vt:lpstr>Посредством чтения художественной литературы дети узнают о добре и справедливости, о дружбе и честности, о Родине. Таким образом произведения худ.литературы не  только формируют любовь к традициям своего народа, но и способствуют развитию личности в духе патриотизма. А настоящего патриота невозможно вырастить без знания истории. </vt:lpstr>
      <vt:lpstr>Чувство Родины начинается у ребенка с отношений к семье, к самым близким людям, связывающих его с родным домом и ближайшим окружением. </vt:lpstr>
      <vt:lpstr>Также воспитание духовно-нравственных качеств происходит через знакомство с великими православными праздниками: Рождество, Пасха. Итогом по ознакомлению с праздниками стало изготовление поздравительных открыток пожилым людям (Рождество), а также выставка совместных поделок детей и родителей (Пасха). </vt:lpstr>
      <vt:lpstr>Через знакомство детей с русской поэзией и художественными произведениями прививается любовь к Родине, гордость за свою страну. Родителям было предложено в выходные и праздничные дни посетить музеи («Жостово», Третьяковская галерея, краеведческий музей  в Мытищах). </vt:lpstr>
      <vt:lpstr>К празднику Победы 9 мая с детьми проведены беседы «Ничто не забыто», «Слава воинам России». Дети просмотрели презентацию о своих прадедах и прабабушках, воевавших на войне. Также выучили песню «День Победы» и исполнили ее вместе с родителями. </vt:lpstr>
      <vt:lpstr>Родители, проявляя интерес и желание участвовать в различных акциях, приуроченных к праздникам, с удовольствием делятся впечатлениями.  </vt:lpstr>
      <vt:lpstr>Презентация PowerPoint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79011890750</cp:lastModifiedBy>
  <cp:revision>5</cp:revision>
  <cp:lastPrinted>1601-01-01T00:00:00Z</cp:lastPrinted>
  <dcterms:created xsi:type="dcterms:W3CDTF">2021-05-16T16:12:37Z</dcterms:created>
  <dcterms:modified xsi:type="dcterms:W3CDTF">2021-05-18T19:01:01Z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