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70" r:id="rId12"/>
    <p:sldId id="269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12234-4B9D-44E5-A99D-00FF8136FBF2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105E4B-AC94-4233-BA7E-8AA0F21883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«Формирование представлений о малой родине у дошкольников»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7854696" cy="140812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Подготовила воспитатель :</a:t>
            </a:r>
            <a:r>
              <a:rPr lang="ru-RU" sz="3200" dirty="0">
                <a:solidFill>
                  <a:schemeClr val="tx1"/>
                </a:solidFill>
              </a:rPr>
              <a:t>У</a:t>
            </a:r>
            <a:r>
              <a:rPr lang="ru-RU" sz="3200" dirty="0" smtClean="0">
                <a:solidFill>
                  <a:schemeClr val="tx1"/>
                </a:solidFill>
              </a:rPr>
              <a:t>шакова </a:t>
            </a:r>
            <a:r>
              <a:rPr lang="ru-RU" sz="3200" dirty="0">
                <a:solidFill>
                  <a:schemeClr val="tx1"/>
                </a:solidFill>
              </a:rPr>
              <a:t>К</a:t>
            </a:r>
            <a:r>
              <a:rPr lang="ru-RU" sz="3200" dirty="0" smtClean="0">
                <a:solidFill>
                  <a:schemeClr val="tx1"/>
                </a:solidFill>
              </a:rPr>
              <a:t>ристина </a:t>
            </a:r>
            <a:r>
              <a:rPr lang="ru-RU" sz="3200" dirty="0">
                <a:solidFill>
                  <a:schemeClr val="tx1"/>
                </a:solidFill>
              </a:rPr>
              <a:t>Д</a:t>
            </a:r>
            <a:r>
              <a:rPr lang="ru-RU" sz="3200" dirty="0" smtClean="0">
                <a:solidFill>
                  <a:schemeClr val="tx1"/>
                </a:solidFill>
              </a:rPr>
              <a:t>митриевна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68728"/>
          </a:xfrm>
        </p:spPr>
        <p:txBody>
          <a:bodyPr/>
          <a:lstStyle/>
          <a:p>
            <a:pPr algn="ctr"/>
            <a:r>
              <a:rPr lang="ru-RU" dirty="0" smtClean="0"/>
              <a:t>Природа родного края</a:t>
            </a:r>
            <a:endParaRPr lang="ru-RU" dirty="0"/>
          </a:p>
        </p:txBody>
      </p:sp>
      <p:pic>
        <p:nvPicPr>
          <p:cNvPr id="31746" name="Picture 2" descr="http://s2.fotokto.ru/photo/full/355/3557637.jpg"/>
          <p:cNvPicPr>
            <a:picLocks noChangeAspect="1" noChangeArrowheads="1"/>
          </p:cNvPicPr>
          <p:nvPr/>
        </p:nvPicPr>
        <p:blipFill>
          <a:blip r:embed="rId2" cstate="print"/>
          <a:srcRect t="11842" r="23684"/>
          <a:stretch>
            <a:fillRect/>
          </a:stretch>
        </p:blipFill>
        <p:spPr bwMode="auto">
          <a:xfrm>
            <a:off x="395536" y="1772816"/>
            <a:ext cx="4176464" cy="3216358"/>
          </a:xfrm>
          <a:prstGeom prst="rect">
            <a:avLst/>
          </a:prstGeom>
          <a:noFill/>
        </p:spPr>
      </p:pic>
      <p:pic>
        <p:nvPicPr>
          <p:cNvPr id="31748" name="Picture 4" descr="http://photos.wikimapia.org/p/00/00/69/93/8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32956"/>
            <a:ext cx="4202832" cy="315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Культура,  традиции</a:t>
            </a:r>
            <a:endParaRPr lang="ru-RU" dirty="0"/>
          </a:p>
        </p:txBody>
      </p:sp>
      <p:sp>
        <p:nvSpPr>
          <p:cNvPr id="46082" name="AutoShape 2" descr="&quot;Пироговская Маслениц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ck-podmoskovie.ru/upload/sobytiya/podmoskovie/maslenica_18/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&quot;Пироговская Маслениц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https://im0-tub-ru.yandex.net/i?id=46e8d602a7008db1d8ef266697213b45-l&amp;n=13"/>
          <p:cNvPicPr>
            <a:picLocks noChangeAspect="1" noChangeArrowheads="1"/>
          </p:cNvPicPr>
          <p:nvPr/>
        </p:nvPicPr>
        <p:blipFill>
          <a:blip r:embed="rId2" cstate="print"/>
          <a:srcRect l="35921" t="7230" r="25204" b="53012"/>
          <a:stretch>
            <a:fillRect/>
          </a:stretch>
        </p:blipFill>
        <p:spPr bwMode="auto">
          <a:xfrm rot="348635">
            <a:off x="5591984" y="2212906"/>
            <a:ext cx="3168352" cy="3240360"/>
          </a:xfrm>
          <a:prstGeom prst="rect">
            <a:avLst/>
          </a:prstGeom>
          <a:noFill/>
        </p:spPr>
      </p:pic>
      <p:pic>
        <p:nvPicPr>
          <p:cNvPr id="46090" name="Picture 10" descr="https://unecha-gazeta.ru/wp-content/uploads/2019/07/9-13.jpg"/>
          <p:cNvPicPr>
            <a:picLocks noChangeAspect="1" noChangeArrowheads="1"/>
          </p:cNvPicPr>
          <p:nvPr/>
        </p:nvPicPr>
        <p:blipFill>
          <a:blip r:embed="rId3" cstate="print"/>
          <a:srcRect t="-7159"/>
          <a:stretch>
            <a:fillRect/>
          </a:stretch>
        </p:blipFill>
        <p:spPr bwMode="auto">
          <a:xfrm rot="21334753">
            <a:off x="360933" y="2025443"/>
            <a:ext cx="480322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ck-podmoskovie.ru/upload/sobytiya/podmoskovie/maslenica_18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ck-podmoskovie.ru/upload/sobytiya/podmoskovie/maslenica_18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&quot;Пироговская Маслениц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&quot;Пироговская Маслениц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&quot;Пироговская Маслениц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6" name="Picture 12" descr="https://avatars.mds.yandex.net/get-zen_doc/1640172/pub_5cd40ff648289800b218a571_5cd410283ab11700b3e9373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108512" cy="2739008"/>
          </a:xfrm>
          <a:prstGeom prst="rect">
            <a:avLst/>
          </a:prstGeom>
          <a:noFill/>
        </p:spPr>
      </p:pic>
      <p:sp>
        <p:nvSpPr>
          <p:cNvPr id="36878" name="AutoShape 14" descr="День Победы в Пироговс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0" name="AutoShape 16" descr="https://ck-podmoskovie.ru/upload/sobytiya/podmoskovie/9_05_19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2" name="AutoShape 18" descr="День Победы в Пироговс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s://i.ytimg.com/vi/cg4iXwqqAN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341989" cy="265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97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«Родина для человека- это самое дорогое и священное, без  нее человек перестанет быть личностью»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Сухомлинский В.А.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8792" cy="33843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Цель: способствовать воспитанию гуманной, социально-активной, самостоятельной, интеллектуально развитой творческой личности, обладающей чувством национальной гордости, любви к отечеству, родному краю.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4824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Задачи: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-заложить основы </a:t>
            </a:r>
            <a:r>
              <a:rPr lang="ru-RU" sz="2800" dirty="0" err="1" smtClean="0">
                <a:solidFill>
                  <a:schemeClr val="tx1"/>
                </a:solidFill>
              </a:rPr>
              <a:t>гражданско</a:t>
            </a:r>
            <a:r>
              <a:rPr lang="ru-RU" sz="2800" dirty="0" smtClean="0">
                <a:solidFill>
                  <a:schemeClr val="tx1"/>
                </a:solidFill>
              </a:rPr>
              <a:t> - патриотической личности;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-освоение наиболее значимых российских культурных традиций и традиций родного края;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-получение и расширение доступных знаний о стране и родном крае: его истории, культуре, традициях, достопримечательностях;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97552" cy="42484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chemeClr val="tx1"/>
                </a:solidFill>
              </a:rPr>
              <a:t>Актуальность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 Воспитание чувства патриотизма- процесс сложный и длительный Любовь к близким людям, родному посёлку и стране играет огромную роль в становлении личности ребёнка.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  Одним из источников обогащения знаний  дошкольников о родном крае, формирования у них нравственных качеств является краеведение, которое помогает раскрыть связь родного поселка с Родиной в целом.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Планируемые результаты:</a:t>
            </a:r>
          </a:p>
          <a:p>
            <a:r>
              <a:rPr lang="ru-RU" dirty="0" smtClean="0"/>
              <a:t>В результате реализации данной темы у дошкольника будут сформированы такие интегративные качества: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 smtClean="0"/>
              <a:t>имеющий  первичные  представления  о  малой   родине;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 smtClean="0"/>
              <a:t>об обществе(  ближайшем социуме), его культурных  ценностях  и  своем  месте  в  нем;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 smtClean="0"/>
              <a:t>о родном  поселке  и принадлежности  к  нему;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 smtClean="0"/>
              <a:t>узнает  названия  окружающих   лиц;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 smtClean="0"/>
              <a:t>узнает  исторические  места  и  название  поселка  по фотографиям, картинкам;</a:t>
            </a:r>
          </a:p>
          <a:p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/>
              <a:t>с</a:t>
            </a:r>
            <a:r>
              <a:rPr lang="ru-RU" spc="-150" dirty="0" smtClean="0"/>
              <a:t>оставлять связный рассказ с опорой на картинки и слайды о родном поселке;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/>
              <a:t>у</a:t>
            </a:r>
            <a:r>
              <a:rPr lang="ru-RU" spc="-150" dirty="0" smtClean="0"/>
              <a:t>меть  находить  и о </a:t>
            </a:r>
            <a:r>
              <a:rPr lang="ru-RU" spc="-150" dirty="0" err="1" smtClean="0"/>
              <a:t>бирать</a:t>
            </a:r>
            <a:r>
              <a:rPr lang="ru-RU" spc="-150" dirty="0" smtClean="0"/>
              <a:t>  материал совместно с родителями по заданной теме;</a:t>
            </a:r>
          </a:p>
          <a:p>
            <a:pPr>
              <a:buFont typeface="Wingdings" pitchFamily="2" charset="2"/>
              <a:buChar char="v"/>
            </a:pPr>
            <a:endParaRPr lang="ru-RU" spc="-150" dirty="0" smtClean="0"/>
          </a:p>
          <a:p>
            <a:pPr>
              <a:buFont typeface="Wingdings" pitchFamily="2" charset="2"/>
              <a:buChar char="v"/>
            </a:pPr>
            <a:r>
              <a:rPr lang="ru-RU" spc="-150" dirty="0"/>
              <a:t>у</a:t>
            </a:r>
            <a:r>
              <a:rPr lang="ru-RU" spc="-150" dirty="0" smtClean="0"/>
              <a:t>важать  </a:t>
            </a:r>
            <a:r>
              <a:rPr lang="ru-RU" spc="-150" dirty="0" err="1" smtClean="0"/>
              <a:t>ис</a:t>
            </a:r>
            <a:r>
              <a:rPr lang="ru-RU" spc="-150" dirty="0" smtClean="0"/>
              <a:t> </a:t>
            </a:r>
            <a:r>
              <a:rPr lang="ru-RU" spc="-150" dirty="0" err="1" smtClean="0"/>
              <a:t>торическое</a:t>
            </a:r>
            <a:r>
              <a:rPr lang="ru-RU" spc="-150" dirty="0" smtClean="0"/>
              <a:t>  прошлое своего поселка </a:t>
            </a:r>
          </a:p>
          <a:p>
            <a:endParaRPr lang="ru-RU" spc="-1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История </a:t>
            </a:r>
            <a:r>
              <a:rPr lang="ru-RU" sz="3200" dirty="0" err="1" smtClean="0">
                <a:latin typeface="+mj-lt"/>
              </a:rPr>
              <a:t>П.Пироговский</a:t>
            </a:r>
            <a:endParaRPr lang="ru-RU" sz="3200" dirty="0" smtClean="0">
              <a:latin typeface="+mj-lt"/>
            </a:endParaRPr>
          </a:p>
          <a:p>
            <a:r>
              <a:rPr lang="ru-RU" sz="2000" dirty="0" err="1" smtClean="0"/>
              <a:t>Пироговский</a:t>
            </a:r>
            <a:r>
              <a:rPr lang="ru-RU" sz="2000" dirty="0" smtClean="0"/>
              <a:t> </a:t>
            </a:r>
            <a:r>
              <a:rPr lang="ru-RU" sz="2000" dirty="0"/>
              <a:t>— посёлок городского типа, находящийся в 5 километрах от Мытищ. Строго говоря, с ноября 2015 года это микрорайон Мытищ, но никто его как часть Мытищ не воспринимает. Статус посёлка городского типа </a:t>
            </a:r>
            <a:r>
              <a:rPr lang="ru-RU" sz="2000" dirty="0" err="1"/>
              <a:t>Пироговский</a:t>
            </a:r>
            <a:r>
              <a:rPr lang="ru-RU" sz="2000" dirty="0"/>
              <a:t> получил в 1928 году, однако его история началась гораздо раньше. В 1865 году купцом Хлудовым была основана фабрика для выделки сукон. Вообще о дореволюционной истории </a:t>
            </a:r>
            <a:r>
              <a:rPr lang="ru-RU" sz="2000" dirty="0" err="1"/>
              <a:t>Пироговского</a:t>
            </a:r>
            <a:r>
              <a:rPr lang="ru-RU" sz="2000" dirty="0"/>
              <a:t> известно немного. В царские годы в посёлке было построено 4 рабочих казармы — «спальни» (Белая, Красная, Девичья и Воровская), из которых сохранились две в более-менее аутентичном виде и третья в сильно перестроенном. Внизу находились комнаты для одиноких и холостых. В двух верхних этажах размещались семейные рабочие.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1865 году купец первой гильдии Хлудов получил от канцелярии московского генерал-губернатора свидетельство на открытие суконного производства. «О дозволении ему в помещениях приобретенных им у купца Стефана шелковой фабрики при сельце </a:t>
            </a:r>
            <a:r>
              <a:rPr lang="ru-RU" sz="2000" dirty="0" err="1"/>
              <a:t>Пирогово</a:t>
            </a:r>
            <a:r>
              <a:rPr lang="ru-RU" sz="2000" dirty="0"/>
              <a:t> устроить фабрику для выделки сукон</a:t>
            </a:r>
            <a:r>
              <a:rPr lang="ru-RU" sz="2000" dirty="0" smtClean="0"/>
              <a:t>».</a:t>
            </a:r>
            <a:r>
              <a:rPr lang="ru-RU" sz="2000" dirty="0"/>
              <a:t> Фабрика после революции была национализирована  и в 1923 году получила название «Пролетарская победа». Такое же название получил и посёлок, однако уже в 30-х, не позже 1939 года он был переименован в </a:t>
            </a:r>
            <a:r>
              <a:rPr lang="ru-RU" sz="2000" dirty="0" err="1"/>
              <a:t>Пироговский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посёлка</a:t>
            </a:r>
            <a:endParaRPr lang="ru-RU" dirty="0"/>
          </a:p>
        </p:txBody>
      </p:sp>
      <p:pic>
        <p:nvPicPr>
          <p:cNvPr id="3" name="Picture 2" descr="https://im0-tub-ru.yandex.net/i?id=5b6eefc7bbf30307f3fd7e7f25334ff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873891" cy="3131972"/>
          </a:xfrm>
          <a:prstGeom prst="rect">
            <a:avLst/>
          </a:prstGeom>
          <a:noFill/>
        </p:spPr>
      </p:pic>
      <p:pic>
        <p:nvPicPr>
          <p:cNvPr id="6" name="Picture 2" descr="http://temples.ru/private/f001005/005_02566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3613">
            <a:off x="6012160" y="2276872"/>
            <a:ext cx="2808566" cy="3172090"/>
          </a:xfrm>
          <a:prstGeom prst="rect">
            <a:avLst/>
          </a:prstGeom>
          <a:noFill/>
        </p:spPr>
      </p:pic>
      <p:pic>
        <p:nvPicPr>
          <p:cNvPr id="22530" name="Picture 2" descr="https://prv1.lori-images.net/munitsipalnyi-stadion-trud-sovetskaya-ulitsa-5-poselok-0029141461-preview.jpg"/>
          <p:cNvPicPr>
            <a:picLocks noChangeAspect="1" noChangeArrowheads="1"/>
          </p:cNvPicPr>
          <p:nvPr/>
        </p:nvPicPr>
        <p:blipFill>
          <a:blip r:embed="rId4" cstate="print"/>
          <a:srcRect l="15730" r="18536" b="10462"/>
          <a:stretch>
            <a:fillRect/>
          </a:stretch>
        </p:blipFill>
        <p:spPr bwMode="auto">
          <a:xfrm rot="21084350">
            <a:off x="226632" y="2176658"/>
            <a:ext cx="27571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altay/1899727/2a0000016c82ba2e13d5bd6dc597276e8049/XXXL"/>
          <p:cNvPicPr>
            <a:picLocks noChangeAspect="1" noChangeArrowheads="1"/>
          </p:cNvPicPr>
          <p:nvPr/>
        </p:nvPicPr>
        <p:blipFill>
          <a:blip r:embed="rId2" cstate="print"/>
          <a:srcRect r="28302" b="16743"/>
          <a:stretch>
            <a:fillRect/>
          </a:stretch>
        </p:blipFill>
        <p:spPr bwMode="auto">
          <a:xfrm rot="1193793">
            <a:off x="5688279" y="1218510"/>
            <a:ext cx="2736305" cy="2808312"/>
          </a:xfrm>
          <a:prstGeom prst="rect">
            <a:avLst/>
          </a:prstGeom>
          <a:noFill/>
        </p:spPr>
      </p:pic>
      <p:pic>
        <p:nvPicPr>
          <p:cNvPr id="24580" name="Picture 4" descr="https://static.mosr.ru/files/pbb/full/4/40/40257be249276010c9cea0032246454901.jpeg"/>
          <p:cNvPicPr>
            <a:picLocks noChangeAspect="1" noChangeArrowheads="1"/>
          </p:cNvPicPr>
          <p:nvPr/>
        </p:nvPicPr>
        <p:blipFill>
          <a:blip r:embed="rId3" cstate="print"/>
          <a:srcRect l="6977"/>
          <a:stretch>
            <a:fillRect/>
          </a:stretch>
        </p:blipFill>
        <p:spPr bwMode="auto">
          <a:xfrm rot="20868181">
            <a:off x="518264" y="964990"/>
            <a:ext cx="2880320" cy="2832850"/>
          </a:xfrm>
          <a:prstGeom prst="rect">
            <a:avLst/>
          </a:prstGeom>
          <a:noFill/>
        </p:spPr>
      </p:pic>
      <p:pic>
        <p:nvPicPr>
          <p:cNvPr id="24582" name="Picture 6" descr="https://www.culture.ru/storage/images/901ae2f4e739d2c39d66b0311397b35c/dbe4d96d55bfa8205a3a804ffdf75a06.jpeg"/>
          <p:cNvPicPr>
            <a:picLocks noChangeAspect="1" noChangeArrowheads="1"/>
          </p:cNvPicPr>
          <p:nvPr/>
        </p:nvPicPr>
        <p:blipFill>
          <a:blip r:embed="rId4" cstate="print"/>
          <a:srcRect l="12525" t="11652" r="22343"/>
          <a:stretch>
            <a:fillRect/>
          </a:stretch>
        </p:blipFill>
        <p:spPr bwMode="auto">
          <a:xfrm>
            <a:off x="2627784" y="3861048"/>
            <a:ext cx="3744416" cy="2730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300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«Формирование представлений о малой родине у дошкольников»</vt:lpstr>
      <vt:lpstr>Цель: способствовать воспитанию гуманной, социально-активной, самостоятельной, интеллектуально развитой творческой личности, обладающей чувством национальной гордости, любви к отечеству, родному краю.</vt:lpstr>
      <vt:lpstr>Задачи: -заложить основы гражданско - патриотической личности; -освоение наиболее значимых российских культурных традиций и традиций родного края;  -получение и расширение доступных знаний о стране и родном крае: его истории, культуре, традициях, достопримечательностях;  </vt:lpstr>
      <vt:lpstr>      Актуальность    Воспитание чувства патриотизма- процесс сложный и длительный Любовь к близким людям, родному посёлку и стране играет огромную роль в становлении личности ребёнка.     Одним из источников обогащения знаний  дошкольников о родном крае, формирования у них нравственных качеств является краеведение, которое помогает раскрыть связь родного поселка с Родиной в целом. </vt:lpstr>
      <vt:lpstr>Слайд 5</vt:lpstr>
      <vt:lpstr>Слайд 6</vt:lpstr>
      <vt:lpstr>Слайд 7</vt:lpstr>
      <vt:lpstr>Достопримечательности посёлка</vt:lpstr>
      <vt:lpstr>Слайд 9</vt:lpstr>
      <vt:lpstr>Природа родного края</vt:lpstr>
      <vt:lpstr>Культура,  традиции</vt:lpstr>
      <vt:lpstr>Слайд 12</vt:lpstr>
      <vt:lpstr>«Родина для человека- это самое дорогое и священное, без  нее человек перестанет быть личностью»  Сухомлинский В.А.</vt:lpstr>
      <vt:lpstr>Спасибо за внимание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леха</cp:lastModifiedBy>
  <cp:revision>29</cp:revision>
  <dcterms:created xsi:type="dcterms:W3CDTF">2021-05-18T16:41:56Z</dcterms:created>
  <dcterms:modified xsi:type="dcterms:W3CDTF">2021-05-19T06:37:02Z</dcterms:modified>
</cp:coreProperties>
</file>