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61" r:id="rId11"/>
    <p:sldId id="276" r:id="rId12"/>
    <p:sldId id="277" r:id="rId13"/>
    <p:sldId id="281" r:id="rId14"/>
    <p:sldId id="283" r:id="rId15"/>
    <p:sldId id="284" r:id="rId16"/>
    <p:sldId id="293" r:id="rId17"/>
    <p:sldId id="267" r:id="rId18"/>
    <p:sldId id="301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6%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8%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axId val="154433408"/>
        <c:axId val="154484736"/>
      </c:barChart>
      <c:catAx>
        <c:axId val="154433408"/>
        <c:scaling>
          <c:orientation val="minMax"/>
        </c:scaling>
        <c:axPos val="b"/>
        <c:numFmt formatCode="General" sourceLinked="1"/>
        <c:tickLblPos val="nextTo"/>
        <c:crossAx val="154484736"/>
        <c:crosses val="autoZero"/>
        <c:auto val="1"/>
        <c:lblAlgn val="ctr"/>
        <c:lblOffset val="100"/>
      </c:catAx>
      <c:valAx>
        <c:axId val="15448473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54433408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axId val="156330240"/>
        <c:axId val="156352512"/>
      </c:barChart>
      <c:catAx>
        <c:axId val="156330240"/>
        <c:scaling>
          <c:orientation val="minMax"/>
        </c:scaling>
        <c:axPos val="b"/>
        <c:numFmt formatCode="General" sourceLinked="1"/>
        <c:tickLblPos val="nextTo"/>
        <c:crossAx val="156352512"/>
        <c:crosses val="autoZero"/>
        <c:auto val="1"/>
        <c:lblAlgn val="ctr"/>
        <c:lblOffset val="100"/>
      </c:catAx>
      <c:valAx>
        <c:axId val="15635251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56330240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1189110629003345E-2"/>
                  <c:y val="-3.41877949033804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axId val="102070528"/>
        <c:axId val="102092800"/>
      </c:barChart>
      <c:catAx>
        <c:axId val="102070528"/>
        <c:scaling>
          <c:orientation val="minMax"/>
        </c:scaling>
        <c:axPos val="b"/>
        <c:numFmt formatCode="General" sourceLinked="1"/>
        <c:tickLblPos val="nextTo"/>
        <c:crossAx val="102092800"/>
        <c:crosses val="autoZero"/>
        <c:auto val="1"/>
        <c:lblAlgn val="ctr"/>
        <c:lblOffset val="100"/>
      </c:catAx>
      <c:valAx>
        <c:axId val="10209280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02070528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6%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8%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axId val="156555136"/>
        <c:axId val="156556672"/>
      </c:barChart>
      <c:catAx>
        <c:axId val="156555136"/>
        <c:scaling>
          <c:orientation val="minMax"/>
        </c:scaling>
        <c:axPos val="b"/>
        <c:numFmt formatCode="General" sourceLinked="1"/>
        <c:tickLblPos val="nextTo"/>
        <c:crossAx val="156556672"/>
        <c:crosses val="autoZero"/>
        <c:auto val="1"/>
        <c:lblAlgn val="ctr"/>
        <c:lblOffset val="100"/>
      </c:catAx>
      <c:valAx>
        <c:axId val="15655667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56555136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E870C-245F-4233-9CFA-603B94843821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D3358-A889-40FE-889B-05E37BEE1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3358-A889-40FE-889B-05E37BEE17D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ECA8-0E77-4FE0-BD43-C4EA04F2519D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6610-40EF-4293-9270-4004FA9058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rtret.ru/modules/GalleryMuseum/album/coeval/Suhomlinskii_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8072494" cy="27889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навыков через элементы рисования у детей старшего дошкольного возраста» 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478632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Зинина Наталья Владимировна МБДОУ №52 «Березка» 6 группа «Звездочки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(подготовительная группа)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4282" y="357166"/>
            <a:ext cx="864399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показатель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графомоторных навыков у старших дошкольников на начало 2020-2021 уч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ебного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85852" y="1785926"/>
          <a:ext cx="750099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388" y="381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7148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упражнения в сочетании с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самомассажем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кистей и пальцев рук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0517_16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456384" cy="2448272"/>
          </a:xfrm>
          <a:prstGeom prst="rect">
            <a:avLst/>
          </a:prstGeom>
        </p:spPr>
      </p:pic>
      <p:pic>
        <p:nvPicPr>
          <p:cNvPr id="9" name="Рисунок 8" descr="20210517_155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140968"/>
            <a:ext cx="4427984" cy="293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71480"/>
            <a:ext cx="446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21442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при помощи рук различных изображений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4546879" cy="4572032"/>
          </a:xfrm>
          <a:prstGeom prst="rect">
            <a:avLst/>
          </a:prstGeom>
          <a:noFill/>
          <a:ln w="635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</a:p>
        </p:txBody>
      </p:sp>
      <p:pic>
        <p:nvPicPr>
          <p:cNvPr id="5" name="Рисунок 4" descr="20210517_160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832648" cy="444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8581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Графические упражнения, диктанты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endParaRPr lang="ru-RU" dirty="0" smtClean="0"/>
          </a:p>
        </p:txBody>
      </p:sp>
      <p:pic>
        <p:nvPicPr>
          <p:cNvPr id="3" name="Picture 2" descr="C:\Users\роман\Desktop\IMG_4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01638"/>
            <a:ext cx="5643602" cy="4270502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Копирование изображения по клеточкам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Штриховка изображений в заданных направлениях;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Графический диктант. </a:t>
            </a:r>
          </a:p>
        </p:txBody>
      </p:sp>
      <p:pic>
        <p:nvPicPr>
          <p:cNvPr id="4" name="Picture 4" descr="C:\Users\роман\Downloads\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1944215" cy="2015654"/>
          </a:xfrm>
          <a:prstGeom prst="rect">
            <a:avLst/>
          </a:prstGeom>
          <a:noFill/>
        </p:spPr>
      </p:pic>
      <p:pic>
        <p:nvPicPr>
          <p:cNvPr id="5" name="Picture 3" descr="C:\Users\роман\Desktop\Новая папка (2)\i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57694"/>
            <a:ext cx="1944217" cy="1844824"/>
          </a:xfrm>
          <a:prstGeom prst="rect">
            <a:avLst/>
          </a:prstGeom>
          <a:noFill/>
        </p:spPr>
      </p:pic>
      <p:pic>
        <p:nvPicPr>
          <p:cNvPr id="6" name="Picture 9" descr="C:\Users\роман\Desktop\Новая папка (2)\22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285992"/>
            <a:ext cx="1944216" cy="1944216"/>
          </a:xfrm>
          <a:prstGeom prst="rect">
            <a:avLst/>
          </a:prstGeom>
          <a:noFill/>
        </p:spPr>
      </p:pic>
      <p:pic>
        <p:nvPicPr>
          <p:cNvPr id="7" name="Picture 7" descr="C:\Users\роман\Downloads\i_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357694"/>
            <a:ext cx="1979712" cy="1785950"/>
          </a:xfrm>
          <a:prstGeom prst="rect">
            <a:avLst/>
          </a:prstGeom>
          <a:noFill/>
        </p:spPr>
      </p:pic>
      <p:pic>
        <p:nvPicPr>
          <p:cNvPr id="8" name="Picture 8" descr="C:\Users\роман\Downloads\ruka-po-kletk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285992"/>
            <a:ext cx="1403648" cy="3786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14678" y="428604"/>
            <a:ext cx="223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показатель развития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навыков у старших дошкольников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конец 2020-2021 учебный год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85852" y="1785926"/>
          <a:ext cx="707236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3575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14876" y="1214422"/>
          <a:ext cx="442912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0" y="1214422"/>
          <a:ext cx="457203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1604" y="857232"/>
            <a:ext cx="113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785794"/>
            <a:ext cx="99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84784"/>
            <a:ext cx="4328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Личные папки детей с заданиями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210517_155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7344816" cy="37238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35743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1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309365" cy="4502537"/>
          </a:xfrm>
          <a:prstGeom prst="rect">
            <a:avLst/>
          </a:prstGeom>
          <a:noFill/>
          <a:ln w="38100" algn="in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1142984"/>
            <a:ext cx="5072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- на кончиках их пальцев, от них, образно говоря, идут тончайшие ручейки, которые питают источник творческой мысли»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421481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7772400" cy="3744416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изучение эффективности систематических занятий с ребёнком рисованием для развития мелкой моторики пальцев рук, подготовки руки дошкольника к письму.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-Проанализировать психолого-педагогическую литературу по данной теме.</a:t>
            </a:r>
          </a:p>
          <a:p>
            <a:pPr lvl="0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-Изучить и подобрать различные методики для развития </a:t>
            </a:r>
            <a:r>
              <a:rPr lang="ru-RU" sz="2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навыков.</a:t>
            </a:r>
          </a:p>
          <a:p>
            <a:pPr lvl="0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-Использовать в работе с детьми данные методики.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21010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темы: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всё более актуальной становится проблема преемственности дошкольного и младшего школьного звеньев образовательной системы. Наиболее остро, на практике, она проявляется в недостаточной готовности детей к целенаправленному, систематическому обучению в школе, длительной адаптации первоклассников к новым условиям учебного процесса.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Одним из значительных аспектов развития дошкольника в период его подготовки к школе, является развитие мелкой моторики и координации движений пальцев рук, то есть развитие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графомоторного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навыка.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как дошкольный возраст является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сензитивным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развития мелкой моторики, то организуя различные виды деятельности в этом периоде, систематически применяя тренировочные упражнения, можно достичь положительных результатов в развитии пальцевого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праксиса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совершенствовании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графомоторных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навыков у старших дошкольников.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Исходя из этого, я выбрала тему самообразования: «Развитие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графомоторных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навыков через элементы рисования у детей старшего дошкольного возраста».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повышения своего профессионального уровня в течение учебного года, я изучала методическую литературу по данной теме и выделила для себя следующие аспекты: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335895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Графомоторный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навык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определенное положение и движения пишущей руки, которое позволяет: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рисовать;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раскрашивать;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копировать простейшие узоры;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соединять точки;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удерживать пишущий предмет.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развития мелкой моторики ребёнка 6-7 лет — один из показателей интеллектуальной готовности к школьному обучению. Правильно сформированный графический навык у дошкольника позволяет ребенку успешно осваивать школьную программу.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300607"/>
            <a:ext cx="9144000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по формированию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графомоторных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навыков делится на 4 этапа: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этап.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общей и мелкой моторики.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развития общей моторики необходимо: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выполнять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физминутки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развития мелкой моторики необходимо: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выполнять пальчиковую гимнастику, а также массаж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лепить из пластилина или глины;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вырезать из бумаги;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нанизывать бусины, пуговицы и т. д. 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застегивать и расстегивать пуговицы, кнопки, крючки;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собирать мозаики и конструкторы;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раскрашивать раскрасками и т. д.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Второй этап.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пространственных представлений и речевого обозначения пространственных отношений.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этап предусматривает: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ориентировку в собственном теле;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ориентировку в окружающем пространстве;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ориентировку на листе бумаги.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этап.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зрительного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гнозиса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зрительного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восприятия и узнавания)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развития зрительного </a:t>
            </a: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гнозиса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используются: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контурные изображения предметов,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перечеркнутые контурные изображения,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контурные изображения, наложенные друг на друга и др.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Четвертый этап.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тетрадью и рабочей строкой.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этом этапе выполняется: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Ознакомление с клеткой, пространством листа.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Рисование вертикальных и горизонтальных прямых линии и комбинации из них.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Рисование наклонных прямых линии и комбинации из них.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Рисование орнаментов (дуги, волнистые линии, круги, овалы).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Рисование по клеткам предметов сложной формы (математические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диктанты).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Овладение графической символизацией.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298691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Последовательность правильного формирования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графомоторных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навыков: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учатся правильно сидеть.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Учатся правильно держать ручку и бумагу.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Учатся рисовать прямые линии: вертикальные, горизонтальные, наклонные.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Учатся рисовать прямые и наклонные параллельные линии.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Учатся рисовать полуовалы (верхние, нижние).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Учатся рисовать круги и овалы.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Учатся рисовать зигзаги (плавно передвигая руку).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Учатся рисовать линии, полуовалы, овалы определённой величины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(вводится ограничительная линейка - строка).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Знакомятся с печатными буквами и учатся писать их правильно.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шаг.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к письму - освоению написания элементов письменных букв.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/>
              <a:t>Переходить к последнему этапу подготовки к письму до школы не</a:t>
            </a:r>
          </a:p>
          <a:p>
            <a:r>
              <a:rPr lang="ru-RU" dirty="0" smtClean="0"/>
              <a:t>рекомендуется, так как дошкольник обладает низкой способностью к</a:t>
            </a:r>
          </a:p>
          <a:p>
            <a:r>
              <a:rPr lang="ru-RU" dirty="0" smtClean="0"/>
              <a:t>произвольной регуляции движений, у него не закончено окостенение</a:t>
            </a:r>
          </a:p>
          <a:p>
            <a:r>
              <a:rPr lang="ru-RU" dirty="0" smtClean="0"/>
              <a:t>фаланг пальцев, не сформированы мелкие мышцы кисти, низкая</a:t>
            </a:r>
          </a:p>
          <a:p>
            <a:r>
              <a:rPr lang="ru-RU" dirty="0" smtClean="0"/>
              <a:t>выносливость к статическим нагрузкам.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204485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работе с детьми по развитию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графомоторных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навыков я использую следующие задания: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Массаж кистей рук.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Пальчиковая гимнастика,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Пальчиковые игры со стихами, со скороговорками.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Пальчиковый театр.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Игры с крупой, бусинками, пуговицами, мелкими камешками.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Шнуровка.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Лепка из пластилина с использованием природного материала.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Конструирование: из бумаги в технике оригами, работа с конструктором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Различные виды аппликаций.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Рисование по трафаретам.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Рисование различными материалами: ручкой, простым карандашом, цветными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карандашами, мелом, акварелью и т. 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Рисование линий: прямые и фигурные дорожки;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Рисование по точкам, контурам, клеточкам;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Штриховки с различным направлением движения руки, силуэтные штриховки.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Дорисовка (по принципу симметрии).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Дорисовка геометрических фигур.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Дорисовка недостающих деталей.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Упражнение «Оживи рисунок».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Раскрашивание картинок в книжках-раскрасках.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Лабиринты.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Графические диктанты.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Выполняя различные виды заданий, ребенок приобретает опыт графических движений. Очень важно сразу обучать ребенка правильным приемам действия: вести линию сверху вниз и слева направо, выполнять линии различной толщины и формы, штриховать ровно и без пробелов, не выезжая за контур.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6-7 лет ребенок должен выполнять следующие виды штриховок: прямые вертикальные (сверху вниз, горизонтальные (слева направо, наклонные, клубочками (круговыми движениями руки, имитирующими наматывание и разматывание нити, полукругами (чешуя у рыбы, черепица крыши, крупными петельками.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внимание нужно уделять выполнению линий сложной формы одним движением кисти руки (овалы, окружности, волнистые и ломаные линии). Линии должны наноситься без отрыва руки от бумаги; при выполнении задания нельзя менять положение листа или тетради.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исте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Система</Template>
  <TotalTime>921</TotalTime>
  <Words>939</Words>
  <Application>Microsoft Office PowerPoint</Application>
  <PresentationFormat>Экран (4:3)</PresentationFormat>
  <Paragraphs>135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Система</vt:lpstr>
      <vt:lpstr>«Развитие графомоторных навыков через элементы рисования у детей старшего дошкольного возраста»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работы по подготовке ребенка к обучению в школе через развитие графомоторных навыков у детей старшего дошкольного возраста»</dc:title>
  <dc:creator>Andrey</dc:creator>
  <cp:lastModifiedBy>user</cp:lastModifiedBy>
  <cp:revision>94</cp:revision>
  <dcterms:created xsi:type="dcterms:W3CDTF">2011-02-06T07:06:45Z</dcterms:created>
  <dcterms:modified xsi:type="dcterms:W3CDTF">2021-05-18T15:07:15Z</dcterms:modified>
</cp:coreProperties>
</file>