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4" r:id="rId3"/>
    <p:sldId id="292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3" r:id="rId18"/>
    <p:sldId id="324" r:id="rId19"/>
    <p:sldId id="320" r:id="rId20"/>
    <p:sldId id="321" r:id="rId21"/>
    <p:sldId id="327" r:id="rId22"/>
    <p:sldId id="328" r:id="rId23"/>
    <p:sldId id="329" r:id="rId24"/>
    <p:sldId id="331" r:id="rId25"/>
    <p:sldId id="330" r:id="rId26"/>
    <p:sldId id="32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2220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96449C-181D-4916-9D70-180AC788EFC8}" type="datetimeFigureOut">
              <a:rPr lang="ru-RU"/>
              <a:pPr>
                <a:defRPr/>
              </a:pPr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73BBAF-055F-4C52-9800-1A16106D7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41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0ACBC-AC56-4731-9CBF-D9F528D37E7B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D9387-2D00-4DD2-979E-898E3F210F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D9387-2D00-4DD2-979E-898E3F210F75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94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4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5.jpe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png"/><Relationship Id="rId12" Type="http://schemas.openxmlformats.org/officeDocument/2006/relationships/image" Target="../media/image30.png"/><Relationship Id="rId17" Type="http://schemas.openxmlformats.org/officeDocument/2006/relationships/image" Target="../media/image36.gif"/><Relationship Id="rId2" Type="http://schemas.openxmlformats.org/officeDocument/2006/relationships/audio" Target="file:///C:\Users\&#1051;&#1080;&#1083;&#1103;\Desktop\&#1055;&#1051;&#1040;&#1053;&#1067;%20&#1048;%20&#1050;&#1054;&#1053;&#1057;&#1055;&#1053;&#1050;&#1058;&#1067;&#1057;\&#1084;&#1086;&#1103;%20&#1040;&#1090;&#1090;&#1077;&#1089;&#1090;&#1072;&#1094;&#1080;&#1103;\&#1090;&#1075;&#1088;&#1072;%20&#1090;&#1077;&#1087;&#1083;&#1086;&#1077;%20&#1093;&#1086;&#1083;&#1086;&#1076;&#1085;&#1086;&#1077;\Na_SMS_-_Zvuk_Kolokolchikov.mp3" TargetMode="External"/><Relationship Id="rId16" Type="http://schemas.openxmlformats.org/officeDocument/2006/relationships/image" Target="../media/image35.gif"/><Relationship Id="rId1" Type="http://schemas.openxmlformats.org/officeDocument/2006/relationships/audio" Target="file:///C:\Users\&#1051;&#1080;&#1083;&#1103;\Desktop\&#1055;&#1051;&#1040;&#1053;&#1067;%20&#1048;%20&#1050;&#1054;&#1053;&#1057;&#1055;&#1053;&#1050;&#1058;&#1067;&#1057;\&#1084;&#1086;&#1103;%20&#1040;&#1090;&#1090;&#1077;&#1089;&#1090;&#1072;&#1094;&#1080;&#1103;\&#1090;&#1075;&#1088;&#1072;%20&#1090;&#1077;&#1087;&#1083;&#1086;&#1077;%20&#1093;&#1086;&#1083;&#1086;&#1076;&#1085;&#1086;&#1077;\zvuk_effekty_-_zvukovye_effekty.mp3" TargetMode="External"/><Relationship Id="rId6" Type="http://schemas.openxmlformats.org/officeDocument/2006/relationships/image" Target="../media/image15.jpeg"/><Relationship Id="rId11" Type="http://schemas.openxmlformats.org/officeDocument/2006/relationships/image" Target="../media/image29.png"/><Relationship Id="rId5" Type="http://schemas.openxmlformats.org/officeDocument/2006/relationships/image" Target="../media/image16.png"/><Relationship Id="rId15" Type="http://schemas.openxmlformats.org/officeDocument/2006/relationships/image" Target="../media/image34.gif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27.png"/><Relationship Id="rId1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51;&#1080;&#1083;&#1103;\Desktop\&#1055;&#1051;&#1040;&#1053;&#1067;%20&#1048;%20&#1050;&#1054;&#1053;&#1057;&#1055;&#1053;&#1050;&#1058;&#1067;&#1057;\&#1084;&#1086;&#1103;%20&#1040;&#1090;&#1090;&#1077;&#1089;&#1090;&#1072;&#1094;&#1080;&#1103;\&#1090;&#1075;&#1088;&#1072;%20&#1090;&#1077;&#1087;&#1083;&#1086;&#1077;%20&#1093;&#1086;&#1083;&#1086;&#1076;&#1085;&#1086;&#1077;\zvuk_effekty_-_zvukovye_effekty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643042" y="1857364"/>
            <a:ext cx="5904656" cy="2232248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детей в изобразительной деятельности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143380"/>
            <a:ext cx="2786082" cy="7155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Дубровина Лилия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Анатольевна </a:t>
            </a:r>
            <a:endParaRPr lang="ru-RU"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1fc84ef23b5154542674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теплое пнд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324" y="152400"/>
            <a:ext cx="6412676" cy="6096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99678" y="3581400"/>
            <a:ext cx="1284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      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133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ТЁПЛЫЕ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657600"/>
            <a:ext cx="2345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ХОЛОДНЫЕ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акварелька 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8600" y="1905000"/>
            <a:ext cx="3358738" cy="3591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акварелька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8600" y="381000"/>
            <a:ext cx="5638800" cy="6172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1524000"/>
            <a:ext cx="38920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СОБЕРИ ГУСЕНИЦУ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ИЗ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КРУЖОЧКОВ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ХОЛОДНОГО ЦВЕТА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(ЩЕЛКНУВ  МЫШКОЙ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НА НУЖНЫЙ КРУЖОК)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Двойная стрелка влево/вправо 11"/>
          <p:cNvSpPr/>
          <p:nvPr/>
        </p:nvSpPr>
        <p:spPr>
          <a:xfrm>
            <a:off x="304800" y="3276600"/>
            <a:ext cx="8610600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648200" y="5486400"/>
            <a:ext cx="10668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648200" y="4114800"/>
            <a:ext cx="1066800" cy="1066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324600" y="5486400"/>
            <a:ext cx="1066800" cy="1066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248400" y="41148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696200" y="4114800"/>
            <a:ext cx="1066800" cy="1066800"/>
          </a:xfrm>
          <a:prstGeom prst="ellipse">
            <a:avLst/>
          </a:prstGeom>
          <a:solidFill>
            <a:srgbClr val="8E4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72400" y="548640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52600" y="5486400"/>
            <a:ext cx="1066800" cy="1066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52600" y="4114800"/>
            <a:ext cx="1066800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124200" y="5486400"/>
            <a:ext cx="1066800" cy="1066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124200" y="4114800"/>
            <a:ext cx="1066800" cy="10668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81000" y="4191000"/>
            <a:ext cx="1066800" cy="1066800"/>
          </a:xfrm>
          <a:prstGeom prst="ellipse">
            <a:avLst/>
          </a:prstGeom>
          <a:solidFill>
            <a:srgbClr val="738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81000" y="5486400"/>
            <a:ext cx="1066800" cy="1066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 descr="C:\Users\Лиля\Desktop\ПЛАНЫ И КОНСПНКТЫС\моя Аттестация\тгра теплое холодное\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04800"/>
            <a:ext cx="1638300" cy="2352675"/>
          </a:xfrm>
          <a:prstGeom prst="rect">
            <a:avLst/>
          </a:prstGeom>
          <a:noFill/>
        </p:spPr>
      </p:pic>
      <p:pic>
        <p:nvPicPr>
          <p:cNvPr id="28" name="Рисунок 27" descr="83714005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2098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7909 C 0.06441 -0.08141 0.08455 -0.08904 0.10625 -0.09759 C 0.12292 -0.1043 0.10868 -0.09968 0.1309 -0.10569 C 0.13351 -0.10638 0.13872 -0.10777 0.13872 -0.10754 C 0.14028 -0.10916 0.14149 -0.11101 0.14323 -0.11193 C 0.14514 -0.11309 0.14774 -0.11216 0.14948 -0.11378 C 0.15156 -0.11586 0.15226 -0.1198 0.15399 -0.12211 C 0.15573 -0.12442 0.15816 -0.12604 0.16024 -0.12812 C 0.17083 -0.15055 0.15486 -0.11887 0.16788 -0.13853 C 0.16979 -0.1413 0.17674 -0.15703 0.17865 -0.16096 C 0.18003 -0.16397 0.18299 -0.16489 0.18472 -0.16721 C 0.18646 -0.16952 0.18785 -0.17252 0.18941 -0.1753 C 0.19323 -0.19033 0.1908 -0.18941 0.20017 -0.2019 C 0.20313 -0.21346 0.21146 -0.22294 0.21701 -0.23265 C 0.22344 -0.24352 0.22795 -0.25647 0.2309 -0.26966 C 0.2316 -0.27289 0.23108 -0.27683 0.23247 -0.27983 C 0.23333 -0.28191 0.23576 -0.28238 0.23715 -0.284 C 0.24236 -0.28978 0.24167 -0.29001 0.24479 -0.29833 C 0.24531 -0.30573 0.24549 -0.31337 0.24635 -0.32077 C 0.2474 -0.33025 0.25313 -0.34019 0.25556 -0.34944 C 0.25608 -0.35361 0.25625 -0.358 0.25712 -0.36193 C 0.25816 -0.36679 0.26076 -0.37118 0.26163 -0.37627 C 0.26285 -0.38298 0.26215 -0.38992 0.26319 -0.39662 C 0.26389 -0.40079 0.26632 -0.40888 0.26632 -0.40865 C 0.26892 -0.43617 0.28021 -0.47664 0.26163 -0.49514 C 0.2566 -0.50532 0.25069 -0.50578 0.24323 -0.51156 C 0.2401 -0.51411 0.23403 -0.51966 0.23403 -0.51943 C 0.18403 -0.51642 0.21563 -0.52174 0.18941 -0.5074 C 0.18438 -0.49722 0.17917 -0.49676 0.17101 -0.49306 C 0.16997 -0.49098 0.16788 -0.48682 0.16788 -0.48659 " pathEditMode="relative" rAng="0" ptsTypes="fffffffffffffffffffffffffffff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2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47549E-8 C 0.0073 -0.00393 0.01598 -0.00578 0.02309 -0.0104 C 0.04167 -0.02289 0.05799 -0.03931 0.07848 -0.04717 C 0.0849 -0.05596 0.09289 -0.06174 0.10157 -0.06568 C 0.1066 -0.07238 0.10452 -0.07146 0.11077 -0.07377 C 0.11493 -0.07516 0.12309 -0.07793 0.12309 -0.07793 C 0.13021 -0.07724 0.13785 -0.07886 0.14462 -0.07585 C 0.14775 -0.07446 0.14809 -0.06845 0.1507 -0.06568 C 0.15434 -0.06174 0.16007 -0.05943 0.16459 -0.05735 C 0.16754 -0.05226 0.17118 -0.04833 0.17379 -0.04301 C 0.17466 -0.04116 0.17431 -0.03862 0.17535 -0.037 C 0.17657 -0.03515 0.17865 -0.03445 0.18004 -0.03284 C 0.1915 -0.02012 0.20122 -0.00763 0.21546 -6.47549E-8 C 0.23282 -0.00069 0.25035 -0.00023 0.26771 -0.00208 C 0.27987 -0.00323 0.28282 -0.02081 0.2908 -0.02867 C 0.29445 -0.03237 0.29931 -0.03353 0.30313 -0.037 C 0.31077 -0.05249 0.3 -0.03284 0.31233 -0.04717 C 0.31962 -0.05573 0.3158 -0.05689 0.32622 -0.06151 C 0.3323 -0.06776 0.33577 -0.07123 0.34306 -0.07377 C 0.34393 -0.07446 0.35035 -0.08094 0.35226 -0.08001 C 0.354 -0.07909 0.35417 -0.07562 0.35539 -0.07377 C 0.35678 -0.07146 0.35851 -0.06984 0.36007 -0.06776 C 0.36268 -0.05596 0.36181 -0.05157 0.36928 -0.04509 C 0.37275 -0.03307 0.37466 -0.01665 0.38004 -0.00624 C 0.38056 -0.00346 0.38073 -0.00046 0.3816 0.00209 C 0.39098 0.03215 0.38924 0.01851 0.38455 0.01226 C 0.38039 0.00671 0.37587 0.00047 0.37084 -0.00416 C 0.36615 -0.01341 0.35886 -0.02197 0.3507 -0.02474 C 0.34028 -0.03376 0.32761 -0.03908 0.31546 -0.04116 C 0.31059 -0.04741 0.30504 -0.04972 0.3 -0.0555 C 0.29428 -0.06198 0.29306 -0.06891 0.28612 -0.07169 C 0.27882 -0.08603 0.27032 -0.07655 0.26007 -0.07169 C 0.25487 -0.05804 0.24879 -0.05203 0.2415 -0.03908 C 0.23924 -0.03515 0.2349 -0.03422 0.2323 -0.03075 C 0.22414 -0.01988 0.22309 -0.01549 0.21233 -0.00832 C 0.20174 0.00579 0.20035 0.00602 0.18612 0.01226 C 0.17796 0.01157 0.16962 0.01203 0.16146 0.01018 C 0.15747 0.00925 0.15591 0.00324 0.15382 -6.47549E-8 C 0.15 -0.00624 0.14653 -0.01202 0.1415 -0.01642 C 0.13368 -0.03214 0.12587 -0.04694 0.11389 -0.05735 C 0.10174 -0.07886 0.11684 -0.05481 0.10313 -0.06984 C 0.09896 -0.07446 0.09584 -0.08256 0.09237 -0.08811 C 0.09098 -0.09042 0.08941 -0.0925 0.08768 -0.09435 C 0.08473 -0.09736 0.07848 -0.10245 0.07848 -0.10245 C 0.05955 -0.09667 0.05018 -0.09389 0.03698 -0.07585 C 0.03351 -0.06267 0.03837 -0.07585 0.03073 -0.06776 C 0.02934 -0.06614 0.029 -0.06336 0.02761 -0.06151 C 0.0257 -0.05897 0.0165 -0.05226 0.01546 -0.05134 C 0.00313 -0.03908 -0.00816 -0.02104 -0.02309 -0.01433 C -0.03715 0.0037 -0.05816 0.00995 -0.07691 0.01226 C -0.08975 0.01804 -0.10034 0.01573 -0.11388 0.01434 C -0.12673 0.00995 -0.11527 0.01619 -0.12152 0.00602 C -0.12274 0.00417 -0.12482 0.0037 -0.12621 0.00209 C -0.12847 -0.00046 -0.1302 -0.00346 -0.13229 -0.00624 C -0.13645 -0.0222 -0.1302 -0.00208 -0.13854 -0.01642 C -0.13958 -0.01803 -0.13888 -0.02104 -0.13993 -0.02266 C -0.14618 -0.03307 -0.16007 -0.05319 -0.17083 -0.05735 C -0.17777 -0.06683 -0.18454 -0.06891 -0.19392 -0.07169 C -0.20312 -0.07099 -0.21267 -0.07285 -0.22152 -0.06984 C -0.22378 -0.06914 -0.22326 -0.06406 -0.22465 -0.06151 C -0.22708 -0.05689 -0.23229 -0.05226 -0.23541 -0.04926 C -0.23975 -0.03792 -0.24427 -0.02081 -0.25382 -0.01642 C -0.26128 -0.00346 -0.26163 -0.00902 -0.27239 -0.00416 C -0.28576 -0.00555 -0.29913 -0.00601 -0.31232 -0.00832 C -0.325 -0.01063 -0.33107 -0.03191 -0.34149 -0.03908 C -0.34791 -0.06359 -0.36267 -0.05041 -0.38316 -0.04926 C -0.38975 -0.04047 -0.39757 -0.03469 -0.40468 -0.02682 C -0.40972 -0.02127 -0.41145 -0.01503 -0.41701 -0.0104 C -0.42517 0.00463 -0.43003 0.0007 -0.44618 0.00394 C -0.4493 0.00324 -0.45277 0.0044 -0.45538 0.00209 C -0.45711 0.00047 -0.45694 -0.00346 -0.45694 -0.00624 C -0.45694 -0.02197 -0.45833 -0.02729 -0.45225 -0.037 C -0.4493 -0.04186 -0.43906 -0.05434 -0.43541 -0.05735 C -0.43263 -0.05966 -0.42882 -0.0592 -0.42621 -0.06151 C -0.42309 -0.06429 -0.41701 -0.06984 -0.41701 -0.06984 C -0.38975 -0.06706 -0.40486 -0.07123 -0.38923 -0.06359 C -0.38628 -0.06221 -0.38003 -0.05943 -0.38003 -0.05943 C -0.37847 -0.05735 -0.37708 -0.05504 -0.37534 -0.05342 C -0.37135 -0.04972 -0.36302 -0.04301 -0.36302 -0.04301 C -0.35416 -0.02497 -0.35937 -0.03492 -0.34774 -0.02474 C -0.3467 -0.02266 -0.34618 -0.01988 -0.34461 -0.0185 C -0.34184 -0.01618 -0.33541 -0.01433 -0.33541 -0.01433 C -0.30711 -0.01642 -0.27899 -0.01803 -0.25069 -0.02058 C -0.23385 -0.0222 -0.23003 -0.04833 -0.21545 -0.05342 C -0.20781 -0.06082 -0.20329 -0.06151 -0.19392 -0.06359 C -0.18663 -0.07076 -0.18107 -0.074 -0.17239 -0.07793 C -0.16475 -0.07724 -0.15659 -0.07909 -0.1493 -0.07585 C -0.14513 -0.074 -0.13993 -0.06359 -0.13993 -0.06359 C -0.13819 -0.05388 -0.13663 -0.04532 -0.13229 -0.037 C -0.12691 -0.01526 -0.11892 -0.01618 -0.10468 -0.0104 C -0.08715 -0.01179 -0.06944 -0.0104 -0.05225 -0.01433 C -0.04635 -0.01572 -0.0427 -0.02428 -0.03697 -0.02682 C -0.02986 -0.04047 -0.01701 -0.04625 -0.00763 -0.05735 " pathEditMode="relative" ptsTypes="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-0.0555 C 0.08924 -0.06822 0.09722 -0.07932 0.10677 -0.08904 C 0.10764 -0.09089 0.11198 -0.10222 0.11441 -0.10384 C 0.11788 -0.10615 0.12604 -0.108 0.12604 -0.10777 C 0.14028 -0.12858 0.1224 -0.10499 0.14167 -0.1228 C 0.1434 -0.12442 0.1441 -0.12743 0.14566 -0.12928 C 0.1526 -0.13853 0.15972 -0.14755 0.16892 -0.15448 C 0.17344 -0.16929 0.18472 -0.17553 0.19618 -0.18386 C 0.19913 -0.1864 0.20122 -0.18987 0.20399 -0.19264 C 0.20573 -0.19426 0.20781 -0.19496 0.20972 -0.19634 C 0.21163 -0.19935 0.21319 -0.20236 0.21563 -0.20513 C 0.21719 -0.20675 0.21979 -0.20721 0.22135 -0.20906 C 0.23715 -0.22849 0.22205 -0.21693 0.2349 -0.22595 C 0.23941 -0.23288 0.24444 -0.23982 0.24878 -0.24699 C 0.25347 -0.26364 0.24635 -0.24468 0.25642 -0.25532 C 0.25799 -0.25694 0.25712 -0.26017 0.25851 -0.26179 C 0.26181 -0.26642 0.27014 -0.27428 0.27014 -0.27405 C 0.27274 -0.28561 0.27969 -0.29301 0.28368 -0.30365 C 0.28576 -0.30897 0.29045 -0.32447 0.2934 -0.33325 C 0.29497 -0.33811 0.29688 -0.3432 0.29931 -0.34782 C 0.30156 -0.35245 0.30694 -0.36078 0.30694 -0.36054 C 0.30903 -0.37303 0.31146 -0.38367 0.31285 -0.39639 C 0.31094 -0.44958 0.32222 -0.44565 0.28767 -0.45513 C 0.27205 -0.45374 0.25625 -0.45467 0.24097 -0.4512 C 0.23733 -0.45051 0.23646 -0.44449 0.23316 -0.44264 C 0.22951 -0.44033 0.22535 -0.44056 0.22135 -0.44056 " pathEditMode="relative" rAng="0" ptsTypes="fffffffffffffffffffffffff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4024 C -0.00451 0.03608 0.00174 0.03099 0.00399 0.02405 C 0.00486 0.02151 0.00434 0.01827 0.00556 0.01573 C 0.00712 0.01249 0.0099 0.01064 0.01163 0.00763 C 0.01597 0.00023 0.01979 -0.0074 0.02396 -0.01503 C 0.02726 -0.02128 0.02865 -0.02891 0.0316 -0.03538 C 0.03559 -0.05712 0.02882 -0.02914 0.0408 -0.04972 C 0.0526 -0.07007 0.04913 -0.08326 0.07014 -0.0969 C 0.0783 -0.11332 0.08663 -0.12604 0.09479 -0.142 C 0.09844 -0.15842 0.10868 -0.17044 0.11476 -0.18501 C 0.11615 -0.18825 0.11632 -0.19241 0.11788 -0.19565 C 0.12066 -0.20143 0.12431 -0.20629 0.12708 -0.21184 C 0.13073 -0.21901 0.13646 -0.22664 0.13941 -0.23427 C 0.14184 -0.24098 0.1434 -0.24792 0.14549 -0.25486 C 0.14826 -0.26457 0.15347 -0.27359 0.15625 -0.28353 C 0.16059 -0.29857 0.15469 -0.28515 0.16094 -0.29787 C 0.16424 -0.3166 0.16146 -0.30967 0.16701 -0.3203 C 0.17083 -0.33788 0.1724 -0.3543 0.18403 -0.3654 C 0.18715 -0.37812 0.18924 -0.38899 0.19479 -0.40032 C 0.19323 -0.41674 0.19132 -0.42576 0.1809 -0.43501 C 0.17465 -0.44635 0.17292 -0.44357 0.16389 -0.44935 C 0.16337 -0.45143 0.16354 -0.45398 0.16233 -0.4556 C 0.15972 -0.45906 0.15573 -0.46022 0.15313 -0.46369 C 0.14844 -0.47017 0.14358 -0.47525 0.13785 -0.48011 C 0.13073 -0.47942 0.12344 -0.47988 0.11632 -0.47826 C 0.11042 -0.47687 0.10087 -0.46577 0.10087 -0.46554 C 0.0934 -0.43733 0.09253 -0.4031 0.10556 -0.37766 C 0.10903 -0.35823 0.1066 -0.36633 0.11163 -0.35314 C 0.11319 -0.34089 0.11372 -0.33441 0.11927 -0.32447 C 0.12222 -0.30851 0.11823 -0.32354 0.12708 -0.30805 C 0.13212 -0.29926 0.13212 -0.28908 0.1408 -0.28561 C 0.14479 -0.28122 0.14983 -0.27845 0.15313 -0.27313 C 0.15451 -0.27081 0.15434 -0.26665 0.15625 -0.26503 C 0.16406 -0.25786 0.17656 -0.25624 0.18542 -0.25486 C 0.20503 -0.2352 0.22344 -0.24746 0.25156 -0.24861 C 0.25799 -0.25509 0.26215 -0.26064 0.26701 -0.26919 C 0.26892 -0.27659 0.27135 -0.28307 0.27465 -0.28955 C 0.27726 -0.3129 0.27795 -0.33626 0.2809 -0.35939 C 0.28003 -0.3876 0.2809 -0.41397 0.2717 -0.43918 C 0.26927 -0.4549 0.26476 -0.46901 0.25781 -0.48219 C 0.25174 -0.50647 0.23177 -0.51318 0.21476 -0.51711 C 0.20139 -0.51619 0.18628 -0.52174 0.17465 -0.51295 C 0.17274 -0.51156 0.1717 -0.50879 0.17014 -0.50694 C 0.16476 -0.50092 0.15816 -0.49861 0.15156 -0.49653 C 0.13681 -0.47687 0.1566 -0.50254 0.14236 -0.48635 C 0.13715 -0.48057 0.13333 -0.47225 0.12865 -0.46577 C 0.12656 -0.45791 0.12813 -0.46115 0.12396 -0.4556 " pathEditMode="relative" rAng="0" ptsTypes="ffffffffffffffffffffffffffffffffffffffffffffff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2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6822 C -0.0375 0.05157 -0.03507 0.03399 -0.03785 0.01688 C -0.03854 -0.00555 -0.04497 -0.06222 -0.0349 -0.08349 C -0.03437 -0.11772 -0.0342 -0.15172 -0.03333 -0.18594 C -0.03194 -0.2389 -0.02153 -0.29533 -0.03941 -0.34367 C -0.04288 -0.35292 -0.04149 -0.3587 -0.04722 -0.36633 C -0.05174 -0.38668 -0.05851 -0.40588 -0.06406 -0.42577 C -0.06753 -0.43849 -0.06736 -0.44774 -0.07326 -0.45861 C -0.07656 -0.48405 -0.07656 -0.48497 -0.08715 -0.5037 C -0.08976 -0.51388 -0.09253 -0.52429 -0.09479 -0.53446 C -0.0974 -0.54672 -0.09583 -0.55759 -0.10399 -0.56522 C -0.10451 -0.5673 -0.10486 -0.56938 -0.10556 -0.57123 C -0.10642 -0.57355 -0.10799 -0.57517 -0.10868 -0.57748 C -0.10955 -0.58002 -0.10903 -0.58326 -0.11024 -0.58557 C -0.11128 -0.58765 -0.11319 -0.58835 -0.11476 -0.58974 C -0.11632 -0.60222 -0.11753 -0.60754 -0.12413 -0.61633 C -0.12587 -0.6235 -0.12587 -0.63275 -0.13333 -0.63275 " pathEditMode="relative" rAng="0" ptsTypes="ffffffffffffffff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3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7.86309E-7 C -0.0184 -0.0074 -0.02135 -0.01434 -0.02205 -0.02174 C -0.02326 -0.034 -0.02257 -0.06221 -0.02569 -0.0784 C -0.03194 -0.11124 -0.0408 -0.14292 -0.0467 -0.17599 C -0.05 -0.19611 -0.04844 -0.22271 -0.05712 -0.24052 C -0.05833 -0.24491 -0.05955 -0.25069 -0.06059 -0.25647 C -0.06163 -0.26179 -0.06753 -0.26943 -0.06753 -0.26919 C -0.07153 -0.28908 -0.06667 -0.26758 -0.07292 -0.28677 C -0.07431 -0.29116 -0.07656 -0.30018 -0.07656 -0.29995 C -0.07708 -0.30874 -0.07656 -0.31776 -0.0783 -0.32609 C -0.07969 -0.33279 -0.08507 -0.33719 -0.08698 -0.34343 C -0.08993 -0.35338 -0.08785 -0.35245 -0.09045 -0.36309 C -0.09427 -0.37743 -0.1 -0.39061 -0.10451 -0.40425 C -0.10521 -0.40888 -0.10469 -0.41351 -0.10608 -0.41744 C -0.10712 -0.42021 -0.11007 -0.4216 -0.11146 -0.42391 C -0.11424 -0.42854 -0.11597 -0.43409 -0.1184 -0.43918 C -0.1224 -0.44796 -0.12396 -0.4549 -0.12917 -0.463 C -0.13403 -0.49052 -0.12622 -0.45398 -0.13611 -0.47826 C -0.13733 -0.48173 -0.13628 -0.48612 -0.13785 -0.48913 C -0.13872 -0.49144 -0.14132 -0.49167 -0.14288 -0.49329 C -0.14913 -0.49977 -0.15278 -0.50347 -0.16059 -0.50647 C -0.17882 -0.52174 -0.16684 -0.51549 -0.19913 -0.51295 C -0.20365 -0.50462 -0.20434 -0.49607 -0.20781 -0.48705 C -0.2059 -0.4593 -0.20833 -0.42229 -0.18681 -0.40425 C -0.17812 -0.40888 -0.16927 -0.41096 -0.16233 -0.41952 " pathEditMode="relative" rAng="0" ptsTypes="ffffffffffffffffffffffff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2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21 0.00601 C -0.02812 -0.03284 -0.02743 -0.04857 -0.03541 -0.08002 C -0.03732 -0.11171 -0.04114 -0.14246 -0.04461 -0.17415 C -0.04514 -0.17877 -0.04566 -0.1834 -0.04618 -0.18826 C -0.04722 -0.19658 -0.0493 -0.21323 -0.0493 -0.213 C -0.05052 -0.23798 -0.05382 -0.26064 -0.0585 -0.28469 C -0.06111 -0.35824 -0.05833 -0.29765 -0.06302 -0.36656 C -0.06406 -0.38229 -0.06215 -0.40588 -0.06927 -0.41999 C -0.07187 -0.45213 -0.07395 -0.48428 -0.07691 -0.51619 C -0.08229 -0.57563 -0.07743 -0.52475 -0.08159 -0.54695 C -0.08316 -0.55574 -0.08611 -0.57355 -0.08611 -0.57332 C -0.08645 -0.58164 -0.08732 -0.61078 -0.08923 -0.62281 C -0.09045 -0.63044 -0.09375 -0.64547 -0.09375 -0.64524 C -0.09427 -0.66675 -0.08889 -0.7019 -0.1 -0.72318 C -0.09843 -0.72595 -0.09774 -0.73012 -0.09531 -0.7315 C -0.0934 -0.73266 -0.08923 -0.72942 -0.08923 -0.72919 " pathEditMode="relative" rAng="0" ptsTypes="fffffffffffffff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3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5.52266E-6 C 0.00329 -0.01782 0.01753 -0.02175 0.0276 -0.03285 C 0.03402 -0.04002 0.03941 -0.04857 0.046 -0.05551 C 0.05399 -0.06384 0.06371 -0.07031 0.07222 -0.07795 C 0.09045 -0.09437 0.10729 -0.11009 0.12604 -0.12512 C 0.1309 -0.12906 0.13663 -0.13137 0.14149 -0.1353 C 0.15208 -0.14386 0.16197 -0.15496 0.17222 -0.16421 C 0.17829 -0.1693 0.19062 -0.1804 0.19062 -0.1804 C 0.20503 -0.20931 0.22795 -0.22619 0.246 -0.25024 C 0.25243 -0.2588 0.25816 -0.26828 0.26458 -0.27684 C 0.27743 -0.29395 0.29322 -0.30921 0.30763 -0.32401 C 0.33541 -0.35246 0.36336 -0.37859 0.39375 -0.40172 C 0.40468 -0.41005 0.41336 -0.42323 0.42447 -0.4304 C 0.42604 -0.43248 0.42743 -0.43502 0.42916 -0.43664 C 0.43107 -0.43849 0.43368 -0.43872 0.43524 -0.4408 C 0.45052 -0.46116 0.42708 -0.43895 0.44305 -0.45306 C 0.44895 -0.46509 0.44236 -0.45445 0.45069 -0.46116 C 0.45885 -0.46786 0.46579 -0.47688 0.47378 -0.48382 C 0.48003 -0.50417 0.48906 -0.50833 0.5 -0.52267 C 0.50381 -0.52776 0.50694 -0.53401 0.51076 -0.53909 C 0.51423 -0.5532 0.50937 -0.53632 0.5184 -0.55343 C 0.52152 -0.55921 0.52274 -0.56916 0.52447 -0.5761 C 0.52604 -0.5828 0.52899 -0.58766 0.53072 -0.59437 C 0.52986 -0.60778 0.53003 -0.63137 0.52309 -0.64363 C 0.52152 -0.6464 0.51875 -0.64733 0.51684 -0.64987 C 0.5151 -0.65218 0.51441 -0.65611 0.51232 -0.65796 C 0.50954 -0.66028 0.50295 -0.66213 0.50295 -0.66213 " pathEditMode="relative" ptsTypes="ffffffffffffffffffffffffff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pic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52400"/>
            <a:ext cx="4572000" cy="5966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93895E-6 C -0.00104 -0.00207 -0.00226 -0.00392 -0.00313 -0.00624 C -0.00434 -0.00947 -0.00469 -0.01341 -0.00608 -0.01641 C -0.00729 -0.01896 -0.00955 -0.02034 -0.01077 -0.02266 C -0.01459 -0.0296 -0.01736 -0.03838 -0.02153 -0.04509 C -0.02275 -0.04694 -0.02483 -0.04763 -0.02604 -0.04925 C -0.03195 -0.05712 -0.03386 -0.0666 -0.0415 -0.0696 C -0.05538 -0.06891 -0.07153 -0.07608 -0.08299 -0.06567 C -0.0915 -0.05804 -0.08368 -0.06012 -0.09375 -0.05342 C -0.0967 -0.05157 -0.10313 -0.04925 -0.10313 -0.04925 C -0.10782 -0.03584 -0.10782 -0.04324 -0.11528 -0.03491 C -0.12136 -0.02821 -0.12622 -0.02196 -0.13386 -0.01849 C -0.14011 -0.00971 -0.15417 0.0044 -0.16302 0.01018 C -0.16528 0.0118 -0.17726 0.01411 -0.17847 0.01435 C -0.1816 0.01573 -0.18455 0.01712 -0.18768 0.01851 C -0.1908 0.0199 -0.19688 0.02244 -0.19688 0.02244 C -0.21077 0.02175 -0.22466 0.02221 -0.23837 0.02036 C -0.24601 0.01943 -0.25 0.00718 -0.25538 5.93895E-6 C -0.26129 -0.00786 -0.26632 -0.01664 -0.27222 -0.02451 C -0.27431 -0.03561 -0.27795 -0.0511 -0.26771 -0.05527 C -0.26493 -0.05503 -0.24722 -0.05619 -0.23993 -0.05133 C -0.23073 -0.04509 -0.2283 -0.03098 -0.21841 -0.02659 C -0.2125 -0.01526 -0.20538 -0.00231 -0.19532 0.00209 C -0.18768 0.01226 -0.18143 0.0162 -0.17066 0.01851 C -0.14809 0.01781 -0.12552 0.01897 -0.10313 0.01643 C -0.10087 0.0162 -0.10035 0.01157 -0.09844 0.01018 C -0.09653 0.0088 -0.09427 0.0088 -0.09219 0.0081 C -0.08316 -0.00092 -0.0882 0.00394 -0.07691 -0.00624 C -0.0717 -0.01086 -0.07066 -0.01965 -0.06459 -0.02266 C -0.06216 -0.02381 -0.05955 -0.02381 -0.05695 -0.02451 C -0.05417 -0.03584 -0.04757 -0.03445 -0.03993 -0.03908 C -0.02847 -0.04578 -0.04288 -0.03977 -0.03073 -0.04925 C -0.02535 -0.05342 -0.01684 -0.05527 -0.01077 -0.05735 C 0.01059 -0.05619 0.02465 -0.0629 0.0401 -0.04925 C 0.04791 -0.03283 0.03784 -0.05133 0.04774 -0.04093 C 0.04913 -0.03954 0.04965 -0.03653 0.05087 -0.03491 C 0.05208 -0.0333 0.05399 -0.03237 0.05538 -0.03075 C 0.05764 -0.02821 0.05972 -0.02566 0.06163 -0.02266 C 0.06892 -0.01133 0.05972 -0.02081 0.06927 -0.01225 C 0.07482 -0.00161 0.08472 0.00232 0.09392 0.00602 C 0.1 0.01111 0.10555 0.0155 0.11232 0.01851 C 0.1283 0.01712 0.14427 0.01666 0.16007 0.01435 C 0.16805 0.01319 0.16632 0.00949 0.17239 0.00602 C 0.17951 0.00186 0.18784 -0.00161 0.19548 -0.00416 C 0.20364 -0.01156 0.21267 -0.01664 0.22153 -0.02266 C 0.24149 -0.02127 0.2618 -0.02243 0.28159 -0.01849 C 0.28559 -0.0178 0.28507 -0.00832 0.28767 -0.00416 C 0.29444 0.00695 0.30243 0.01088 0.31232 0.01435 C 0.32621 0.0266 0.34809 0.01874 0.36319 0.01643 C 0.37639 0.00463 0.36962 0.01111 0.37691 -0.00416 C 0.37639 -0.01572 0.37743 -0.02775 0.37534 -0.03908 C 0.37465 -0.04231 0.371 -0.04278 0.36927 -0.04509 C 0.36128 -0.05573 0.36493 -0.05365 0.35382 -0.05735 C 0.34548 -0.0659 0.33819 -0.06752 0.32778 -0.0696 C 0.29583 -0.06544 0.30347 -0.07007 0.28472 -0.05735 C 0.28159 -0.05527 0.27847 -0.05318 0.27534 -0.05133 C 0.27239 -0.04972 0.26614 -0.04717 0.26614 -0.04717 C 0.26458 -0.0444 0.26337 -0.04139 0.26163 -0.03908 C 0.26024 -0.03723 0.25833 -0.03676 0.25694 -0.03491 C 0.246 -0.02011 0.25833 -0.03168 0.24774 -0.02266 C 0.24427 -0.00901 0.23403 5.93895E-6 0.22465 0.00602 C 0.21146 0.02406 0.22552 0.00787 0.21232 0.01643 C 0.19705 0.02637 0.21614 0.0199 0.19843 0.02452 C 0.11493 0.02244 0.13385 0.03817 0.09236 0.00209 C 0.08871 -0.00531 0.08559 -0.00554 0.08003 -0.01017 C 0.07899 -0.01225 0.0783 -0.01456 0.07691 -0.01641 C 0.07517 -0.01896 0.07239 -0.01988 0.07083 -0.02266 C 0.06962 -0.02497 0.07014 -0.02821 0.06927 -0.03075 C 0.06771 -0.03515 0.06528 -0.03885 0.06319 -0.04301 C 0.06146 -0.04671 0.05382 -0.04717 0.05382 -0.04717 C 0.04149 -0.04509 0.04028 -0.04532 0.03229 -0.03491 C 0.02725 -0.02104 0.02534 -0.00554 0.01996 0.0081 " pathEditMode="relative" ptsTypes="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.me-54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акварелька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600" y="457199"/>
            <a:ext cx="5638800" cy="6030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297180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        Создай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букет    цветов       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    из     теплых                 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      оттенков,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нажав мышкой   на     цветок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571fc84ef23b5154542674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752600"/>
            <a:ext cx="1622182" cy="1371600"/>
          </a:xfrm>
          <a:prstGeom prst="rect">
            <a:avLst/>
          </a:prstGeom>
        </p:spPr>
      </p:pic>
      <p:pic>
        <p:nvPicPr>
          <p:cNvPr id="4" name="Рисунок 3" descr="kartinki.me-54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цуацу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1371600"/>
            <a:ext cx="3810000" cy="5728415"/>
          </a:xfrm>
          <a:prstGeom prst="rect">
            <a:avLst/>
          </a:prstGeom>
        </p:spPr>
      </p:pic>
      <p:pic>
        <p:nvPicPr>
          <p:cNvPr id="17" name="Рисунок 16" descr="ТАТ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752600"/>
            <a:ext cx="1705213" cy="1352739"/>
          </a:xfrm>
          <a:prstGeom prst="rect">
            <a:avLst/>
          </a:prstGeom>
        </p:spPr>
      </p:pic>
      <p:pic>
        <p:nvPicPr>
          <p:cNvPr id="12" name="Рисунок 11" descr="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5105400"/>
            <a:ext cx="1745674" cy="1524000"/>
          </a:xfrm>
          <a:prstGeom prst="rect">
            <a:avLst/>
          </a:prstGeom>
        </p:spPr>
      </p:pic>
      <p:pic>
        <p:nvPicPr>
          <p:cNvPr id="11" name="Рисунок 10" descr="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09600"/>
            <a:ext cx="1524000" cy="1537252"/>
          </a:xfrm>
          <a:prstGeom prst="rect">
            <a:avLst/>
          </a:prstGeom>
        </p:spPr>
      </p:pic>
      <p:pic>
        <p:nvPicPr>
          <p:cNvPr id="16" name="Рисунок 15" descr="1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276600"/>
            <a:ext cx="1362265" cy="1209844"/>
          </a:xfrm>
          <a:prstGeom prst="rect">
            <a:avLst/>
          </a:prstGeom>
        </p:spPr>
      </p:pic>
      <p:pic>
        <p:nvPicPr>
          <p:cNvPr id="14" name="Рисунок 13" descr="571fc84ef23b5154542674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28600"/>
            <a:ext cx="1171739" cy="990738"/>
          </a:xfrm>
          <a:prstGeom prst="rect">
            <a:avLst/>
          </a:prstGeom>
        </p:spPr>
      </p:pic>
      <p:pic>
        <p:nvPicPr>
          <p:cNvPr id="19" name="Рисунок 18" descr="ОЛРО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3733800"/>
            <a:ext cx="1593928" cy="1438423"/>
          </a:xfrm>
          <a:prstGeom prst="rect">
            <a:avLst/>
          </a:prstGeom>
        </p:spPr>
      </p:pic>
      <p:pic>
        <p:nvPicPr>
          <p:cNvPr id="20" name="Рисунок 19" descr="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3000" y="3505200"/>
            <a:ext cx="1705213" cy="1514687"/>
          </a:xfrm>
          <a:prstGeom prst="rect">
            <a:avLst/>
          </a:prstGeom>
        </p:spPr>
      </p:pic>
      <p:pic>
        <p:nvPicPr>
          <p:cNvPr id="21" name="Рисунок 20" descr="ывапы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7400" y="304800"/>
            <a:ext cx="1501374" cy="1315254"/>
          </a:xfrm>
          <a:prstGeom prst="rect">
            <a:avLst/>
          </a:prstGeom>
        </p:spPr>
      </p:pic>
      <p:pic>
        <p:nvPicPr>
          <p:cNvPr id="22" name="Рисунок 21" descr="ЕНЕН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2200" y="5410200"/>
            <a:ext cx="1419370" cy="1302174"/>
          </a:xfrm>
          <a:prstGeom prst="rect">
            <a:avLst/>
          </a:prstGeom>
        </p:spPr>
      </p:pic>
      <p:pic>
        <p:nvPicPr>
          <p:cNvPr id="23" name="Рисунок 22" descr="3b420f69ef462fba9afd9a51c82a37a4.jpg.1024x768_q85_upscal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48400" y="2209800"/>
            <a:ext cx="1295400" cy="1295400"/>
          </a:xfrm>
          <a:prstGeom prst="rect">
            <a:avLst/>
          </a:prstGeom>
        </p:spPr>
      </p:pic>
      <p:pic>
        <p:nvPicPr>
          <p:cNvPr id="24" name="Рисунок 23" descr="2697217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57600" y="304800"/>
            <a:ext cx="1219200" cy="1219200"/>
          </a:xfrm>
          <a:prstGeom prst="rect">
            <a:avLst/>
          </a:prstGeom>
        </p:spPr>
      </p:pic>
      <p:pic>
        <p:nvPicPr>
          <p:cNvPr id="18" name="Рисунок 17" descr="6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24800" y="3352800"/>
            <a:ext cx="1219200" cy="1345053"/>
          </a:xfrm>
          <a:prstGeom prst="rect">
            <a:avLst/>
          </a:prstGeom>
        </p:spPr>
      </p:pic>
      <p:pic>
        <p:nvPicPr>
          <p:cNvPr id="25" name="Рисунок 24" descr="3b420f69ef462fba9afd9a51c82a37a4.jpg.1024x768_q85_upscal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620000" y="304800"/>
            <a:ext cx="1295400" cy="1295400"/>
          </a:xfrm>
          <a:prstGeom prst="rect">
            <a:avLst/>
          </a:prstGeom>
        </p:spPr>
      </p:pic>
      <p:pic>
        <p:nvPicPr>
          <p:cNvPr id="10" name="Рисунок 9" descr="8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38819" y="4953000"/>
            <a:ext cx="1505181" cy="1418677"/>
          </a:xfrm>
          <a:prstGeom prst="rect">
            <a:avLst/>
          </a:prstGeom>
        </p:spPr>
      </p:pic>
      <p:pic>
        <p:nvPicPr>
          <p:cNvPr id="15" name="Рисунок 14" descr="АВ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4876800"/>
            <a:ext cx="170411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4 -0.09436 C 0.00833 -0.08464 0.00781 -0.07401 0.00069 -0.06475 C -0.00625 -0.0555 -0.01771 -0.04579 -0.02604 -0.037 C -0.03351 -0.02937 -0.03282 -0.02428 -0.04393 -0.01804 C -0.04948 -0.00763 -0.04289 -0.01734 -0.05868 -0.00578 C -0.06962 0.00231 -0.0757 0.01133 -0.08837 0.0185 C -0.0915 0.0222 -0.09341 0.0259 -0.09705 0.02891 C -0.09948 0.03122 -0.10382 0.03215 -0.10625 0.03423 C -0.11146 0.03908 -0.11354 0.04741 -0.12084 0.0518 C -0.12396 0.05342 -0.12934 0.05365 -0.13299 0.05504 C -0.13733 0.05666 -0.14132 0.05828 -0.14462 0.06036 C -0.1474 0.06198 -0.14809 0.06429 -0.1507 0.06568 C -0.15938 0.07007 -0.17014 0.07285 -0.18021 0.07609 C -0.18889 0.08279 -0.19358 0.08557 -0.20695 0.08834 C -0.21007 0.09066 -0.21198 0.09343 -0.21598 0.09505 C -0.22448 0.09875 -0.25886 0.10754 -0.26927 0.10893 C -0.26997 0.10939 -0.28681 0.11702 -0.29011 0.11772 C -0.29775 0.11933 -0.31389 0.12118 -0.31389 0.12142 C -0.33004 0.12835 -0.34879 0.1346 -0.36754 0.13876 C -0.37813 0.14107 -0.39063 0.14177 -0.4 0.14547 C -0.41806 0.15287 -0.41979 0.15171 -0.43854 0.15587 C -0.44289 0.15703 -0.45417 0.16096 -0.45052 0.15957 C -0.44757 0.15819 -0.4415 0.15587 -0.4415 0.15611 C -0.43525 0.14824 -0.43247 0.14547 -0.41771 0.14547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0259E-6 C -0.00156 0.0007 -0.0033 0.00347 -0.00417 0.00185 C -0.00452 0.00116 -0.00695 -0.02266 -0.00712 -0.02428 C -0.00851 -0.06267 -0.01146 -0.10037 -0.01545 -0.13876 C -0.01597 -0.16096 -0.01563 -0.17738 -0.01945 -0.19773 C -0.02101 -0.21762 -0.02361 -0.23843 -0.02518 -0.25879 C -0.02691 -0.29463 -0.02396 -0.27891 -0.02778 -0.29648 C -0.03004 -0.34806 -0.04427 -0.4142 -0.02344 -0.45814 C -0.02205 -0.46693 -0.01875 -0.46947 -0.01545 -0.4771 C -0.0132 -0.48173 -0.01302 -0.4882 -0.00972 -0.49121 C -0.00261 -0.49745 -0.00591 -0.49399 2.5E-6 -0.50139 C 0.00278 -0.51272 0.00937 -0.51549 0.0151 -0.52405 C 0.02344 -0.53654 0.03663 -0.54602 0.04965 -0.54995 C 0.05538 -0.55203 0.0618 -0.55296 0.06736 -0.55527 C 0.06892 -0.55596 0.07031 -0.55666 0.0717 -0.55712 C 0.07534 -0.55828 0.08298 -0.56036 0.08298 -0.56013 C 0.09375 -0.56753 0.11007 -0.56822 0.1217 -0.571 C 0.14427 -0.57007 0.15243 -0.57169 0.16962 -0.56753 C 0.18333 -0.56406 0.19462 -0.55481 0.20816 -0.5518 C 0.21354 -0.54741 0.21597 -0.54348 0.22239 -0.54139 C 0.22725 -0.53723 0.23316 -0.53006 0.23906 -0.52752 C 0.24201 -0.51549 0.24757 -0.50532 0.25555 -0.49792 C 0.25798 -0.4845 0.25451 -0.49745 0.26232 -0.48589 C 0.26389 -0.48381 0.26406 -0.4808 0.26528 -0.47895 C 0.26753 -0.47548 0.27083 -0.4734 0.27344 -0.4704 C 0.28107 -0.44681 0.27153 -0.47317 0.28038 -0.45652 C 0.28125 -0.4549 0.28125 -0.45259 0.28177 -0.4512 C 0.28507 -0.44311 0.28559 -0.44311 0.2901 -0.43732 C 0.29184 -0.42622 0.29392 -0.41535 0.29566 -0.40425 C 0.29514 -0.36979 0.29739 -0.33464 0.29409 -0.30018 C 0.29375 -0.29209 0.28472 -0.30527 0.28455 -0.3055 " pathEditMode="relative" rAng="0" ptsTypes="ffffffffffffffffffffffffffffff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-2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5 -0.01989 C -0.08906 -0.07724 -0.07309 -0.01179 -0.07778 -0.18594 C -0.07795 -0.18964 -0.07986 -0.19265 -0.08073 -0.19611 C -0.08455 -0.21138 -0.08715 -0.22757 -0.09011 -0.24329 C -0.09271 -0.25786 -0.09288 -0.27382 -0.09931 -0.28631 C -0.10156 -0.30018 -0.10347 -0.31568 -0.10695 -0.32932 C -0.10868 -0.33626 -0.1132 -0.34991 -0.1132 -0.34968 C -0.11667 -0.37604 -0.12118 -0.39986 -0.13004 -0.42368 C -0.13247 -0.44241 -0.13629 -0.46462 -0.14393 -0.48104 C -0.14688 -0.48728 -0.1507 -0.49283 -0.15313 -0.49954 C -0.16163 -0.5222 -0.15608 -0.51573 -0.16545 -0.52405 C -0.17274 -0.54047 -0.17986 -0.55573 -0.19011 -0.56915 C -0.19358 -0.58511 -0.2033 -0.59528 -0.2132 -0.60407 C -0.22465 -0.62465 -0.20781 -0.5969 -0.23004 -0.62049 C -0.23715 -0.62812 -0.24427 -0.63321 -0.25313 -0.63668 C -0.26111 -0.64408 -0.27014 -0.64709 -0.27934 -0.65102 C -0.31337 -0.66582 -0.33924 -0.66767 -0.37622 -0.66952 C -0.39358 -0.66882 -0.41111 -0.66859 -0.42847 -0.66744 C -0.43715 -0.66674 -0.44618 -0.66004 -0.45469 -0.65726 C -0.45573 -0.65657 -0.46424 -0.65102 -0.46545 -0.64917 C -0.47153 -0.63945 -0.46667 -0.63922 -0.47778 -0.63483 C -0.48073 -0.62882 -0.48594 -0.61725 -0.49011 -0.61216 C -0.49288 -0.60893 -0.49931 -0.60407 -0.49931 -0.60384 C -0.5033 -0.59574 -0.50868 -0.58927 -0.5132 -0.58141 C -0.51493 -0.57169 -0.51424 -0.56915 -0.51007 -0.56105 C -0.51059 -0.55018 -0.51042 -0.53908 -0.51163 -0.52821 C -0.51198 -0.52567 -0.51389 -0.52428 -0.51458 -0.52197 C -0.51545 -0.51873 -0.51563 -0.51526 -0.51615 -0.51179 C -0.51667 -0.50902 -0.51771 -0.50347 -0.51771 -0.50324 " pathEditMode="relative" rAng="0" ptsTypes="ffffffffffffffffffffffffffff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3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7216 C -0.00261 -0.05736 -0.00573 -0.06545 0.00746 -0.05296 C 0.01909 -0.04047 0.02968 -0.03099 0.04357 -0.02359 C 0.05104 -0.00787 0.06059 0.00532 0.06996 0.01966 C 0.07638 0.02914 0.08125 0.04024 0.08871 0.04764 C 0.09913 0.071 0.08559 0.04278 0.09843 0.0629 C 0.10486 0.07215 0.10607 0.08025 0.11371 0.08765 C 0.11927 0.10129 0.12777 0.10846 0.13645 0.11725 C 0.15052 0.13043 0.16128 0.14963 0.16857 0.17137 C 0.17413 0.21531 0.16579 0.15842 0.17621 0.19727 C 0.18437 0.2278 0.17152 0.20328 0.18385 0.22317 C 0.18611 0.23543 0.19184 0.24283 0.19531 0.25485 C 0.2 0.27104 0.20191 0.28793 0.21232 0.29787 C 0.21284 0.30088 0.21267 0.30411 0.21406 0.30666 C 0.22066 0.31568 0.2375 0.33302 0.24687 0.33302 " pathEditMode="relative" rAng="0" ptsTypes="ffffffffffffffA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2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2706 C 0.04913 0.0222 0.06718 0.0266 0.0835 0.02868 C 0.09288 0.03446 0.09913 0.03723 0.11007 0.0407 C 0.11701 0.04903 0.1243 0.05111 0.13507 0.05458 C 0.14861 0.06614 0.13021 0.05134 0.14861 0.06198 C 0.15972 0.06846 0.16996 0.07724 0.18038 0.08488 C 0.18541 0.08834 0.18854 0.09389 0.19375 0.0969 C 0.20295 0.10222 0.21875 0.11078 0.22378 0.1198 C 0.22708 0.12535 0.22916 0.1309 0.23211 0.13645 C 0.23385 0.14524 0.23715 0.1531 0.23889 0.16235 C 0.23802 0.19149 0.24184 0.21924 0.22552 0.24422 C 0.22378 0.25324 0.22135 0.26549 0.21545 0.27313 C 0.21146 0.27845 0.20659 0.2833 0.20208 0.28839 C 0.19896 0.29209 0.19722 0.29695 0.19375 0.30019 C 0.18732 0.30735 0.18871 0.29903 0.18871 0.30828 " pathEditMode="relative" rAng="0" ptsTypes="ffffffffffffff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20999E-6 C -0.00052 -0.0414 0.01666 -0.11101 -0.01077 -0.14755 C -0.0158 -0.16698 -0.04167 -0.17692 -0.05539 -0.18224 C -0.06129 -0.18455 -0.06598 -0.18964 -0.07223 -0.19057 C -0.07987 -0.19172 -0.08768 -0.19195 -0.09532 -0.19265 C -0.13993 -0.1908 -0.13421 -0.19334 -0.16007 -0.1864 C -0.16216 -0.17091 -0.16424 -0.15472 -0.17084 -0.14131 C -0.1724 -0.12581 -0.17535 -0.12026 -0.17848 -0.10639 C -0.179 -0.10361 -0.17934 -0.10084 -0.18004 -0.09829 C -0.18091 -0.09552 -0.18299 -0.0902 -0.18299 -0.0902 " pathEditMode="relative" ptsTypes="fffffffff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5 0.00023 C -0.05 0.00347 -0.06475 0.00555 -0.07795 0.01041 C -0.09218 0.01573 -0.10451 0.0222 -0.11944 0.02475 C -0.12257 0.02614 -0.12552 0.02752 -0.12864 0.02891 C -0.1302 0.0296 -0.13333 0.03099 -0.13333 0.03122 C -0.20729 0.02914 -0.18836 0.03608 -0.22257 0.02475 C -0.23107 0.01735 -0.24184 0.01527 -0.25173 0.01249 C -0.2552 -0.00115 -0.25034 0.01226 -0.25798 0.00417 C -0.25937 0.00278 -0.25955 -0.00046 -0.26093 -0.00185 C -0.26215 -0.00324 -0.26423 -0.003 -0.26562 -0.00393 C -0.27135 -0.00763 -0.27465 -0.01017 -0.28107 -0.01225 C -0.29184 -0.03145 -0.27777 -0.00948 -0.29479 -0.02451 C -0.29982 -0.02891 -0.30277 -0.03954 -0.30711 -0.04486 C -0.31128 -0.04972 -0.32031 -0.05897 -0.32569 -0.06128 C -0.3276 -0.06521 -0.33333 -0.07146 -0.33333 -0.07562 " pathEditMode="relative" rAng="0" ptsTypes="ffffffffffffff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zvuk_effekty_-_zvukovye_effekt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4038600"/>
            <a:ext cx="304800" cy="304800"/>
          </a:xfrm>
          <a:prstGeom prst="rect">
            <a:avLst/>
          </a:prstGeom>
        </p:spPr>
      </p:pic>
      <p:pic>
        <p:nvPicPr>
          <p:cNvPr id="13" name="Рисунок 12" descr="571fc84ef23b51545426749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1752600"/>
            <a:ext cx="1622182" cy="1371600"/>
          </a:xfrm>
          <a:prstGeom prst="rect">
            <a:avLst/>
          </a:prstGeom>
        </p:spPr>
      </p:pic>
      <p:pic>
        <p:nvPicPr>
          <p:cNvPr id="4" name="Рисунок 3" descr="kartinki.me-546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цуацу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914400"/>
            <a:ext cx="3810000" cy="5728415"/>
          </a:xfrm>
          <a:prstGeom prst="rect">
            <a:avLst/>
          </a:prstGeom>
        </p:spPr>
      </p:pic>
      <p:pic>
        <p:nvPicPr>
          <p:cNvPr id="14" name="Рисунок 13" descr="571fc84ef23b51545426749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2057400"/>
            <a:ext cx="1171739" cy="990738"/>
          </a:xfrm>
          <a:prstGeom prst="rect">
            <a:avLst/>
          </a:prstGeom>
        </p:spPr>
      </p:pic>
      <p:pic>
        <p:nvPicPr>
          <p:cNvPr id="23" name="Рисунок 22" descr="3b420f69ef462fba9afd9a51c82a37a4.jpg.1024x768_q85_upsca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1219200"/>
            <a:ext cx="1295400" cy="1295400"/>
          </a:xfrm>
          <a:prstGeom prst="rect">
            <a:avLst/>
          </a:prstGeom>
        </p:spPr>
      </p:pic>
      <p:pic>
        <p:nvPicPr>
          <p:cNvPr id="24" name="Рисунок 23" descr="269721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4000" y="2057400"/>
            <a:ext cx="1219200" cy="1219200"/>
          </a:xfrm>
          <a:prstGeom prst="rect">
            <a:avLst/>
          </a:prstGeom>
        </p:spPr>
      </p:pic>
      <p:pic>
        <p:nvPicPr>
          <p:cNvPr id="18" name="Рисунок 17" descr="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000" y="2819400"/>
            <a:ext cx="1219200" cy="1345053"/>
          </a:xfrm>
          <a:prstGeom prst="rect">
            <a:avLst/>
          </a:prstGeom>
        </p:spPr>
      </p:pic>
      <p:pic>
        <p:nvPicPr>
          <p:cNvPr id="25" name="Рисунок 24" descr="3b420f69ef462fba9afd9a51c82a37a4.jpg.1024x768_q85_upsca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685800"/>
            <a:ext cx="1295400" cy="1295400"/>
          </a:xfrm>
          <a:prstGeom prst="rect">
            <a:avLst/>
          </a:prstGeom>
        </p:spPr>
      </p:pic>
      <p:pic>
        <p:nvPicPr>
          <p:cNvPr id="10" name="Рисунок 9" descr="8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9400" y="1219200"/>
            <a:ext cx="1505181" cy="1418677"/>
          </a:xfrm>
          <a:prstGeom prst="rect">
            <a:avLst/>
          </a:prstGeom>
        </p:spPr>
      </p:pic>
      <p:pic>
        <p:nvPicPr>
          <p:cNvPr id="15" name="Рисунок 14" descr="АВ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3200" y="2286000"/>
            <a:ext cx="1704110" cy="1676400"/>
          </a:xfrm>
          <a:prstGeom prst="rect">
            <a:avLst/>
          </a:prstGeom>
        </p:spPr>
      </p:pic>
      <p:pic>
        <p:nvPicPr>
          <p:cNvPr id="29" name="Na_SMS_-_Zvuk_Kolokolchikov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0" name="Рисунок 29" descr="19949071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00400" y="2743200"/>
            <a:ext cx="762000" cy="762000"/>
          </a:xfrm>
          <a:prstGeom prst="rect">
            <a:avLst/>
          </a:prstGeom>
        </p:spPr>
      </p:pic>
      <p:pic>
        <p:nvPicPr>
          <p:cNvPr id="33" name="Рисунок 32" descr="0_68878_658b6d04_GIFXS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00400" y="1600200"/>
            <a:ext cx="685800" cy="685800"/>
          </a:xfrm>
          <a:prstGeom prst="rect">
            <a:avLst/>
          </a:prstGeom>
        </p:spPr>
      </p:pic>
      <p:pic>
        <p:nvPicPr>
          <p:cNvPr id="34" name="Рисунок 33" descr="19949071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2400" y="914400"/>
            <a:ext cx="762000" cy="762000"/>
          </a:xfrm>
          <a:prstGeom prst="rect">
            <a:avLst/>
          </a:prstGeom>
        </p:spPr>
      </p:pic>
      <p:pic>
        <p:nvPicPr>
          <p:cNvPr id="35" name="Рисунок 34" descr="19949071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953000" y="1447800"/>
            <a:ext cx="762000" cy="762000"/>
          </a:xfrm>
          <a:prstGeom prst="rect">
            <a:avLst/>
          </a:prstGeom>
        </p:spPr>
      </p:pic>
      <p:pic>
        <p:nvPicPr>
          <p:cNvPr id="37" name="Рисунок 36" descr="0_68878_658b6d04_GIFXS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6400" y="2209800"/>
            <a:ext cx="914400" cy="914400"/>
          </a:xfrm>
          <a:prstGeom prst="rect">
            <a:avLst/>
          </a:prstGeom>
        </p:spPr>
      </p:pic>
      <p:pic>
        <p:nvPicPr>
          <p:cNvPr id="38" name="Рисунок 37" descr="19949071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81600" y="3048000"/>
            <a:ext cx="762000" cy="762000"/>
          </a:xfrm>
          <a:prstGeom prst="rect">
            <a:avLst/>
          </a:prstGeom>
        </p:spPr>
      </p:pic>
      <p:pic>
        <p:nvPicPr>
          <p:cNvPr id="39" name="Рисунок 38" descr="19949071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14800" y="2133600"/>
            <a:ext cx="762000" cy="762000"/>
          </a:xfrm>
          <a:prstGeom prst="rect">
            <a:avLst/>
          </a:prstGeom>
        </p:spPr>
      </p:pic>
      <p:pic>
        <p:nvPicPr>
          <p:cNvPr id="40" name="Рисунок 39" descr="0_b1d3f_d0087229_orig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14600" y="457200"/>
            <a:ext cx="1597299" cy="1552575"/>
          </a:xfrm>
          <a:prstGeom prst="rect">
            <a:avLst/>
          </a:prstGeom>
        </p:spPr>
      </p:pic>
      <p:pic>
        <p:nvPicPr>
          <p:cNvPr id="42" name="Рисунок 41" descr="0_a1d45_f9538db5_orig.gi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295400" y="609600"/>
            <a:ext cx="6858000" cy="5486400"/>
          </a:xfrm>
          <a:prstGeom prst="rect">
            <a:avLst/>
          </a:prstGeom>
        </p:spPr>
      </p:pic>
      <p:pic>
        <p:nvPicPr>
          <p:cNvPr id="43" name="Рисунок 42" descr="0_a1d45_f9538db5_orig.gi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200" y="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351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Фотогалерея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2021-02-16-09-48-14-1536x11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428736"/>
            <a:ext cx="6624637" cy="496847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-10-28-16-50-22-1536x1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57166"/>
            <a:ext cx="3333773" cy="2500330"/>
          </a:xfrm>
          <a:prstGeom prst="rect">
            <a:avLst/>
          </a:prstGeom>
        </p:spPr>
      </p:pic>
      <p:pic>
        <p:nvPicPr>
          <p:cNvPr id="5" name="Рисунок 4" descr="2020-10-30-15-39-29-1536x1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57166"/>
            <a:ext cx="3357554" cy="2518166"/>
          </a:xfrm>
          <a:prstGeom prst="rect">
            <a:avLst/>
          </a:prstGeom>
        </p:spPr>
      </p:pic>
      <p:pic>
        <p:nvPicPr>
          <p:cNvPr id="6" name="Рисунок 5" descr="IMG-20180418-WA0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3000372"/>
            <a:ext cx="2786082" cy="3714775"/>
          </a:xfrm>
          <a:prstGeom prst="rect">
            <a:avLst/>
          </a:prstGeom>
        </p:spPr>
      </p:pic>
      <p:pic>
        <p:nvPicPr>
          <p:cNvPr id="7" name="Рисунок 6" descr="2017-09-29-10-05-08-e1537350475406-1152x15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3000371"/>
            <a:ext cx="2786082" cy="37147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1-02-12-10-08-03-1536x1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643314"/>
            <a:ext cx="3714777" cy="2786082"/>
          </a:xfrm>
          <a:prstGeom prst="rect">
            <a:avLst/>
          </a:prstGeom>
        </p:spPr>
      </p:pic>
      <p:pic>
        <p:nvPicPr>
          <p:cNvPr id="5" name="Рисунок 4" descr="WhatsApp-Image-2020-02-11-at-15.16.06-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28604"/>
            <a:ext cx="3714744" cy="2786058"/>
          </a:xfrm>
          <a:prstGeom prst="rect">
            <a:avLst/>
          </a:prstGeom>
        </p:spPr>
      </p:pic>
      <p:pic>
        <p:nvPicPr>
          <p:cNvPr id="6" name="Рисунок 5" descr="IMG_20180619_104207-1152x1536.jpg"/>
          <p:cNvPicPr>
            <a:picLocks noChangeAspect="1"/>
          </p:cNvPicPr>
          <p:nvPr/>
        </p:nvPicPr>
        <p:blipFill>
          <a:blip r:embed="rId4" cstate="print"/>
          <a:srcRect t="4839" r="9677"/>
          <a:stretch>
            <a:fillRect/>
          </a:stretch>
        </p:blipFill>
        <p:spPr>
          <a:xfrm>
            <a:off x="2428860" y="214290"/>
            <a:ext cx="2357454" cy="3311634"/>
          </a:xfrm>
          <a:prstGeom prst="rect">
            <a:avLst/>
          </a:prstGeom>
        </p:spPr>
      </p:pic>
      <p:pic>
        <p:nvPicPr>
          <p:cNvPr id="7" name="Рисунок 6" descr="2017-09-29-10-04-58-e1537350501301-1152x1536.jpg"/>
          <p:cNvPicPr>
            <a:picLocks noChangeAspect="1"/>
          </p:cNvPicPr>
          <p:nvPr/>
        </p:nvPicPr>
        <p:blipFill>
          <a:blip r:embed="rId5" cstate="print"/>
          <a:srcRect r="12500" b="11458"/>
          <a:stretch>
            <a:fillRect/>
          </a:stretch>
        </p:blipFill>
        <p:spPr>
          <a:xfrm>
            <a:off x="6500826" y="3429000"/>
            <a:ext cx="2357454" cy="31806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071670" y="0"/>
            <a:ext cx="6624637" cy="446449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  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ТВОРЧЕСТВО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является важнейшей характеристикой личности,  и формировать его необходимо у ребёнка с самого раннего возраста. Особое место в развитии творчества имеет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дошкольный    период     развития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3600" dirty="0" smtClean="0">
              <a:solidFill>
                <a:srgbClr val="7030A0"/>
              </a:solidFill>
            </a:endParaRPr>
          </a:p>
        </p:txBody>
      </p:sp>
      <p:pic>
        <p:nvPicPr>
          <p:cNvPr id="4" name="Рисунок 3" descr="WhatsApp-Image-2021-03-12-at-15.34.30-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643182"/>
            <a:ext cx="5286412" cy="396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399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619_104305-e1537351938147-1152x15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3108" y="142852"/>
            <a:ext cx="2357436" cy="3143248"/>
          </a:xfrm>
        </p:spPr>
      </p:pic>
      <p:pic>
        <p:nvPicPr>
          <p:cNvPr id="5" name="Рисунок 4" descr="WhatsApp-Image-2021-03-12-at-15.34.28-1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3500438"/>
            <a:ext cx="4458816" cy="3143272"/>
          </a:xfrm>
          <a:prstGeom prst="rect">
            <a:avLst/>
          </a:prstGeom>
        </p:spPr>
      </p:pic>
      <p:pic>
        <p:nvPicPr>
          <p:cNvPr id="6" name="Рисунок 5" descr="IMG_20180615_175555-e1537351533477-1024x768-1.jpg"/>
          <p:cNvPicPr>
            <a:picLocks noChangeAspect="1"/>
          </p:cNvPicPr>
          <p:nvPr/>
        </p:nvPicPr>
        <p:blipFill>
          <a:blip r:embed="rId5"/>
          <a:srcRect r="1562" b="9375"/>
          <a:stretch>
            <a:fillRect/>
          </a:stretch>
        </p:blipFill>
        <p:spPr>
          <a:xfrm>
            <a:off x="4643438" y="142852"/>
            <a:ext cx="4286280" cy="3107530"/>
          </a:xfrm>
          <a:prstGeom prst="rect">
            <a:avLst/>
          </a:prstGeom>
        </p:spPr>
      </p:pic>
      <p:pic>
        <p:nvPicPr>
          <p:cNvPr id="7" name="Рисунок 6" descr="2020-12-04-10-42-28-1152x15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3500438"/>
            <a:ext cx="2268171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624637" cy="35719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Примерные игры по изобразительному искусству: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9363" y="1214422"/>
            <a:ext cx="6624637" cy="595473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«</a:t>
            </a:r>
            <a:r>
              <a:rPr lang="ru-RU" sz="2000" b="1" dirty="0" smtClean="0">
                <a:solidFill>
                  <a:srgbClr val="FF0000"/>
                </a:solidFill>
              </a:rPr>
              <a:t>НАЙДИ КАРТИНЫ, НАПИСАННЫЕ ТЁПЛЫМИ </a:t>
            </a:r>
            <a:r>
              <a:rPr lang="ru-RU" sz="2000" b="1" dirty="0" smtClean="0">
                <a:solidFill>
                  <a:srgbClr val="FF0000"/>
                </a:solidFill>
              </a:rPr>
              <a:t>И ХОЛОДНЫМИ </a:t>
            </a:r>
            <a:r>
              <a:rPr lang="ru-RU" sz="2000" b="1" dirty="0" smtClean="0">
                <a:solidFill>
                  <a:srgbClr val="FF0000"/>
                </a:solidFill>
              </a:rPr>
              <a:t>КРАСКАМИ»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/>
              <a:t>Цель: закрепить представления детей о тёплой и холодной цветовой гамме. </a:t>
            </a:r>
          </a:p>
          <a:p>
            <a:pPr>
              <a:buNone/>
            </a:pPr>
            <a:r>
              <a:rPr lang="ru-RU" sz="2800" dirty="0" smtClean="0"/>
              <a:t>Материал: репродукции натюрмортов, написанные в тёплой и холодной гамме. </a:t>
            </a:r>
          </a:p>
          <a:p>
            <a:pPr>
              <a:buNone/>
            </a:pPr>
            <a:r>
              <a:rPr lang="ru-RU" sz="2800" dirty="0" smtClean="0"/>
              <a:t>Описание игры: Найти картины, написанные  только в тёплой гамме (или в холодной) или  разобрать по группам картины, написанные в  тёплой и холодной гамме. 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714356"/>
            <a:ext cx="6624637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«СОСТАВЬ НАТЮРМОРТ»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Цель</a:t>
            </a:r>
            <a:r>
              <a:rPr lang="ru-RU" sz="2000" dirty="0" smtClean="0"/>
              <a:t>: закрепить знания о жанре натюрморта,  научить составлять композицию по собственному замыслу, по заданному сюжету (праздничный,  с фруктами и цветами, с посудой и овощами и т.д.) Материал: разнообразные картинки с изображением цветов, посуды, овощей, фруктов, ягод, грибов  или реальные предметы (посуда, ткани, цветы, муляжи фруктов, овощей, декоративные предметы) Описание игры: воспитатель предлагает детям  составить композицию из предложенных картинок, или составить композицию на столе из реальных  предметов, используя для фона различные ткани.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714356"/>
            <a:ext cx="6624637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 ВОЛШЕБНЫЕ ЦВЕТА»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Цель: в процессе игры развивать внимание и  интерес детей к различным цветам и оттенкам,  чувство радости при восприятии красоты природы. Материал: карточки с разными цветами. Описание игры: раздать детям карточки с  квадратиками разных цветов. Затем педагог говорит слово, например: берёза. Те из детей, которые имеют  чёрные, белые и зелёные квадратики, поднимают их  кверху. </a:t>
            </a:r>
          </a:p>
          <a:p>
            <a:r>
              <a:rPr lang="ru-RU" sz="2000" dirty="0" smtClean="0"/>
              <a:t>Затем педагог говорит следующее слово, например: радуга, и квадратики поднимают те дети, цвета которых соответствуют цветам радуги. Задача детей – как  можно быстрее реагировать на слова, произнесённые педагогом.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714356"/>
            <a:ext cx="6624637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«УЗНАЙ ПО ПРОФИЛЮ»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Цель: определить персонажей по силуэтному профилю. Назвать те признаки, по которым  узнали и определили персонаж. Материал: силуэты профилей персонажей  различных сказок. </a:t>
            </a:r>
          </a:p>
          <a:p>
            <a:r>
              <a:rPr lang="ru-RU" sz="2800" dirty="0" smtClean="0"/>
              <a:t>Описание игры: воспитатель показывает детям портрет сказочного персонажа, дети по определённым признакам пытаются узнать, кто на нем изображён. 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857232"/>
            <a:ext cx="6624637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«СЕМЕЙНЫЙ ПОРТРЕТ»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Цель: закрепить знания детей о половых и возрастных особенностях людей. Материал: 6 портретов, разрезанных на 4 части (лоб, глаза, нос, губы и подбородок),  отдельно парики и накладные детали (усы, бороды, очки). </a:t>
            </a:r>
          </a:p>
          <a:p>
            <a:r>
              <a:rPr lang="ru-RU" sz="2400" dirty="0" smtClean="0"/>
              <a:t>Описание игры: из разрезанных частей составит портреты: мамы, папы, бабушки, дедушки,  сестрёнки и братишки. И назвать отличительные признаки мужского и женского лица, молодого и пожилого.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52"/>
            <a:ext cx="6624637" cy="6540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857232"/>
            <a:ext cx="6624637" cy="5068888"/>
          </a:xfrm>
        </p:spPr>
        <p:txBody>
          <a:bodyPr/>
          <a:lstStyle/>
          <a:p>
            <a:r>
              <a:rPr lang="ru-RU" sz="1800" dirty="0" smtClean="0">
                <a:solidFill>
                  <a:srgbClr val="7030A0"/>
                </a:solidFill>
              </a:rPr>
              <a:t>Дети: Приобрели </a:t>
            </a:r>
            <a:r>
              <a:rPr lang="ru-RU" sz="1800" dirty="0" smtClean="0">
                <a:solidFill>
                  <a:srgbClr val="7030A0"/>
                </a:solidFill>
              </a:rPr>
              <a:t>знания и навыки работы с различными материалами и инструментами изобразительного  искусства;</a:t>
            </a:r>
          </a:p>
          <a:p>
            <a:pPr lvl="0"/>
            <a:r>
              <a:rPr lang="ru-RU" sz="1800" dirty="0" smtClean="0">
                <a:solidFill>
                  <a:srgbClr val="7030A0"/>
                </a:solidFill>
              </a:rPr>
              <a:t>Научились </a:t>
            </a:r>
            <a:r>
              <a:rPr lang="ru-RU" sz="1800" dirty="0" smtClean="0">
                <a:solidFill>
                  <a:srgbClr val="7030A0"/>
                </a:solidFill>
              </a:rPr>
              <a:t>воплощать свои творческие замыслы в различных материалах и техниках;</a:t>
            </a:r>
          </a:p>
          <a:p>
            <a:pPr lvl="0"/>
            <a:r>
              <a:rPr lang="ru-RU" sz="1800" dirty="0" smtClean="0">
                <a:solidFill>
                  <a:srgbClr val="7030A0"/>
                </a:solidFill>
              </a:rPr>
              <a:t>Научились наблюдать </a:t>
            </a:r>
            <a:r>
              <a:rPr lang="ru-RU" sz="1800" dirty="0" smtClean="0">
                <a:solidFill>
                  <a:srgbClr val="7030A0"/>
                </a:solidFill>
              </a:rPr>
              <a:t>и передавать свои ощущения в продуктивных видах творчества;</a:t>
            </a:r>
          </a:p>
          <a:p>
            <a:pPr lvl="0"/>
            <a:r>
              <a:rPr lang="ru-RU" sz="1800" dirty="0" smtClean="0">
                <a:solidFill>
                  <a:srgbClr val="7030A0"/>
                </a:solidFill>
              </a:rPr>
              <a:t>Свободно высказываются по </a:t>
            </a:r>
            <a:r>
              <a:rPr lang="ru-RU" sz="1800" dirty="0" smtClean="0">
                <a:solidFill>
                  <a:srgbClr val="7030A0"/>
                </a:solidFill>
              </a:rPr>
              <a:t>поводу того или иного продукта детского творчества.</a:t>
            </a:r>
          </a:p>
          <a:p>
            <a:endParaRPr lang="ru-RU" sz="2400" dirty="0"/>
          </a:p>
        </p:txBody>
      </p:sp>
      <p:pic>
        <p:nvPicPr>
          <p:cNvPr id="4" name="Рисунок 3" descr="2020-10-28-16-50-22-1536x1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429000"/>
            <a:ext cx="4333905" cy="3250429"/>
          </a:xfrm>
          <a:prstGeom prst="rect">
            <a:avLst/>
          </a:prstGeom>
        </p:spPr>
      </p:pic>
      <p:pic>
        <p:nvPicPr>
          <p:cNvPr id="5" name="Рисунок 4" descr="2020-11-18-10-29-57-1152x1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3429000"/>
            <a:ext cx="2428874" cy="32384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8488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творческих способностей у детей  дошкольного возраста способствует всестороннему развитию личности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повышает возможности его дальнейшего обучения. 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азвитие творческих способностей у детей дошкольного возраст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5104"/>
            <a:ext cx="3456384" cy="2376264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798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8643998" cy="121444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стимулировать развитие 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ребенка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214546" y="1857364"/>
            <a:ext cx="6929454" cy="43513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Благоприятная окружающая атмосфера.</a:t>
            </a:r>
          </a:p>
          <a:p>
            <a:pPr lvl="0"/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(или родителя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занимается с малышом).</a:t>
            </a:r>
          </a:p>
          <a:p>
            <a:pPr lvl="0"/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критики в адрес малыша.</a:t>
            </a:r>
          </a:p>
          <a:p>
            <a:pPr lvl="0"/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его оригинальных идей, </a:t>
            </a: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восторг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их реализации.</a:t>
            </a:r>
          </a:p>
          <a:p>
            <a:pPr lvl="0"/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для практических занятий.</a:t>
            </a:r>
          </a:p>
          <a:p>
            <a:pPr lvl="0"/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личный пример творческого подхода к </a:t>
            </a: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 рода проблем.</a:t>
            </a:r>
          </a:p>
          <a:p>
            <a:pPr lvl="0"/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возможности ребенку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задавать</a:t>
            </a:r>
          </a:p>
          <a:p>
            <a:pPr lvl="0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теме.</a:t>
            </a:r>
          </a:p>
          <a:p>
            <a:pPr lvl="0"/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давать высказаться в процессе обучения, игр.</a:t>
            </a:r>
          </a:p>
          <a:p>
            <a:pPr lvl="0"/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 ребенка страха быть непонятым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lvl="0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высмеянным в случае, если что-либо не получается.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6624637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Традиционные </a:t>
            </a:r>
            <a:r>
              <a:rPr lang="ru-RU" b="1" dirty="0" smtClean="0">
                <a:solidFill>
                  <a:srgbClr val="002060"/>
                </a:solidFill>
              </a:rPr>
              <a:t>детские техники рисования: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1600200"/>
            <a:ext cx="7089808" cy="506888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Рисование </a:t>
            </a:r>
            <a:r>
              <a:rPr lang="ru-RU" dirty="0" smtClean="0">
                <a:solidFill>
                  <a:srgbClr val="0070C0"/>
                </a:solidFill>
              </a:rPr>
              <a:t>с помощью простого карандаша.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Рисование с помощью цветных карандашей.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Рисование с помощью фломастеров.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Рисование кистью – акварелью, гуашью.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Рисование с помощью восковых мелков.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Нетрадиционные детские техники рисования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800" dirty="0" smtClean="0">
                <a:solidFill>
                  <a:srgbClr val="0070C0"/>
                </a:solidFill>
              </a:rPr>
              <a:t>Рисование песком или солью.</a:t>
            </a:r>
          </a:p>
          <a:p>
            <a:pPr lvl="0"/>
            <a:r>
              <a:rPr lang="ru-RU" sz="1800" dirty="0" smtClean="0">
                <a:solidFill>
                  <a:srgbClr val="0070C0"/>
                </a:solidFill>
              </a:rPr>
              <a:t>«</a:t>
            </a:r>
            <a:r>
              <a:rPr lang="ru-RU" sz="1800" dirty="0" err="1" smtClean="0">
                <a:solidFill>
                  <a:srgbClr val="0070C0"/>
                </a:solidFill>
              </a:rPr>
              <a:t>Набрызг</a:t>
            </a:r>
            <a:r>
              <a:rPr lang="ru-RU" sz="1800" dirty="0" smtClean="0">
                <a:solidFill>
                  <a:srgbClr val="0070C0"/>
                </a:solidFill>
              </a:rPr>
              <a:t>». Набрав краску на кисточку и ударив ею о картон над бумагой, ребёнок получит целый фейерверк брызг из краски, которые лягут на бумагу.</a:t>
            </a:r>
          </a:p>
          <a:p>
            <a:pPr lvl="0"/>
            <a:r>
              <a:rPr lang="ru-RU" sz="1800" dirty="0" smtClean="0">
                <a:solidFill>
                  <a:srgbClr val="0070C0"/>
                </a:solidFill>
              </a:rPr>
              <a:t>Рисование с помощью мятой бумаги. Кусочки мятой бумаги окрашиваются и прижимаются к бумаге, где планирует появится картина.</a:t>
            </a:r>
          </a:p>
          <a:p>
            <a:pPr lvl="0"/>
            <a:r>
              <a:rPr lang="ru-RU" sz="1800" dirty="0" err="1" smtClean="0">
                <a:solidFill>
                  <a:srgbClr val="0070C0"/>
                </a:solidFill>
              </a:rPr>
              <a:t>Клясография</a:t>
            </a:r>
            <a:r>
              <a:rPr lang="ru-RU" sz="1800" dirty="0" smtClean="0">
                <a:solidFill>
                  <a:srgbClr val="0070C0"/>
                </a:solidFill>
              </a:rPr>
              <a:t>. Через </a:t>
            </a:r>
            <a:r>
              <a:rPr lang="ru-RU" sz="1800" dirty="0" err="1" smtClean="0">
                <a:solidFill>
                  <a:srgbClr val="0070C0"/>
                </a:solidFill>
              </a:rPr>
              <a:t>коктейльную</a:t>
            </a:r>
            <a:r>
              <a:rPr lang="ru-RU" sz="1800" dirty="0" smtClean="0">
                <a:solidFill>
                  <a:srgbClr val="0070C0"/>
                </a:solidFill>
              </a:rPr>
              <a:t> трубочку можно выдувать разноцветные кляксы. А можно их ставить обычной пластиковой ложечкой. Применив фантазию, кляксы можно превратить в забавных персонажей или элементы пейзажа.</a:t>
            </a:r>
          </a:p>
          <a:p>
            <a:pPr lvl="0"/>
            <a:r>
              <a:rPr lang="ru-RU" sz="1800" dirty="0" smtClean="0">
                <a:solidFill>
                  <a:srgbClr val="0070C0"/>
                </a:solidFill>
              </a:rPr>
              <a:t>Монотипия. Покрыв плотную бумагу или керамическую плитку густым слоем красок, а затем, приложив лист бумаги, мы получим размытый отпечаток на бумаге, который может стать основой для пейзажа</a:t>
            </a:r>
            <a:r>
              <a:rPr lang="ru-RU" sz="1800" dirty="0" smtClean="0">
                <a:solidFill>
                  <a:srgbClr val="0070C0"/>
                </a:solidFill>
              </a:rPr>
              <a:t>.</a:t>
            </a:r>
            <a:endParaRPr lang="ru-RU" sz="1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Нетрадиционные детские техники рисования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600" dirty="0" smtClean="0">
                <a:solidFill>
                  <a:srgbClr val="0070C0"/>
                </a:solidFill>
              </a:rPr>
              <a:t>Гравюра (граттаж). Закрасив плотным слоем гуаши лист бумаги, попробуйте выцарапать вместе с ребёнком рисунок с помощью зубочисток.</a:t>
            </a:r>
          </a:p>
          <a:p>
            <a:pPr lvl="0"/>
            <a:r>
              <a:rPr lang="ru-RU" sz="1600" dirty="0" smtClean="0">
                <a:solidFill>
                  <a:srgbClr val="0070C0"/>
                </a:solidFill>
              </a:rPr>
              <a:t>Отпечатки природных материалов. Если покрыть разными красками листья, шишки, цветы, а потом приложить к бумаге, получится отпечаток. Дорисовав недостающие детали, у ребёнка выйдет отличный пейзаж.</a:t>
            </a:r>
          </a:p>
          <a:p>
            <a:pPr lvl="0"/>
            <a:r>
              <a:rPr lang="ru-RU" sz="1600" dirty="0" smtClean="0">
                <a:solidFill>
                  <a:srgbClr val="0070C0"/>
                </a:solidFill>
              </a:rPr>
              <a:t>Пластилин. Из пластилина можно не только лепить фигурки, но рисовать им на бумаге. Такой метод называется пластилинографией.</a:t>
            </a:r>
          </a:p>
          <a:p>
            <a:pPr lvl="0"/>
            <a:r>
              <a:rPr lang="ru-RU" sz="1600" dirty="0" smtClean="0">
                <a:solidFill>
                  <a:srgbClr val="0070C0"/>
                </a:solidFill>
              </a:rPr>
              <a:t>Всё, что под рукой. С помощью деревянной катушки для ниток, самих ниток, пуговиц разного размера и формы, картонной трубки, свежей апельсиновой корки, початка кукурузы, спицы и всего того, что можно найти в доме и приспособить для творчества, можно рисовать. Каждый предмет оставляет свой уникальный отпечаток. Немного пофантазировав, можно создать необычные картины с помощью вполне бытовых предметов. Катушка оставит след, похожий на колёсико или две дорожки, пуговичка — кружок с точками. Из корки апельсина можно вырезать необычные штампы, например, в виде спирали. А функцию малярного валика выполнит кукурузный початок или картонная трубка.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227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Рисунок 1" descr="акварелька 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9600" y="457199"/>
            <a:ext cx="5638800" cy="6030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3733800"/>
            <a:ext cx="45544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ВЕСЁЛЫЕ  ИГРЫ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                 С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АВКАРЕЛЬКОЙ </a:t>
            </a:r>
            <a:endParaRPr lang="ru-RU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zvuk_effekty_-_zvukovye_effekt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5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акварелька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600" y="457199"/>
            <a:ext cx="5638800" cy="6030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2819400"/>
            <a:ext cx="48164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     ТЕБЕ НУЖНО   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      ЗАПОМНИТЬ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     ЦВЕТА ТЕПЛЫЕ 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                и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ЦВЕТА ХОЛОДНЫЕ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Развитие  творческих способносте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Развитие  творческих способностей</Template>
  <TotalTime>852</TotalTime>
  <Words>713</Words>
  <Application>Microsoft Office PowerPoint</Application>
  <PresentationFormat>Экран (4:3)</PresentationFormat>
  <Paragraphs>82</Paragraphs>
  <Slides>26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Развитие  творческих способностей</vt:lpstr>
      <vt:lpstr>Развитие творческих способностей  детей в изобразительной деятельности </vt:lpstr>
      <vt:lpstr>Слайд 2</vt:lpstr>
      <vt:lpstr>Слайд 3</vt:lpstr>
      <vt:lpstr>Как стимулировать развитие  творческих способностей ребенка</vt:lpstr>
      <vt:lpstr>Традиционные детские техники рисования: </vt:lpstr>
      <vt:lpstr>Нетрадиционные детские техники рисования</vt:lpstr>
      <vt:lpstr>Нетрадиционные детские техники рисования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Фотогалерея</vt:lpstr>
      <vt:lpstr>Слайд 18</vt:lpstr>
      <vt:lpstr>Слайд 19</vt:lpstr>
      <vt:lpstr>Слайд 20</vt:lpstr>
      <vt:lpstr>Примерные игры по изобразительному искусству:  </vt:lpstr>
      <vt:lpstr>«СОСТАВЬ НАТЮРМОРТ» </vt:lpstr>
      <vt:lpstr>« ВОЛШЕБНЫЕ ЦВЕТА» </vt:lpstr>
      <vt:lpstr>«УЗНАЙ ПО ПРОФИЛЮ» </vt:lpstr>
      <vt:lpstr>«СЕМЕЙНЫЙ ПОРТРЕТ» </vt:lpstr>
      <vt:lpstr>Результаты: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у детей дошкольного возраста</dc:title>
  <dc:creator>user</dc:creator>
  <dc:description>http://propowerpoint.ru - Бесплатные шаблоны для презентаций. Полезные советы и уроки  PowerPoint .</dc:description>
  <cp:lastModifiedBy>RePack by Diakov</cp:lastModifiedBy>
  <cp:revision>69</cp:revision>
  <dcterms:created xsi:type="dcterms:W3CDTF">2017-08-14T05:51:01Z</dcterms:created>
  <dcterms:modified xsi:type="dcterms:W3CDTF">2021-05-19T12:41:30Z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1199708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