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615" autoAdjust="0"/>
    <p:restoredTop sz="94660" autoAdjust="0"/>
  </p:normalViewPr>
  <p:slideViewPr>
    <p:cSldViewPr snapToGrid="0">
      <p:cViewPr>
        <p:scale>
          <a:sx n="71" d="100"/>
          <a:sy n="71" d="100"/>
        </p:scale>
        <p:origin x="-126" y="-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18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0042" y="1560714"/>
            <a:ext cx="8825658" cy="3329581"/>
          </a:xfrm>
        </p:spPr>
        <p:txBody>
          <a:bodyPr/>
          <a:lstStyle/>
          <a:p>
            <a:pPr algn="ctr"/>
            <a:r>
              <a:rPr lang="ru-RU" sz="9600" b="1" dirty="0" smtClean="0"/>
              <a:t>Вглядимся в образ отца ...</a:t>
            </a:r>
            <a:endParaRPr lang="ru-RU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5083" y="5710843"/>
            <a:ext cx="10071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Автор-составитель:</a:t>
            </a:r>
            <a:r>
              <a:rPr lang="ru-RU" sz="2000" dirty="0">
                <a:latin typeface="+mj-lt"/>
              </a:rPr>
              <a:t> </a:t>
            </a:r>
            <a:endParaRPr lang="ru-RU" sz="2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педагог-психолог Платова И.В. </a:t>
            </a:r>
          </a:p>
          <a:p>
            <a:r>
              <a:rPr lang="ru-RU" sz="2000" dirty="0" smtClean="0">
                <a:latin typeface="+mj-lt"/>
              </a:rPr>
              <a:t>С опорой на лекционный материал Н.В. </a:t>
            </a:r>
            <a:r>
              <a:rPr lang="ru-RU" sz="2000" dirty="0" err="1" smtClean="0">
                <a:latin typeface="+mj-lt"/>
              </a:rPr>
              <a:t>Ракус</a:t>
            </a:r>
            <a:r>
              <a:rPr lang="ru-RU" sz="2000" dirty="0" smtClean="0">
                <a:latin typeface="+mj-lt"/>
              </a:rPr>
              <a:t> 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25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000" dirty="0"/>
              <a:t>ЗА ЧТО ОТВЕЧАЕТ ПАПА:</a:t>
            </a:r>
            <a:br>
              <a:rPr lang="ru-RU" sz="5000" dirty="0"/>
            </a:br>
            <a:endParaRPr lang="ru-RU" sz="5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6111" y="1832752"/>
            <a:ext cx="6585962" cy="38318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ru-RU" dirty="0"/>
          </a:p>
          <a:p>
            <a:pPr marL="457200" indent="-457200" algn="ctr">
              <a:buAutoNum type="arabicPeriod"/>
            </a:pPr>
            <a:r>
              <a:rPr lang="ru-RU" sz="2500" dirty="0" smtClean="0"/>
              <a:t>Именно </a:t>
            </a:r>
            <a:r>
              <a:rPr lang="ru-RU" sz="2500" dirty="0"/>
              <a:t>папа отвечает за принятие ребенком </a:t>
            </a:r>
            <a:r>
              <a:rPr lang="ru-RU" sz="2500" dirty="0">
                <a:solidFill>
                  <a:srgbClr val="FFFF00"/>
                </a:solidFill>
              </a:rPr>
              <a:t>своего пола </a:t>
            </a:r>
            <a:r>
              <a:rPr lang="ru-RU" sz="2500" dirty="0"/>
              <a:t>и усвоение соответствующей модели поведения</a:t>
            </a:r>
            <a:r>
              <a:rPr lang="ru-RU" sz="2500" dirty="0" smtClean="0"/>
              <a:t>.</a:t>
            </a:r>
          </a:p>
          <a:p>
            <a:endParaRPr lang="ru-RU" sz="2500" dirty="0"/>
          </a:p>
          <a:p>
            <a:pPr algn="ctr"/>
            <a:r>
              <a:rPr lang="ru-RU" sz="2500" dirty="0"/>
              <a:t>2. </a:t>
            </a:r>
            <a:r>
              <a:rPr lang="ru-RU" sz="2500" dirty="0" smtClean="0"/>
              <a:t> Папа </a:t>
            </a:r>
            <a:r>
              <a:rPr lang="ru-RU" sz="2500" dirty="0"/>
              <a:t>– это воплощение ДИСЦИПЛИНЫ, ТРЕБОВАНИЙ и НОРМ!</a:t>
            </a:r>
          </a:p>
          <a:p>
            <a:pPr algn="ctr"/>
            <a:r>
              <a:rPr lang="ru-RU" sz="2500" dirty="0"/>
              <a:t>Это Духовность, Честь и </a:t>
            </a:r>
            <a:r>
              <a:rPr lang="ru-RU" sz="2500" dirty="0" smtClean="0"/>
              <a:t>Достоинство, </a:t>
            </a:r>
            <a:endParaRPr lang="ru-RU" sz="2500" dirty="0"/>
          </a:p>
          <a:p>
            <a:pPr algn="ctr"/>
            <a:r>
              <a:rPr lang="ru-RU" sz="2500" dirty="0"/>
              <a:t>э</a:t>
            </a:r>
            <a:r>
              <a:rPr lang="ru-RU" sz="2500" dirty="0" smtClean="0"/>
              <a:t>то  </a:t>
            </a:r>
            <a:r>
              <a:rPr lang="ru-RU" sz="2500" dirty="0"/>
              <a:t>ЧУВСТВО МЕРЫ!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911" y="1562301"/>
            <a:ext cx="3864214" cy="469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34694" y="2805408"/>
            <a:ext cx="5345084" cy="19950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251" y="286816"/>
            <a:ext cx="9661671" cy="1858220"/>
          </a:xfrm>
        </p:spPr>
        <p:txBody>
          <a:bodyPr/>
          <a:lstStyle/>
          <a:p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Психологическая задача отца – это ЗАЩИТА и ПРИЗНАНИЕ: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506" y="1349740"/>
            <a:ext cx="6096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r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Мир </a:t>
            </a:r>
            <a: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моей </a:t>
            </a:r>
            <a:r>
              <a:rPr lang="ru-RU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стороне! </a:t>
            </a:r>
          </a:p>
          <a:p>
            <a:pPr marL="342900" lvl="0" indent="-342900" algn="r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защищен!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r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смогу! У меня получится!</a:t>
            </a:r>
          </a:p>
          <a:p>
            <a:pPr marL="457200" algn="r">
              <a:lnSpc>
                <a:spcPct val="115000"/>
              </a:lnSpc>
              <a:spcAft>
                <a:spcPts val="0"/>
              </a:spcAft>
            </a:pPr>
            <a:r>
              <a:rPr lang="ru-RU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это позитивная </a:t>
            </a:r>
            <a:r>
              <a:rPr lang="ru-R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БУДУЩЕГО!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82938" y="3064271"/>
            <a:ext cx="50485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Психологическая задача отца – это ЗАЩИТА и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ПРИЗНАНИЕ</a:t>
            </a:r>
            <a:endParaRPr lang="ru-RU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876" y="401203"/>
            <a:ext cx="9404723" cy="1400530"/>
          </a:xfrm>
        </p:spPr>
        <p:txBody>
          <a:bodyPr/>
          <a:lstStyle/>
          <a:p>
            <a:pPr algn="ctr"/>
            <a:r>
              <a:rPr lang="ru-RU" sz="3200" dirty="0"/>
              <a:t>ЧТО ДОЛЖЕН СЛЫШАТЬ РЕБЕНОК ОТ БАБУШКИ И ДЕДУШКИ О МАМЕ, ПАПЕ И СЕМЬЕ: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1876" y="2175031"/>
            <a:ext cx="6096000" cy="42729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Мама и папа очень сильно ЛЮБЯТ ЕГО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(и вообще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всех детей в СЕМЬЕ)!!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всегда думают о ребенке (о ВСЕХ детях)  и передают ему … (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поцелуй, объятья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любовь, любые  ДОБРЫЕ слова психологической  поддержки)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Папа и мама очень СТАРАЮТСЯ ! Они трудятся, чтобы помогать ВСЕМ в нашей семье!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 в  семье ВСЕ БУДЕТ ХОРОШО!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ТЕБЯ ЗАМЕЧАТЕЛЬНЫЕ  РОДИТЕЛИ!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517" y="2552007"/>
            <a:ext cx="4027821" cy="402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7373" y="2662519"/>
            <a:ext cx="7847214" cy="212805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619" y="386216"/>
            <a:ext cx="9404723" cy="1400530"/>
          </a:xfrm>
        </p:spPr>
        <p:txBody>
          <a:bodyPr/>
          <a:lstStyle/>
          <a:p>
            <a:pPr algn="ctr"/>
            <a:r>
              <a:rPr lang="ru-RU" sz="4400" b="1" dirty="0"/>
              <a:t>Зачем природе </a:t>
            </a:r>
            <a:br>
              <a:rPr lang="ru-RU" sz="4400" b="1" dirty="0"/>
            </a:br>
            <a:r>
              <a:rPr lang="ru-RU" sz="4400" b="1" dirty="0"/>
              <a:t>МУЖСКОЕ и ЖЕНСКОЕ </a:t>
            </a:r>
            <a:r>
              <a:rPr lang="ru-RU" sz="4400" b="1" dirty="0" smtClean="0"/>
              <a:t>?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/>
            </a:r>
            <a:br>
              <a:rPr lang="ru-RU" sz="4400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7709" y="2803835"/>
            <a:ext cx="8946541" cy="4195481"/>
          </a:xfrm>
        </p:spPr>
        <p:txBody>
          <a:bodyPr/>
          <a:lstStyle/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r>
              <a:rPr lang="ru-RU" sz="5400" b="1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ТЕОРИЯ АСИНХРОННОЙ </a:t>
            </a: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r>
              <a:rPr lang="ru-RU" sz="5400" b="1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ЭВОЛЮЦИИ ПОЛОВ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8587" y="506900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/>
              <a:t>Доктор биологических наук, генетик </a:t>
            </a:r>
          </a:p>
          <a:p>
            <a:pPr algn="r"/>
            <a:r>
              <a:rPr lang="ru-RU" sz="4000" b="1" dirty="0" smtClean="0"/>
              <a:t>В. </a:t>
            </a:r>
            <a:r>
              <a:rPr lang="ru-RU" sz="4000" b="1" dirty="0" err="1" smtClean="0"/>
              <a:t>Геодакян</a:t>
            </a:r>
            <a:endParaRPr lang="ru-RU" sz="4000" b="1" dirty="0"/>
          </a:p>
          <a:p>
            <a:pPr algn="r"/>
            <a:r>
              <a:rPr lang="ru-RU" b="1" dirty="0"/>
              <a:t> (1925 г.-2012 г.)</a:t>
            </a:r>
          </a:p>
          <a:p>
            <a:pPr algn="r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6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2218" y="431953"/>
            <a:ext cx="945988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В </a:t>
            </a:r>
            <a:r>
              <a:rPr lang="ru-RU" sz="4000" b="1" dirty="0"/>
              <a:t>эволюции всегда борются </a:t>
            </a:r>
            <a:br>
              <a:rPr lang="ru-RU" sz="4000" b="1" dirty="0"/>
            </a:br>
            <a:r>
              <a:rPr lang="ru-RU" sz="4000" b="1" dirty="0"/>
              <a:t>ДВЕ ПРОТИВОПОЛОЖНОСТИ: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3658" y="1997838"/>
            <a:ext cx="9966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Первая</a:t>
            </a:r>
            <a:r>
              <a:rPr lang="ru-RU" dirty="0"/>
              <a:t>  – необходимость </a:t>
            </a:r>
            <a:r>
              <a:rPr lang="ru-RU" b="1" dirty="0"/>
              <a:t>сохранить</a:t>
            </a:r>
            <a:r>
              <a:rPr lang="ru-RU" dirty="0"/>
              <a:t> то, что уже создано, </a:t>
            </a:r>
            <a:r>
              <a:rPr lang="ru-RU" b="1" dirty="0"/>
              <a:t>закрепить </a:t>
            </a:r>
            <a:r>
              <a:rPr lang="ru-RU" dirty="0"/>
              <a:t>и </a:t>
            </a:r>
            <a:r>
              <a:rPr lang="ru-RU" b="1" dirty="0"/>
              <a:t>передать </a:t>
            </a:r>
            <a:r>
              <a:rPr lang="ru-RU" dirty="0"/>
              <a:t>по наследству</a:t>
            </a:r>
          </a:p>
          <a:p>
            <a:pPr algn="ctr"/>
            <a:r>
              <a:rPr lang="ru-RU" b="1" dirty="0"/>
              <a:t>Вторая</a:t>
            </a:r>
            <a:r>
              <a:rPr lang="ru-RU" dirty="0"/>
              <a:t>  – </a:t>
            </a:r>
            <a:r>
              <a:rPr lang="ru-RU" dirty="0" smtClean="0"/>
              <a:t>необходимость   </a:t>
            </a:r>
            <a:r>
              <a:rPr lang="ru-RU" b="1" dirty="0"/>
              <a:t>прогресса</a:t>
            </a:r>
            <a:r>
              <a:rPr lang="ru-RU" dirty="0"/>
              <a:t>, дальнейшего </a:t>
            </a:r>
            <a:r>
              <a:rPr lang="ru-RU" b="1" dirty="0"/>
              <a:t>поиска</a:t>
            </a:r>
            <a:r>
              <a:rPr lang="ru-RU" dirty="0"/>
              <a:t> и </a:t>
            </a:r>
            <a:r>
              <a:rPr lang="ru-RU" b="1" dirty="0"/>
              <a:t>изменений</a:t>
            </a:r>
            <a:r>
              <a:rPr lang="ru-RU" dirty="0"/>
              <a:t> 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т.е. борьба </a:t>
            </a:r>
            <a:r>
              <a:rPr lang="ru-RU" b="1" u="sng" dirty="0"/>
              <a:t>ПРОГРЕССИВНОГО и КОНСЕРВАТИВНОГО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Эти две тенденции воплощаются и в делении живых существ </a:t>
            </a:r>
            <a:endParaRPr lang="ru-RU" dirty="0" smtClean="0"/>
          </a:p>
          <a:p>
            <a:pPr algn="ctr"/>
            <a:r>
              <a:rPr lang="ru-RU" dirty="0" smtClean="0"/>
              <a:t>на </a:t>
            </a:r>
            <a:r>
              <a:rPr lang="ru-RU" b="1" dirty="0"/>
              <a:t>МУЖСКИЕ и ЖЕНСКИЕ  </a:t>
            </a:r>
            <a:r>
              <a:rPr lang="ru-RU" dirty="0"/>
              <a:t>особи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8" y="4394200"/>
            <a:ext cx="3610186" cy="22563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039" y="4306162"/>
            <a:ext cx="2257252" cy="22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3205" y="782539"/>
            <a:ext cx="9892145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•</a:t>
            </a:r>
            <a:r>
              <a:rPr lang="ru-RU" sz="2500" dirty="0"/>
              <a:t>	</a:t>
            </a:r>
            <a:r>
              <a:rPr lang="ru-RU" sz="2000" dirty="0"/>
              <a:t>Дети любят своих родителей </a:t>
            </a:r>
            <a:r>
              <a:rPr lang="ru-RU" sz="2000" b="1" dirty="0"/>
              <a:t>одинаково сильно</a:t>
            </a:r>
            <a:r>
              <a:rPr lang="ru-RU" sz="2000" dirty="0"/>
              <a:t>, вне зависимости  от демонстрируемого ими поведения. Ребенок воспринимает маму и папу как ЦЕЛОЕ и как важнейшую часть самого себя.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•	 Отношение </a:t>
            </a:r>
            <a:r>
              <a:rPr lang="ru-RU" sz="2000" b="1" dirty="0"/>
              <a:t>ребенка к отцу и отца к ребенку </a:t>
            </a:r>
            <a:r>
              <a:rPr lang="ru-RU" sz="2000" dirty="0">
                <a:solidFill>
                  <a:srgbClr val="FFFF00"/>
                </a:solidFill>
              </a:rPr>
              <a:t>всегда формирует мать.</a:t>
            </a:r>
            <a:r>
              <a:rPr lang="ru-RU" sz="2000" dirty="0"/>
              <a:t> Женщина выступает посредником между отцом и ребёнком, именно она транслирует ребёнку  </a:t>
            </a:r>
            <a:r>
              <a:rPr lang="ru-RU" sz="2000" b="1" dirty="0"/>
              <a:t>кто</a:t>
            </a:r>
            <a:r>
              <a:rPr lang="ru-RU" sz="2000" dirty="0"/>
              <a:t> его отец, </a:t>
            </a:r>
            <a:r>
              <a:rPr lang="ru-RU" sz="2000" b="1" dirty="0"/>
              <a:t>какой </a:t>
            </a:r>
            <a:r>
              <a:rPr lang="ru-RU" sz="2000" dirty="0"/>
              <a:t>он,  и </a:t>
            </a:r>
            <a:r>
              <a:rPr lang="ru-RU" sz="2000" b="1" dirty="0"/>
              <a:t>как</a:t>
            </a:r>
            <a:r>
              <a:rPr lang="ru-RU" sz="2000" dirty="0"/>
              <a:t> к нему следует относиться.</a:t>
            </a:r>
          </a:p>
          <a:p>
            <a:endParaRPr lang="ru-RU" sz="2000" dirty="0"/>
          </a:p>
          <a:p>
            <a:pPr algn="ctr"/>
            <a:r>
              <a:rPr lang="ru-RU" sz="2000" dirty="0"/>
              <a:t>•	Ребенок познает мир </a:t>
            </a:r>
            <a:r>
              <a:rPr lang="ru-RU" sz="2000" b="1" dirty="0"/>
              <a:t>через маму</a:t>
            </a:r>
            <a:r>
              <a:rPr lang="ru-RU" sz="2000" dirty="0"/>
              <a:t>, видит мир ее глазами, с  отцом ребенка тоже знакомит мама, она транслирует степень значимости отца. </a:t>
            </a:r>
            <a:r>
              <a:rPr lang="ru-RU" sz="2000" b="1" dirty="0"/>
              <a:t>Если мама не доверяет мужу, то ребенок будет избегать отца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304" y="4744178"/>
            <a:ext cx="2840441" cy="196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7404" y="706204"/>
            <a:ext cx="9035934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ребенка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нарушается  </a:t>
            </a:r>
            <a:r>
              <a:rPr lang="ru-RU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внимание, память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появляется неадекватная </a:t>
            </a:r>
            <a:r>
              <a:rPr lang="ru-RU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самооценка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поведение оставляет желать лучшего – то в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его душе </a:t>
            </a:r>
            <a:r>
              <a:rPr lang="ru-RU" sz="2000" i="1" u="sng" dirty="0" smtClean="0"/>
              <a:t>катастрофически </a:t>
            </a:r>
            <a:r>
              <a:rPr lang="ru-RU" sz="2000" i="1" u="sng" dirty="0"/>
              <a:t>не хватает отца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отвержение отца в семье часто ведет к появлению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интеллектуальной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психической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задержки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ребенка.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нарушена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коммуникативная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сфера,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выявлены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высокая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тревожность и  </a:t>
            </a:r>
            <a:r>
              <a:rPr lang="ru-RU" sz="2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страхи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чувствует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себя чужим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значит, он никак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i="1" u="sng" dirty="0" smtClean="0"/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u="sng" dirty="0"/>
              <a:t>н</a:t>
            </a:r>
            <a:r>
              <a:rPr lang="ru-RU" sz="2000" i="1" u="sng" dirty="0" smtClean="0"/>
              <a:t>е может </a:t>
            </a:r>
            <a:r>
              <a:rPr lang="ru-RU" sz="2000" i="1" u="sng" dirty="0"/>
              <a:t>отыскать маму в своем сердце.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193" y="4073236"/>
            <a:ext cx="2517369" cy="251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5389" y="1205345"/>
            <a:ext cx="8138160" cy="4665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</a:t>
            </a:r>
            <a:r>
              <a:rPr lang="ru-RU" sz="2200" b="1" dirty="0">
                <a:solidFill>
                  <a:srgbClr val="FFFF00"/>
                </a:solidFill>
              </a:rPr>
              <a:t>растет здоровым эмоционально и физически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когда он находится 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 зоны проблем своих родителей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то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есть </a:t>
            </a: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FFFF00"/>
                </a:solidFill>
              </a:rPr>
              <a:t>занимает свое детское место в системе семьи</a:t>
            </a:r>
            <a:r>
              <a:rPr lang="ru-RU" sz="2200" b="1" dirty="0" smtClean="0">
                <a:solidFill>
                  <a:srgbClr val="FFFF00"/>
                </a:solidFill>
              </a:rPr>
              <a:t>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2200" b="1" dirty="0">
              <a:solidFill>
                <a:srgbClr val="FFFF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предан маме и папе одинаково </a:t>
            </a: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сильно. </a:t>
            </a:r>
          </a:p>
          <a:p>
            <a:pPr algn="ctr"/>
            <a:r>
              <a:rPr lang="ru-RU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когда отношения в паре становятся тяжелыми, ребенок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силой своей преданности и любви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глубоко включается 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то тяжелое, что причиняет  боль обоим родителям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Такая 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ноша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зачастую становится 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непосильной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ни для физического, ни для психического здоровья ребенка - в итоге, </a:t>
            </a:r>
            <a:endParaRPr lang="ru-RU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 </a:t>
            </a:r>
            <a:r>
              <a:rPr lang="ru-RU" sz="2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остается без своей опоры</a:t>
            </a:r>
            <a:r>
              <a:rPr lang="ru-RU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без </a:t>
            </a: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родителей.</a:t>
            </a:r>
            <a:endParaRPr lang="ru-RU" sz="2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393" y="1804831"/>
            <a:ext cx="3120261" cy="34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06087" y="1479665"/>
            <a:ext cx="10939549" cy="34580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39090" y="1346660"/>
            <a:ext cx="106735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en-US" sz="3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Если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жена уважает мужа, а муж уважает жену,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дети тоже чувствуют уважение к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себе!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Кто отвергает мужа (или жену), тот отвергает его </a:t>
            </a:r>
            <a:endParaRPr lang="ru-RU" sz="3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её) в детях. </a:t>
            </a:r>
            <a:endParaRPr lang="en-US" sz="3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Дети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воспринимают это как </a:t>
            </a:r>
            <a:r>
              <a:rPr lang="ru-RU" sz="30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личное</a:t>
            </a:r>
            <a:r>
              <a:rPr lang="ru-RU" sz="3000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отвержение!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Берт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Хеллингер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4276" y="789710"/>
            <a:ext cx="9085577" cy="5458690"/>
          </a:xfrm>
        </p:spPr>
        <p:txBody>
          <a:bodyPr>
            <a:normAutofit lnSpcReduction="10000"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Если  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биологического отца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в семье 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и не может быть рядом с ребёнком, тогда имеет значение, что </a:t>
            </a:r>
            <a:r>
              <a:rPr lang="ru-RU" sz="2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душе чувствует мать </a:t>
            </a:r>
            <a:r>
              <a:rPr lang="ru-RU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отцу ребёнка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. Если женщина не может согласиться ни с его судьбой, ни с ним, как с </a:t>
            </a:r>
            <a:r>
              <a:rPr lang="ru-RU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правильным отцом</a:t>
            </a:r>
            <a:r>
              <a:rPr lang="ru-RU" sz="2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для её ребёнка, то малыш 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получает </a:t>
            </a:r>
            <a:r>
              <a:rPr lang="ru-RU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пожизненный ЗАПРЕТ на мужское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И даже правильная среда, в которой он вращается, не сможет скомпенсировать ему эту утрату. Он может заниматься мужскими видами спорта, второй муж мамы может быть замечательным человеком и мужественным мужчиной, возможно, даже есть дедушка или дядя, готовые общаться с ребенком, но всё это останется на поверхности как форма поведения. </a:t>
            </a:r>
            <a:r>
              <a:rPr lang="ru-RU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душе ребёнок никогда не осмелится нарушить материнского запрета.</a:t>
            </a:r>
            <a:endParaRPr lang="ru-RU" sz="2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8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5388" y="773588"/>
            <a:ext cx="10798233" cy="5153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Но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если женщине всё-таки </a:t>
            </a:r>
            <a:r>
              <a:rPr lang="ru-R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удаётся принять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биологического </a:t>
            </a: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отца, то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ребёнок бессознательно будет чувствовать,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мужское – это хорошо</a:t>
            </a:r>
            <a:r>
              <a:rPr lang="ru-R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Сама мама дает ребенку своё благословение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Теперь, встречая в своей жизни мужчин: дедушку, друзей, учителя или нового маминого мужа – ребёнок сможет через них напитываться мужским началом, которое он будет брать </a:t>
            </a:r>
            <a:r>
              <a:rPr lang="ru-R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своего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отца. Если отец признан, то теперь </a:t>
            </a: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ребенок  начнёт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активно наполнятся мужским</a:t>
            </a: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endParaRPr lang="en-US" sz="2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пойдёт по мужскому типу со всеми мужскими </a:t>
            </a: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особенностями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повадками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предпочтениями и нюансами, в этом случае, </a:t>
            </a:r>
            <a:r>
              <a:rPr lang="ru-RU" sz="2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мальчик сильно </a:t>
            </a:r>
            <a:r>
              <a:rPr lang="ru-RU" sz="22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ru-RU" sz="22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начнёт </a:t>
            </a:r>
            <a:r>
              <a:rPr lang="ru-RU" sz="2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отличаться от маминого женского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всё больше станет походить на папино </a:t>
            </a: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мужское - </a:t>
            </a:r>
            <a:endParaRPr lang="en-US" sz="2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вырастают мужчины с</a:t>
            </a:r>
            <a:r>
              <a:rPr lang="ru-R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выраженным мужским началом</a:t>
            </a:r>
            <a:r>
              <a:rPr lang="ru-R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</TotalTime>
  <Words>662</Words>
  <Application>Microsoft Office PowerPoint</Application>
  <PresentationFormat>Произвольный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</vt:lpstr>
      <vt:lpstr>Вглядимся в образ отца ...</vt:lpstr>
      <vt:lpstr>Зачем природе  МУЖСКОЕ и ЖЕНСКОЕ 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ЧТО ОТВЕЧАЕТ ПАПА: </vt:lpstr>
      <vt:lpstr>Психологическая задача отца – это ЗАЩИТА и ПРИЗНАНИЕ: </vt:lpstr>
      <vt:lpstr>ЧТО ДОЛЖЕН СЛЫШАТЬ РЕБЕНОК ОТ БАБУШКИ И ДЕДУШКИ О МАМЕ, ПАПЕ И СЕМЬЕ: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Вглядимся в образ отца</dc:title>
  <dc:creator>Admin</dc:creator>
  <cp:lastModifiedBy>ЕЛЕНА</cp:lastModifiedBy>
  <cp:revision>16</cp:revision>
  <dcterms:created xsi:type="dcterms:W3CDTF">2020-02-25T08:55:59Z</dcterms:created>
  <dcterms:modified xsi:type="dcterms:W3CDTF">2021-05-18T14:28:58Z</dcterms:modified>
</cp:coreProperties>
</file>