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86" r:id="rId12"/>
    <p:sldId id="287" r:id="rId13"/>
    <p:sldId id="288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49"/>
  </p:normalViewPr>
  <p:slideViewPr>
    <p:cSldViewPr snapToGrid="0">
      <p:cViewPr varScale="1">
        <p:scale>
          <a:sx n="93" d="100"/>
          <a:sy n="93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B0C04-AF59-085B-6D40-61CDA8D8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58286A-5135-ED68-E0AB-B6987B07A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49941B-3A51-6307-8CE8-8CD4CA53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E6D6A-82FA-E408-8721-E1DBF89C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41994C-C5B0-8185-6286-9F8167C7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3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03CC7-AF8A-94BF-8B2A-CC6DD532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B4CE91-8D5B-75DA-F321-311D3487C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D56F5-3BC6-972D-2A3A-52ED2909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36D770-81BF-B684-992D-E8F6DEA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E08D-8C46-885B-9278-035C5217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1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335E6B-BFCD-62BA-C7F3-150EAD031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980ADB-A4BA-3694-CD14-8435C24E4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4E6AC-2DB4-BCD3-7146-6B1CF6A4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87A68-6FD0-0B92-8C74-4AEE0009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9EE74-1371-3B36-68A2-B1ECC8C7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2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56B17-29F3-7A25-F44A-EDD9E11D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33BF1-210C-718E-917D-D32851F9C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F38800-9E46-57E9-5159-CDB2B627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41AC12-237D-14A0-7E19-D5A88B4D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68D7D-E5AF-C214-AC1B-63A27D8A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1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8AAF3-7125-6BC0-82B4-2A08A5EA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406A81-5129-B49C-87F6-9CA4E1036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19B95A-CA45-E844-9D40-F9CBF5D4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F1AE9-B278-AAD1-BF22-CC3C122F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9E86AB-DE1F-CF0A-E4E7-44940219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8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2891D-187E-A540-F4D9-1824005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5234E1-8ADD-5B8B-FAAA-D024DA731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06F197-5CA3-CF34-6CB0-A55450EB9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2E396A-9E9D-65ED-8CBC-E547D4F6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30E9AE-CC17-0013-E192-E6630C2B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B59441-C4E6-F447-2677-4FEC4657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1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50E8D-51AF-9BDE-973E-86C47EB1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819209-6EF9-9750-DFD4-C44780AED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DFD5AB-7F90-05BB-F927-80D17981C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AE3708-2F3B-9B51-1B41-E57B73BDF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5785C1-7A6E-9B54-447E-B235D4371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6B495B-1055-EEA8-117E-1C873002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519E7A-CCB9-2409-4F1B-A76F82FD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6D6A00-AFBD-70A1-DB4B-FF9035AD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1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D7304-F19D-C624-1C90-545D3F8E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620D02-B6E6-5F73-1EC6-47F51020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8DFBCE-72BC-9210-8E47-DABE4DF9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3A215B-1A8B-B226-4628-57439C0D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6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250231-4C2A-3B8C-65D4-A9DABC81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A0C35F-4322-33D8-ECCC-5D6D766A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386B6C-5CB2-4BF7-7915-ECBC239F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9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F70B0-6254-E53B-841F-C094BD3B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F23F8-39CC-E1A3-FB56-519FA3E0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0D47FC-636C-574B-7F75-255ABCAC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160CAC-3B9D-2004-8863-0DD146E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85104F-DC3A-FFCD-447C-D0D88043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8DE3B4-6DE4-014C-750C-10FBA9B5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6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03B5F-0354-9FE4-73CA-7DE1AAF1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D65B18-01DE-73D1-EE3A-9DB5F278E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DD48D9-2176-3024-FFC4-799FD3D21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E0CF6E-1E1C-88DA-898B-A68EC38E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9FB2E5-CBAD-6DDD-69E8-33AD5E3B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30279E-114D-6B72-E295-F39C0AE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6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E7A6-A69A-7275-A1A1-DD4AAD17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00D066-7C53-4ED4-E3F4-302626DE6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D9398-EFD8-FC87-A0AD-3F890E9A8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4286-AC98-1240-A056-ECB20080AA9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7274E-72E4-CB2B-BEC1-E43AB1295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3F0BB4-94E6-09E7-AB98-EC306B5BB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CD28-0B1F-E544-9EC4-EBBF7D1F9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5B4BBE-DE49-0A45-F847-1A91AF441E34}"/>
              </a:ext>
            </a:extLst>
          </p:cNvPr>
          <p:cNvSpPr txBox="1"/>
          <p:nvPr/>
        </p:nvSpPr>
        <p:spPr>
          <a:xfrm>
            <a:off x="441959" y="763947"/>
            <a:ext cx="90925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br>
              <a:rPr lang="ru-RU" sz="4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технического творчества детей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2D330-32B3-E6E2-69DA-668734424D66}"/>
              </a:ext>
            </a:extLst>
          </p:cNvPr>
          <p:cNvSpPr txBox="1"/>
          <p:nvPr/>
        </p:nvSpPr>
        <p:spPr>
          <a:xfrm>
            <a:off x="1549717" y="4427423"/>
            <a:ext cx="9092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Рыбинцева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69843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373" y="-509064"/>
            <a:ext cx="12798373" cy="7367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44083-02DE-C574-0B24-E85B5A1271F9}"/>
              </a:ext>
            </a:extLst>
          </p:cNvPr>
          <p:cNvSpPr txBox="1"/>
          <p:nvPr/>
        </p:nvSpPr>
        <p:spPr>
          <a:xfrm>
            <a:off x="1012372" y="-36667"/>
            <a:ext cx="8951686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из деталей конструктора</a:t>
            </a:r>
            <a:endParaRPr lang="ru-RU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используются более сложные виды конструкторов, позволяющие соединять детали между собой креплениями. Необходимо учить пользоваться дополнительными сюжетными игрушками, соразмерными масштабам постройки (маленькая машинка для маленькой дороги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BDF037F-57BB-DE48-07B9-5E236492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3280188"/>
            <a:ext cx="3211135" cy="32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E68D59-9AB4-CBDC-5A91-9AEBE2A9E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15" y="3410666"/>
            <a:ext cx="2950181" cy="29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2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B0729-293D-6255-BFA5-D885CAD4FAF9}"/>
              </a:ext>
            </a:extLst>
          </p:cNvPr>
          <p:cNvSpPr txBox="1"/>
          <p:nvPr/>
        </p:nvSpPr>
        <p:spPr>
          <a:xfrm>
            <a:off x="593952" y="671334"/>
            <a:ext cx="65436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старшем возрасте дети могут использовать (по прямому их назначению) такие детали конструктора, как двери, окна. Единицы могут создать конструкции, объединенные общей темой.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8BCBC-773C-6856-3B92-F018A6DF3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12" b="24578"/>
          <a:stretch/>
        </p:blipFill>
        <p:spPr>
          <a:xfrm>
            <a:off x="1715074" y="3565282"/>
            <a:ext cx="6671978" cy="26776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1AAA1B-38FA-FF8B-2A77-74FD97FBF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" t="11516" r="1032" b="7121"/>
          <a:stretch/>
        </p:blipFill>
        <p:spPr>
          <a:xfrm>
            <a:off x="7731578" y="671334"/>
            <a:ext cx="3684425" cy="22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8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3261"/>
            <a:ext cx="12288763" cy="7073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9324C2-159B-518D-98CB-53BE4543537D}"/>
              </a:ext>
            </a:extLst>
          </p:cNvPr>
          <p:cNvSpPr txBox="1"/>
          <p:nvPr/>
        </p:nvSpPr>
        <p:spPr>
          <a:xfrm>
            <a:off x="435429" y="54769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крупногабаритных модульных блоков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92A3314-9FC6-1E57-B9E9-AC6B8C6D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2245863"/>
            <a:ext cx="7620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6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5719"/>
            <a:ext cx="12288763" cy="7073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AACD2-7DEF-5649-35B3-975AF2199DB2}"/>
              </a:ext>
            </a:extLst>
          </p:cNvPr>
          <p:cNvSpPr txBox="1"/>
          <p:nvPr/>
        </p:nvSpPr>
        <p:spPr>
          <a:xfrm>
            <a:off x="1088572" y="197346"/>
            <a:ext cx="71192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игре мягких модулей</a:t>
            </a:r>
            <a:r>
              <a:rPr lang="ru-RU" sz="3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у детей логическое мышление, игровые ассоциации, способствует преодолению детской гиподинамии, является хорошим средством организации игрового поля в сюжетных и подвижных играх.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A05D5B-892F-B464-9D30-2F120F8C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93" y="3422759"/>
            <a:ext cx="3237895" cy="323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FF93351-DF53-AC60-B6C4-E24EF778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43" y="3422759"/>
            <a:ext cx="3622152" cy="27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4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9360"/>
            <a:ext cx="13024728" cy="7497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DF15D-F4B3-005C-3EEF-7ECDD0CC2A07}"/>
              </a:ext>
            </a:extLst>
          </p:cNvPr>
          <p:cNvSpPr txBox="1"/>
          <p:nvPr/>
        </p:nvSpPr>
        <p:spPr>
          <a:xfrm>
            <a:off x="299452" y="1777265"/>
            <a:ext cx="6658240" cy="407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Этому виду конструирования детей обучают в средней, старшей и подготовительной к школе группах. Соорудить из плоского материала (бумаги и картона) игрушку объемной формы не просто, так как и бумага и картон заготавливаются в форме квадратов, прямоугольников, кругов, треугольников.</a:t>
            </a:r>
          </a:p>
          <a:p>
            <a:pPr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309B9ED-9F79-1467-4C63-AF8E00B9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5" y="1988286"/>
            <a:ext cx="4292652" cy="290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166F5-A758-B724-05DE-277AEBCF3D5F}"/>
              </a:ext>
            </a:extLst>
          </p:cNvPr>
          <p:cNvSpPr txBox="1"/>
          <p:nvPr/>
        </p:nvSpPr>
        <p:spPr>
          <a:xfrm>
            <a:off x="299452" y="576936"/>
            <a:ext cx="10325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бумаги и дополнительных материалов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74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5375C-17C3-4C86-2F0E-74875213B531}"/>
              </a:ext>
            </a:extLst>
          </p:cNvPr>
          <p:cNvSpPr txBox="1"/>
          <p:nvPr/>
        </p:nvSpPr>
        <p:spPr>
          <a:xfrm>
            <a:off x="1752600" y="508000"/>
            <a:ext cx="8128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конструированию из бумаги(согнуть прямоугольный лист пополам, совмещая стороны и углы) в средней группе дается сложно, так же, как и приклеивание к основной форме деталей (процесс индивидуальный)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4AE65A-7073-1670-F12A-8C552282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20" y="3348990"/>
            <a:ext cx="3388986" cy="26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14450-ED34-BF22-8E56-B28022239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2" t="14573" b="19607"/>
          <a:stretch/>
        </p:blipFill>
        <p:spPr>
          <a:xfrm>
            <a:off x="4836413" y="3539063"/>
            <a:ext cx="5044187" cy="26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139"/>
            <a:ext cx="12232164" cy="7041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54AD5-9EB6-0DC4-B9B5-5327ED9ED624}"/>
              </a:ext>
            </a:extLst>
          </p:cNvPr>
          <p:cNvSpPr txBox="1"/>
          <p:nvPr/>
        </p:nvSpPr>
        <p:spPr>
          <a:xfrm>
            <a:off x="684462" y="240845"/>
            <a:ext cx="87001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 бумагой способствует эстетическому развитию: дети правильно учатся подбирать цветные сочетания, грамотно составлять композицию, выбирать форму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0F67E7-882F-B46A-1C7B-083ED64DD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26" y="2634686"/>
            <a:ext cx="2817556" cy="36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070F6D-26AB-7E73-04F9-0F995FF5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2" y="2634686"/>
            <a:ext cx="5276017" cy="29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5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4A6A4-6150-DAF9-F707-9B34B6A633A1}"/>
              </a:ext>
            </a:extLst>
          </p:cNvPr>
          <p:cNvSpPr txBox="1"/>
          <p:nvPr/>
        </p:nvSpPr>
        <p:spPr>
          <a:xfrm>
            <a:off x="457200" y="312821"/>
            <a:ext cx="93365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старшем возрасте дети могут освоить простые формы сложения из листа бумаги, но не придумать свои собственные, поэтому их нужно специально обучать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Оригами\IMG_7207 (изменено).JPG">
            <a:extLst>
              <a:ext uri="{FF2B5EF4-FFF2-40B4-BE49-F238E27FC236}">
                <a16:creationId xmlns:a16="http://schemas.microsoft.com/office/drawing/2014/main" id="{35FE850E-8876-7E91-7E0D-552E24A98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3" y="2096852"/>
            <a:ext cx="375762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работы детей 2018-2019(подготовительная группа)\IMG_1104 (изменено).JPG">
            <a:extLst>
              <a:ext uri="{FF2B5EF4-FFF2-40B4-BE49-F238E27FC236}">
                <a16:creationId xmlns:a16="http://schemas.microsoft.com/office/drawing/2014/main" id="{C175F487-08DF-9C37-1A8F-2B1A996F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9" y="3509056"/>
            <a:ext cx="3959019" cy="2504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10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10" y="-206115"/>
            <a:ext cx="12190828" cy="7064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742F4B-2330-7ADA-3720-A790B6D02DE3}"/>
              </a:ext>
            </a:extLst>
          </p:cNvPr>
          <p:cNvSpPr txBox="1"/>
          <p:nvPr/>
        </p:nvSpPr>
        <p:spPr>
          <a:xfrm>
            <a:off x="529390" y="221656"/>
            <a:ext cx="10100510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из природного материала</a:t>
            </a:r>
            <a:endParaRPr lang="ru-RU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Начиная со средней группы, для конструирования используют плоды каштана, шишки сосны, ели, ольховую скорлупу, кору, ветки, солому, желуди, семена клена и др. Особенность изготовления игрушек из природного материала состоит в том, что используется его естественная форма. Этот вид конструирования ближе всего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изобразительной деятельности.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D2A291-7005-B956-7F3C-2328F8BD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3" y="3429000"/>
            <a:ext cx="3844412" cy="26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B9114F5-CEC2-A3E8-E1D1-E356FA0A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214" y="3429000"/>
            <a:ext cx="3783000" cy="26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799CAEC-5A3E-C0D2-A594-1F5E3E80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89" y="3964867"/>
            <a:ext cx="3595021" cy="239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27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F782B-D883-74EE-5578-5E673D016CC6}"/>
              </a:ext>
            </a:extLst>
          </p:cNvPr>
          <p:cNvSpPr txBox="1"/>
          <p:nvPr/>
        </p:nvSpPr>
        <p:spPr>
          <a:xfrm>
            <a:off x="914400" y="216782"/>
            <a:ext cx="89327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в своих играх природный материал, дети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знакомятся с его свойствами, учатся заполнять свободное время интересной деятельностью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1C79E-A626-31BC-A9FD-721F4EE6E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7" b="20915"/>
          <a:stretch/>
        </p:blipFill>
        <p:spPr>
          <a:xfrm>
            <a:off x="5007607" y="4063011"/>
            <a:ext cx="4962595" cy="255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EB3E0B-1D8F-E57E-E937-CF4FF299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789" y="1798927"/>
            <a:ext cx="3279878" cy="19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35C7C2-60C3-E683-EEA5-EC2075A55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69" r="4738"/>
          <a:stretch/>
        </p:blipFill>
        <p:spPr>
          <a:xfrm>
            <a:off x="484051" y="2763055"/>
            <a:ext cx="4039506" cy="2476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105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96E17-E439-4BD3-D8FB-A445CCFCF501}"/>
              </a:ext>
            </a:extLst>
          </p:cNvPr>
          <p:cNvSpPr txBox="1"/>
          <p:nvPr/>
        </p:nvSpPr>
        <p:spPr>
          <a:xfrm>
            <a:off x="320040" y="694918"/>
            <a:ext cx="9258300" cy="5468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Термин</a:t>
            </a:r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«конструирование»</a:t>
            </a:r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 латинского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construo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строю, создаю) означает создание модели, построение, приведение в определенный порядок и взаимоотношение различных предметов, частей, элементов.</a:t>
            </a:r>
          </a:p>
          <a:p>
            <a:pPr algn="ctr">
              <a:spcAft>
                <a:spcPts val="75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относится к 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продуктивным видам деятельности</a:t>
            </a:r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поскольку направлено на получение определённого продукта, как реально существующих , так и придуманных самими детьми объектов.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детским конструированием принято понимать создание разнообразных построек из строительного материала, изготовление поделок и игрушек из бумаги, картона, дерева и других материалов.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89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8CBCC-A923-C380-CA7C-0D2421EEEC41}"/>
              </a:ext>
            </a:extLst>
          </p:cNvPr>
          <p:cNvSpPr txBox="1"/>
          <p:nvPr/>
        </p:nvSpPr>
        <p:spPr>
          <a:xfrm>
            <a:off x="1581484" y="277213"/>
            <a:ext cx="9029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бросового материала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FEC2B2-C464-E03D-2577-C68DB7789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67" b="26649"/>
          <a:stretch/>
        </p:blipFill>
        <p:spPr>
          <a:xfrm>
            <a:off x="762000" y="1497794"/>
            <a:ext cx="6096000" cy="28202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BD974-AA8F-C678-EC27-75D423484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318000"/>
            <a:ext cx="3251200" cy="2501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AB403-1EB3-0D85-01C5-5717B1FCB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090206"/>
            <a:ext cx="6096000" cy="25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F34307-0CAE-1593-B33B-F54F618FB9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69" t="12963" r="8333" b="15185"/>
          <a:stretch/>
        </p:blipFill>
        <p:spPr>
          <a:xfrm rot="5400000">
            <a:off x="6687978" y="1436664"/>
            <a:ext cx="3457893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26D537-E846-6CE2-FECB-EF0A529BC2C6}"/>
              </a:ext>
            </a:extLst>
          </p:cNvPr>
          <p:cNvSpPr txBox="1"/>
          <p:nvPr/>
        </p:nvSpPr>
        <p:spPr>
          <a:xfrm>
            <a:off x="336884" y="409074"/>
            <a:ext cx="10034337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по образцу</a:t>
            </a:r>
            <a:endParaRPr lang="ru-RU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Постройка из деталей строительного материала и конструкторов воспроизводится на примере образца. В качестве образца могут служить рисунки, фотографии, отображающие общий вид постройки.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C648BE6-74C4-1EC0-A36F-DB6AE63B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6" y="3838382"/>
            <a:ext cx="2578315" cy="23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646B49C-1B86-C3B1-6483-785225C0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87" y="2894220"/>
            <a:ext cx="3214255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EACE56F-F568-E8CA-DA59-8E806FC9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93" y="3717489"/>
            <a:ext cx="2805228" cy="28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6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5BE97-0701-F3C8-24C8-23CD3D77C14C}"/>
              </a:ext>
            </a:extLst>
          </p:cNvPr>
          <p:cNvSpPr txBox="1"/>
          <p:nvPr/>
        </p:nvSpPr>
        <p:spPr>
          <a:xfrm>
            <a:off x="455194" y="693822"/>
            <a:ext cx="9456821" cy="138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очевидно:  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по образцу</a:t>
            </a:r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основе которого лежит подражательная деятельность, - важный обучающий этап.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E9A08E-AD88-8973-9EB9-1C7A27C0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2482861"/>
            <a:ext cx="2760988" cy="36813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88BC8B-3DF4-E1AA-2C59-35E306CBB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783"/>
          <a:stretch/>
        </p:blipFill>
        <p:spPr>
          <a:xfrm>
            <a:off x="2611111" y="4650321"/>
            <a:ext cx="4024781" cy="16063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8CB217-AF47-1D2A-0304-43C0C6D1F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2131" y="2342698"/>
            <a:ext cx="3217961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97A1F-0ACC-58A6-28C5-A1138AD2077D}"/>
              </a:ext>
            </a:extLst>
          </p:cNvPr>
          <p:cNvSpPr txBox="1"/>
          <p:nvPr/>
        </p:nvSpPr>
        <p:spPr>
          <a:xfrm>
            <a:off x="-1" y="264694"/>
            <a:ext cx="10082463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условиям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случае ребенок начинает строить свою конструкцию не на основе образца, а на основе условий, которые выдвинуты задачами игры или взрослым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27EAFE-D37C-4F72-78D5-058F4272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62" y="3600570"/>
            <a:ext cx="3886200" cy="29146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A258DA-09AA-7652-5DEC-FCD23AEF9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40" b="17003"/>
          <a:stretch/>
        </p:blipFill>
        <p:spPr>
          <a:xfrm>
            <a:off x="1310442" y="2480367"/>
            <a:ext cx="4465716" cy="2577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B3D5B-C3FA-07E1-A2A2-841267B33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717764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2063AE-645F-4E23-CB22-C0244E427F1A}"/>
              </a:ext>
            </a:extLst>
          </p:cNvPr>
          <p:cNvSpPr txBox="1"/>
          <p:nvPr/>
        </p:nvSpPr>
        <p:spPr>
          <a:xfrm>
            <a:off x="477982" y="558385"/>
            <a:ext cx="8610600" cy="376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по простейшим чертежам и наглядным схемам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вид конструирования, в котором из деталей строительного материала воссоздаются внешние и отдельные функциональные особенности реальных объектов. Но, к сожалению, дети не владеют умением выделять плоскостные проекции объёмных геометрических тел. 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037782-FC4E-D955-B122-151DD798E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2919"/>
          <a:stretch/>
        </p:blipFill>
        <p:spPr bwMode="auto">
          <a:xfrm>
            <a:off x="4229384" y="3905970"/>
            <a:ext cx="3733231" cy="27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7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C80B0-CFC7-360A-953D-04C172D91620}"/>
              </a:ext>
            </a:extLst>
          </p:cNvPr>
          <p:cNvSpPr txBox="1"/>
          <p:nvPr/>
        </p:nvSpPr>
        <p:spPr>
          <a:xfrm>
            <a:off x="990600" y="786329"/>
            <a:ext cx="8902700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по замыслу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ничто не ограничивает фантазии ребенка и самого строительного материала. Этого типа конструирования обычно требует игра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CD91D-5198-3B02-961F-5AD89535F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3" t="47456" r="19327"/>
          <a:stretch/>
        </p:blipFill>
        <p:spPr>
          <a:xfrm>
            <a:off x="990600" y="3394964"/>
            <a:ext cx="3092450" cy="24719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D8C6B0-A623-91BD-0577-1C950E3A9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785" y="2720502"/>
            <a:ext cx="5094515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9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A4F380-6915-BE14-E96F-1CE72BAEA6D1}"/>
              </a:ext>
            </a:extLst>
          </p:cNvPr>
          <p:cNvSpPr txBox="1"/>
          <p:nvPr/>
        </p:nvSpPr>
        <p:spPr>
          <a:xfrm>
            <a:off x="101601" y="524069"/>
            <a:ext cx="6299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подводит детей к возможности самостоятельно и творчески использовать навыки, полученные ранее. 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Заметим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степень самостоятельности и творчества зависит от уровня знаний и умений  (уметь воплощать замысел, искать решения, не боясь ошибок) 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940C50-1F79-4099-5744-EDBCCA65E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35" y="524069"/>
            <a:ext cx="3536044" cy="26520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10835-B364-59E8-5AC4-84394345A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971" y="3860191"/>
            <a:ext cx="3396343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5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31EFF6-C84C-8A03-9E63-AA138B0C3CBF}"/>
              </a:ext>
            </a:extLst>
          </p:cNvPr>
          <p:cNvSpPr txBox="1"/>
          <p:nvPr/>
        </p:nvSpPr>
        <p:spPr>
          <a:xfrm>
            <a:off x="274320" y="315327"/>
            <a:ext cx="9130937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Значение конструирования в развитии ребенка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Конструированию отводится значительное место в работе с детьми всех возрастных групп, так как оно обладает чрезвычайно широкими возможностями для умственного, нравственного, эстетического, трудового воспитания. На занятиях конструированием осуществляется развитие сенсорных и мыслительных способностей детей. Важно, что мышление детей в процессе конструктивной деятельности имеет практическую направленность и носит творческий характер. При обучении детей конструированию развивается планирующая мыслительная деятельность, что является важным фактором при формировании учебной деятельности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7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005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092A7-8C7E-36E1-714D-8B7159E82E02}"/>
              </a:ext>
            </a:extLst>
          </p:cNvPr>
          <p:cNvSpPr txBox="1"/>
          <p:nvPr/>
        </p:nvSpPr>
        <p:spPr>
          <a:xfrm>
            <a:off x="125260" y="0"/>
            <a:ext cx="9245600" cy="659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ипы конструирования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Выделяют два типа конструирования: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техническое и художественное.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техническом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конструировании дети отображают реально существующие объекты, а также придумывают поделки по ассоциации образами из сказок, фильмов.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техническому типу конструкторской деятельности относят: конструирование из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строительного материала 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конструирование из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деталей конструктора 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имеющих разные способы крепления; конструирование из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крупногабаритных модульных блоков 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художественном 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конструировании дети, создавая образы, не только отображают их структуру, сколько выражают своё отношение к ним, передают их характер, пользуясь цветом, формой.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художественному типу конструирования относятся конструирование из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бумаги, из природного и бросового материала .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4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7B5B5-36A1-1B8D-08BF-D5A7F253E85C}"/>
              </a:ext>
            </a:extLst>
          </p:cNvPr>
          <p:cNvSpPr txBox="1"/>
          <p:nvPr/>
        </p:nvSpPr>
        <p:spPr>
          <a:xfrm>
            <a:off x="355600" y="604649"/>
            <a:ext cx="9042400" cy="548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 детей с явлениями окружающей жизни, с необходимыми умениями и навыками конструирования.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детям знания о предметах, внешнем виде, структуре, частях, форме, пространственном расположении, величине, о материалах, с которыми работают.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чувство коллективизма, сосредоточенность, внимание, пространственное воображение, фантазию.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самостоятельность в работе, творческую инициативу, умение контролировать свою деятельность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DE128-6A9A-4E24-5E99-80A3708596F9}"/>
              </a:ext>
            </a:extLst>
          </p:cNvPr>
          <p:cNvSpPr txBox="1"/>
          <p:nvPr/>
        </p:nvSpPr>
        <p:spPr>
          <a:xfrm>
            <a:off x="533400" y="405041"/>
            <a:ext cx="916940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 из строительных материалов</a:t>
            </a:r>
          </a:p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материалом для конструирования, с которого и начинается знакомство малыша с этим видом деятельности, является конструктор. Как правило, это деревянный или пластмассовый набор для конструирования, состоящий из различных геометрических фигур (куб, цилиндр, брусок)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8A58279E-149A-82A6-D60E-EF301B64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1" y="3324549"/>
            <a:ext cx="3133576" cy="303862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DE79DBD9-D9F3-F290-229B-A99017986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8" y="3429000"/>
            <a:ext cx="4423246" cy="29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24268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1E503-02AE-6E38-2E3C-A20C7BA313D0}"/>
              </a:ext>
            </a:extLst>
          </p:cNvPr>
          <p:cNvSpPr txBox="1"/>
          <p:nvPr/>
        </p:nvSpPr>
        <p:spPr>
          <a:xfrm>
            <a:off x="1549400" y="821035"/>
            <a:ext cx="853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для самых маленьких начинается с освоения элементарных навыков: создать знакомую постройку из 3-4 элементов: по строить башню, дорогу.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965B47-7BF7-11AE-1C98-49BDA739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" y="2963130"/>
            <a:ext cx="3335906" cy="25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DDF857-D2F5-3CD9-D137-EF752FE9D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6" t="14184" b="19864"/>
          <a:stretch/>
        </p:blipFill>
        <p:spPr>
          <a:xfrm>
            <a:off x="4392326" y="3429000"/>
            <a:ext cx="5594044" cy="30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4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C1AE3-6759-5E94-2AAB-CE0EA3825537}"/>
              </a:ext>
            </a:extLst>
          </p:cNvPr>
          <p:cNvSpPr txBox="1"/>
          <p:nvPr/>
        </p:nvSpPr>
        <p:spPr>
          <a:xfrm>
            <a:off x="1651000" y="990600"/>
            <a:ext cx="835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формировать у детей способы усвоения общественного опыта: действовать по подражанию, указательному жесту, показу и слову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28BF54-8199-894D-6D2A-38030E4D8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" y="3008433"/>
            <a:ext cx="4288971" cy="32167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0A601F-C638-E3F9-AF00-808BBE7ED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0" t="35813" r="14463" b="10744"/>
          <a:stretch/>
        </p:blipFill>
        <p:spPr>
          <a:xfrm>
            <a:off x="5980970" y="2931122"/>
            <a:ext cx="5542288" cy="31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7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3ED3E-EFA1-C6BD-ABB3-3E923F9C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0968F-D092-1933-C901-46247A4D62FE}"/>
              </a:ext>
            </a:extLst>
          </p:cNvPr>
          <p:cNvSpPr txBox="1"/>
          <p:nvPr/>
        </p:nvSpPr>
        <p:spPr>
          <a:xfrm>
            <a:off x="1422400" y="990601"/>
            <a:ext cx="8737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старшем возрасте дети способны выделять основные части предполагаемой постройки; совершенствуется восприятие цвета, формы и величины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28CBB-AE03-760A-DB13-C6F4A1AF2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2" y="2852271"/>
            <a:ext cx="3809998" cy="2857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B446A6-F0A2-0A68-4181-77ACEC4F8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31" y="3426068"/>
            <a:ext cx="4136569" cy="31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1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950</Words>
  <Application>Microsoft Macintosh PowerPoint</Application>
  <PresentationFormat>Широкоэкранный</PresentationFormat>
  <Paragraphs>49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ribintzeva.tatyana@yandex.ru</dc:creator>
  <cp:lastModifiedBy>ribintzeva.tatyana@yandex.ru</cp:lastModifiedBy>
  <cp:revision>8</cp:revision>
  <dcterms:created xsi:type="dcterms:W3CDTF">2023-05-16T11:39:20Z</dcterms:created>
  <dcterms:modified xsi:type="dcterms:W3CDTF">2023-05-25T10:14:25Z</dcterms:modified>
</cp:coreProperties>
</file>