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docx" ContentType="application/vnd.openxmlformats-officedocument.wordprocessingml.document"/>
  <Override PartName="/ppt/media/image1.png" ContentType="image/png"/>
  <Override PartName="/ppt/media/image13.wmf" ContentType="image/x-wmf"/>
  <Override PartName="/ppt/media/image2.png" ContentType="image/png"/>
  <Override PartName="/ppt/media/image17.jpeg" ContentType="image/jpeg"/>
  <Override PartName="/ppt/media/image3.png" ContentType="image/png"/>
  <Override PartName="/ppt/media/image9.jpeg" ContentType="image/jpeg"/>
  <Override PartName="/ppt/media/image4.png" ContentType="image/png"/>
  <Override PartName="/ppt/media/image5.jpeg" ContentType="image/jpeg"/>
  <Override PartName="/ppt/media/image7.png" ContentType="image/png"/>
  <Override PartName="/ppt/media/image8.jpeg" ContentType="image/jpeg"/>
  <Override PartName="/ppt/media/image6.png" ContentType="image/png"/>
  <Override PartName="/ppt/media/image10.gif" ContentType="image/gif"/>
  <Override PartName="/ppt/media/image11.jpeg" ContentType="image/jpeg"/>
  <Override PartName="/ppt/media/image12.png" ContentType="image/png"/>
  <Override PartName="/ppt/media/image18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gif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3.wmf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85800" y="1785960"/>
            <a:ext cx="7770960" cy="2070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0000"/>
                </a:solidFill>
                <a:latin typeface="Century"/>
                <a:ea typeface="DejaVu Sans"/>
              </a:rPr>
              <a:t>Роль русской народной сказки в формировании речевых навыков у детей с ОВЗ</a:t>
            </a:r>
            <a:r>
              <a:rPr b="1" lang="ru-RU" sz="4400" spc="-1" strike="noStrike">
                <a:solidFill>
                  <a:srgbClr val="000000"/>
                </a:solidFill>
                <a:latin typeface="Century"/>
                <a:ea typeface="DejaVu Sans"/>
              </a:rPr>
              <a:t>.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371600" y="4286160"/>
            <a:ext cx="6399360" cy="1498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0000"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br/>
            <a:r>
              <a:rPr b="1" lang="ru-RU" sz="3200" spc="-1" strike="noStrike">
                <a:solidFill>
                  <a:srgbClr val="000000"/>
                </a:solidFill>
                <a:latin typeface="SimSun-ExtB"/>
                <a:ea typeface="DejaVu Sans"/>
              </a:rPr>
              <a:t>Проскурникова Людмила Анатольевна</a:t>
            </a:r>
            <a:r>
              <a:rPr b="0" lang="ru-RU" sz="3200" spc="-1" strike="noStrike">
                <a:solidFill>
                  <a:srgbClr val="000000"/>
                </a:solidFill>
                <a:latin typeface="Century"/>
                <a:ea typeface="DejaVu Sans"/>
              </a:rPr>
              <a:t>,</a:t>
            </a:r>
            <a:r>
              <a:rPr b="0" lang="ru-RU" sz="1800" spc="-1" strike="noStrike">
                <a:solidFill>
                  <a:srgbClr val="000000"/>
                </a:solidFill>
                <a:latin typeface="Century"/>
                <a:ea typeface="DejaVu Sans"/>
              </a:rPr>
              <a:t> 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entury"/>
                <a:ea typeface="DejaVu Sans"/>
              </a:rPr>
              <a:t>воспитатель высшей квалификационной категории</a:t>
            </a:r>
            <a:r>
              <a:rPr b="0" lang="ru-RU" sz="1800" spc="-1" strike="noStrike">
                <a:solidFill>
                  <a:srgbClr val="000000"/>
                </a:solidFill>
                <a:latin typeface="Century"/>
                <a:ea typeface="DejaVu Sans"/>
              </a:rPr>
              <a:t> 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entury"/>
                <a:ea typeface="DejaVu Sans"/>
              </a:rPr>
              <a:t>МБОУ СОШ № 19</a:t>
            </a:r>
            <a:r>
              <a:rPr b="0" lang="ru-RU" sz="1800" spc="-1" strike="noStrike">
                <a:solidFill>
                  <a:srgbClr val="000000"/>
                </a:solidFill>
                <a:latin typeface="Century"/>
                <a:ea typeface="DejaVu Sans"/>
              </a:rPr>
              <a:t> 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entury"/>
                <a:ea typeface="DejaVu Sans"/>
              </a:rPr>
              <a:t>г.Мытищи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54" name="Рисунок 6_1" descr="mult117.png"/>
          <p:cNvPicPr/>
          <p:nvPr/>
        </p:nvPicPr>
        <p:blipFill>
          <a:blip r:embed="rId2"/>
          <a:stretch/>
        </p:blipFill>
        <p:spPr>
          <a:xfrm>
            <a:off x="7358040" y="4643280"/>
            <a:ext cx="1518480" cy="189252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9_1" descr="kolobok04.png"/>
          <p:cNvPicPr/>
          <p:nvPr/>
        </p:nvPicPr>
        <p:blipFill>
          <a:blip r:embed="rId3"/>
          <a:stretch/>
        </p:blipFill>
        <p:spPr>
          <a:xfrm>
            <a:off x="285840" y="4643280"/>
            <a:ext cx="2766960" cy="185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16C90927-72FF-4A69-8D7C-4540B3806D8F}" type="datetime1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29.05.2023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CE72D57-03E5-4583-AD50-50D1B74D0984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785880" y="214200"/>
            <a:ext cx="77133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entury"/>
                <a:ea typeface="DejaVu Sans"/>
              </a:rPr>
              <a:t>                                         </a:t>
            </a:r>
            <a:r>
              <a:rPr b="1" i="1" lang="ru-RU" sz="1600" spc="-1" strike="noStrike">
                <a:solidFill>
                  <a:srgbClr val="000000"/>
                </a:solidFill>
                <a:latin typeface="Century"/>
                <a:ea typeface="DejaVu Sans"/>
              </a:rPr>
              <a:t>Практический опыт: 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182520" y="1944000"/>
            <a:ext cx="3142080" cy="3627360"/>
          </a:xfrm>
          <a:prstGeom prst="rect">
            <a:avLst/>
          </a:prstGeom>
          <a:ln>
            <a:noFill/>
          </a:ln>
        </p:spPr>
      </p:pic>
      <p:pic>
        <p:nvPicPr>
          <p:cNvPr id="206" name="" descr=""/>
          <p:cNvPicPr/>
          <p:nvPr/>
        </p:nvPicPr>
        <p:blipFill>
          <a:blip r:embed="rId2"/>
          <a:stretch/>
        </p:blipFill>
        <p:spPr>
          <a:xfrm>
            <a:off x="6480000" y="936000"/>
            <a:ext cx="2617920" cy="4655880"/>
          </a:xfrm>
          <a:prstGeom prst="rect">
            <a:avLst/>
          </a:prstGeom>
          <a:ln>
            <a:noFill/>
          </a:ln>
        </p:spPr>
      </p:pic>
      <p:pic>
        <p:nvPicPr>
          <p:cNvPr id="207" name="" descr=""/>
          <p:cNvPicPr/>
          <p:nvPr/>
        </p:nvPicPr>
        <p:blipFill>
          <a:blip r:embed="rId3"/>
          <a:stretch/>
        </p:blipFill>
        <p:spPr>
          <a:xfrm>
            <a:off x="3240000" y="4248000"/>
            <a:ext cx="4061880" cy="228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65D7979-26B2-4BC7-9F71-EA5774EC25D0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857160" y="2714760"/>
            <a:ext cx="771336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entury"/>
                <a:ea typeface="DejaVu Sans"/>
              </a:rPr>
              <a:t>Использование русских народных сказок в коррекционной работе с детьми, имеющими различные нарушения речи, позволило нам достичь следующих результатов: у детей повысилась речевая активность, улучшилось фонематическое восприятие и качество звукопроизношения, дети приобрели навыки звукового анализа и синтеза, научились рассказывать и придумывать сказки на новый лад, стали чаще вступать в контакты со взрослыми и сверстниками..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2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5AACFE0-3FB7-42C3-9538-8B148DCA8109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1500120" y="285840"/>
            <a:ext cx="5856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Литература: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792000" y="1785960"/>
            <a:ext cx="7846560" cy="25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1.Вачков И.В. Сказкотерапия. Развитие самосознания через психологическую сказку. - М., 2010.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2.Караманенко Т.Н. «Кукольный театр - дошкольникам». М., «Просвещение», 1969 год.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3.Мукина А.Н. «Клубная деятельность как средство развития творческого мышления младших школьников», начальная школа, 2008 год, №5.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4.Тимофеева Е.Ю.Чернова Е.И. «Пальчиковые шаги». Изд.:«Корона-Принт» 2011г.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5" descr="kolobok02.jpg"/>
          <p:cNvPicPr/>
          <p:nvPr/>
        </p:nvPicPr>
        <p:blipFill>
          <a:blip r:embed="rId1"/>
          <a:stretch/>
        </p:blipFill>
        <p:spPr>
          <a:xfrm>
            <a:off x="357120" y="4143240"/>
            <a:ext cx="1865880" cy="215100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500040" y="1500120"/>
            <a:ext cx="8157240" cy="4713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Знакомство человека со сказкой начинается с первых лет его жизни. И тогда же, в детстве, прививается любовь к родному слову. Еще в середине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XIX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века известный исследователь русской народной сказки А.Н.Афанасьев говорил: «Увлекаясь простодушною фантазиею народной сказки, детский ум нечувствительно привыкнет к простоте эстетических требований и чистоте нравственных побуждений и познакомится с чистым   </a:t>
            </a:r>
            <a:endParaRPr b="0" lang="ru-RU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народным языком, его меткими оборотами и  </a:t>
            </a:r>
            <a:endParaRPr b="0" lang="ru-RU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художественно верными  природе описаниями».</a:t>
            </a:r>
            <a:endParaRPr b="0" lang="ru-RU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000000"/>
                </a:solidFill>
                <a:latin typeface="Century"/>
                <a:ea typeface="DejaVu Sans"/>
              </a:rPr>
              <a:t>Актуальность.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5087CF62-EBB0-49FC-9949-05AB1E15C9DA}" type="datetime1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29.05.2023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CD4B6B2-083E-4BD5-9A7E-A1EC1D0671C8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0040" y="1500120"/>
            <a:ext cx="8156520" cy="4713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000000"/>
                </a:solidFill>
                <a:latin typeface="Century"/>
                <a:ea typeface="DejaVu Sans"/>
              </a:rPr>
              <a:t>Актуальность.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94A38A92-D7D9-4106-8C71-584E9756679A}" type="datetime1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29.05.2023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A8BDDA7-7121-4F3F-B60B-41DD56F26969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65" name="CustomShape 5"/>
          <p:cNvSpPr/>
          <p:nvPr/>
        </p:nvSpPr>
        <p:spPr>
          <a:xfrm>
            <a:off x="648000" y="1972080"/>
            <a:ext cx="7919280" cy="169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Опыт работы в группе компенсирующей направленности для детей с нарушениями речи позволяет утверждать, что использование русских народных сказок в качестве материала для коррекционной работы не теряет своей актуальности и в наше время информационных технологий.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500040" y="1368000"/>
            <a:ext cx="8184960" cy="5184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000000"/>
                </a:solidFill>
                <a:latin typeface="Century"/>
                <a:ea typeface="DejaVu Sans"/>
              </a:rPr>
              <a:t>Особенности сказок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C270E7B7-A6FA-427F-AE51-E37A07B0BF9C}" type="datetime1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29.05.2023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64C0AEC-D153-4A1D-83C3-1E269ADD0674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648000" y="1972080"/>
            <a:ext cx="7919280" cy="169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ts val="1125"/>
              </a:lnSpc>
              <a:spcAft>
                <a:spcPts val="564"/>
              </a:spcAf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ts val="1125"/>
              </a:lnSpc>
              <a:spcAft>
                <a:spcPts val="564"/>
              </a:spcAf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ts val="1125"/>
              </a:lnSpc>
              <a:spcAft>
                <a:spcPts val="564"/>
              </a:spcAf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ts val="1125"/>
              </a:lnSpc>
              <a:spcAft>
                <a:spcPts val="564"/>
              </a:spcAf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ts val="1125"/>
              </a:lnSpc>
              <a:spcAft>
                <a:spcPts val="564"/>
              </a:spcAf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ts val="1125"/>
              </a:lnSpc>
              <a:spcAft>
                <a:spcPts val="564"/>
              </a:spcAf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ts val="1125"/>
              </a:lnSpc>
              <a:spcAft>
                <a:spcPts val="564"/>
              </a:spcAf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ts val="1125"/>
              </a:lnSpc>
              <a:spcAft>
                <a:spcPts val="564"/>
              </a:spcAf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ts val="1125"/>
              </a:lnSpc>
              <a:spcAft>
                <a:spcPts val="564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на основе сюжета сказки возможно создание практически неограниченного количества игровых заданий и упражнений, затрагивающих все сферы психического развития ребенка – памяти, мышления, восприятия, воображения, речи;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любая сказка несет в себе ярко выраженный эмоциональный заряд, который автоматически переносится и на предлагаемые педагогом обучающие и развивающие задачи и способствует созданию устойчивой положительной мотивации к совместной деятельности ребенка и взрослого.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6679217-2382-48E3-A84C-DA94277C3677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1127520" y="109080"/>
            <a:ext cx="751212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Использование русских народных сказок в коррекционно-развивающей работе способствует решению следующих задач: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792000" y="1785960"/>
            <a:ext cx="784656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-активизировать пассивный и активный словари, создающие возможность для развития у дошкольников умения связных высказываний;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совершенствовать фонетическую, лексическую, грамматическую, синтаксическую стороны речевого развития;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развить речевую самостоятельность, детскую фантазию и воображение.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4" descr="C:\Users\user\Desktop\1344598613_x_7f281fc0.jpg"/>
          <p:cNvPicPr/>
          <p:nvPr/>
        </p:nvPicPr>
        <p:blipFill>
          <a:blip r:embed="rId1"/>
          <a:stretch/>
        </p:blipFill>
        <p:spPr>
          <a:xfrm>
            <a:off x="5643720" y="3500280"/>
            <a:ext cx="3212280" cy="2972880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79EE4670-60AA-4201-940F-853B04E8122A}" type="datetime1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29.05.2023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59894B1-5C12-4622-98FA-254C54F720B1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214200" y="0"/>
            <a:ext cx="89280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"/>
                <a:ea typeface="DejaVu Sans"/>
              </a:rPr>
              <a:t>  </a:t>
            </a:r>
            <a:r>
              <a:rPr b="1" i="1" lang="ru-RU" sz="2400" spc="-1" strike="noStrike">
                <a:solidFill>
                  <a:srgbClr val="000000"/>
                </a:solidFill>
                <a:latin typeface="Century"/>
                <a:ea typeface="DejaVu Sans"/>
              </a:rPr>
              <a:t>Сказка, как уникальный вид творчества, ближе всего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Century"/>
                <a:ea typeface="DejaVu Sans"/>
              </a:rPr>
              <a:t>   </a:t>
            </a:r>
            <a:r>
              <a:rPr b="1" i="1" lang="ru-RU" sz="2400" spc="-1" strike="noStrike">
                <a:solidFill>
                  <a:srgbClr val="000000"/>
                </a:solidFill>
                <a:latin typeface="Century"/>
                <a:ea typeface="DejaVu Sans"/>
              </a:rPr>
              <a:t>детской душе.   Она заставляет ребенка смеяться,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Century"/>
                <a:ea typeface="DejaVu Sans"/>
              </a:rPr>
              <a:t>   </a:t>
            </a:r>
            <a:r>
              <a:rPr b="1" i="1" lang="ru-RU" sz="2400" spc="-1" strike="noStrike">
                <a:solidFill>
                  <a:srgbClr val="000000"/>
                </a:solidFill>
                <a:latin typeface="Century"/>
                <a:ea typeface="DejaVu Sans"/>
              </a:rPr>
              <a:t>переживать и надеяться, одним словом чувствовать.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2428920" y="1214280"/>
            <a:ext cx="3897000" cy="296136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5"/>
          <p:cNvSpPr/>
          <p:nvPr/>
        </p:nvSpPr>
        <p:spPr>
          <a:xfrm>
            <a:off x="500040" y="3429000"/>
            <a:ext cx="2212920" cy="29271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tretch>
              <a:fillRect l="1406828" t="390663" r="-2800120" b="-5179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7D784DF1-556D-4331-84D1-A032C87A2BA1}" type="datetime1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29.05.2023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8DDD1A5-F436-4B29-BF1A-3C10F0703611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pic>
        <p:nvPicPr>
          <p:cNvPr id="183" name="Рисунок 3" descr="kolobok09.png"/>
          <p:cNvPicPr/>
          <p:nvPr/>
        </p:nvPicPr>
        <p:blipFill>
          <a:blip r:embed="rId1"/>
          <a:stretch/>
        </p:blipFill>
        <p:spPr>
          <a:xfrm>
            <a:off x="-285840" y="3563640"/>
            <a:ext cx="3655800" cy="3292560"/>
          </a:xfrm>
          <a:prstGeom prst="rect">
            <a:avLst/>
          </a:prstGeom>
          <a:ln>
            <a:noFill/>
          </a:ln>
        </p:spPr>
      </p:pic>
      <p:sp>
        <p:nvSpPr>
          <p:cNvPr id="184" name="CustomShape 3"/>
          <p:cNvSpPr/>
          <p:nvPr/>
        </p:nvSpPr>
        <p:spPr>
          <a:xfrm>
            <a:off x="2286000" y="357120"/>
            <a:ext cx="43560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Century"/>
                <a:ea typeface="DejaVu Sans"/>
              </a:rPr>
              <a:t>Знакомство со сказкой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428760" y="1857240"/>
            <a:ext cx="3355920" cy="1095120"/>
          </a:xfrm>
          <a:prstGeom prst="rect">
            <a:avLst/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Чтение, рассказывание, беседы,  рассматривание картин и иллюстраций.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4357800" y="1857240"/>
            <a:ext cx="4427280" cy="109512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Обратная эмоциональная связь (пересказ, настольный театр, подвижные игры с персонажами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2786040" y="3429000"/>
            <a:ext cx="5427360" cy="109512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0"/>
          <a:fillRef idx="1001">
            <a:schemeClr val="lt1"/>
          </a:fillRef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Отражение эмоционального отношения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ребенка к изучаемому объекту в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художественной деятельности.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88" name="CustomShape 7"/>
          <p:cNvSpPr/>
          <p:nvPr/>
        </p:nvSpPr>
        <p:spPr>
          <a:xfrm>
            <a:off x="3286080" y="4929120"/>
            <a:ext cx="5570280" cy="1430280"/>
          </a:xfrm>
          <a:prstGeom prst="rect">
            <a:avLst/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Подготовка к самостоятельному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разыгрыванию сюжета, разыгрывания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сюжета сказки, театрализованной игры.</a:t>
            </a:r>
            <a:br/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393FE576-7CF2-4A0F-A97F-CBD0790E9CBD}" type="datetime1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29.05.2023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A6983DB-BB54-4845-8C01-C2A2ED26E964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428760" y="512640"/>
            <a:ext cx="8713440" cy="33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ff"/>
                </a:solidFill>
                <a:latin typeface="Century"/>
                <a:ea typeface="Times New Roman"/>
              </a:rPr>
              <a:t>                                                  </a:t>
            </a:r>
            <a:r>
              <a:rPr b="1" i="1" lang="ru-RU" sz="1600" spc="-1" strike="noStrike">
                <a:solidFill>
                  <a:srgbClr val="0000ff"/>
                </a:solidFill>
                <a:latin typeface="Century"/>
                <a:ea typeface="Times New Roman"/>
              </a:rPr>
              <a:t>Практический опыт</a:t>
            </a:r>
            <a:r>
              <a:rPr b="0" lang="ru-RU" sz="1300" spc="-1" strike="noStrike">
                <a:solidFill>
                  <a:srgbClr val="000000"/>
                </a:solidFill>
                <a:latin typeface="Tahoma"/>
                <a:ea typeface="Times New Roman"/>
              </a:rPr>
              <a:t>.</a:t>
            </a:r>
            <a:endParaRPr b="0" lang="ru-RU" sz="1300" spc="-1" strike="noStrike">
              <a:latin typeface="Arial"/>
            </a:endParaRPr>
          </a:p>
        </p:txBody>
      </p:sp>
      <p:graphicFrame>
        <p:nvGraphicFramePr>
          <p:cNvPr id="192" name="Object 4"/>
          <p:cNvGraphicFramePr/>
          <p:nvPr/>
        </p:nvGraphicFramePr>
        <p:xfrm>
          <a:off x="410400" y="1368000"/>
          <a:ext cx="8238240" cy="23025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1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10400" y="1368000"/>
                    <a:ext cx="8238240" cy="23025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194" name="" descr=""/>
          <p:cNvPicPr/>
          <p:nvPr/>
        </p:nvPicPr>
        <p:blipFill>
          <a:blip r:embed="rId3"/>
          <a:stretch/>
        </p:blipFill>
        <p:spPr>
          <a:xfrm rot="21547800">
            <a:off x="4871520" y="3627360"/>
            <a:ext cx="3890160" cy="2532240"/>
          </a:xfrm>
          <a:prstGeom prst="rect">
            <a:avLst/>
          </a:prstGeom>
          <a:ln>
            <a:noFill/>
          </a:ln>
        </p:spPr>
      </p:pic>
      <p:pic>
        <p:nvPicPr>
          <p:cNvPr id="195" name="" descr=""/>
          <p:cNvPicPr/>
          <p:nvPr/>
        </p:nvPicPr>
        <p:blipFill>
          <a:blip r:embed="rId4"/>
          <a:stretch/>
        </p:blipFill>
        <p:spPr>
          <a:xfrm>
            <a:off x="299520" y="3672000"/>
            <a:ext cx="4440600" cy="251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37D5B14F-AE7C-422D-B48F-9339F9DE5762}" type="datetime1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29.05.2023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202E3C4-8D23-4196-834C-A9E68D116EF6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500040" y="214200"/>
            <a:ext cx="807084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Century"/>
                <a:ea typeface="DejaVu Sans"/>
              </a:rPr>
              <a:t>                                              </a:t>
            </a:r>
            <a:r>
              <a:rPr b="1" i="1" lang="ru-RU" sz="1600" spc="-1" strike="noStrike">
                <a:solidFill>
                  <a:srgbClr val="000000"/>
                </a:solidFill>
                <a:latin typeface="Century"/>
                <a:ea typeface="DejaVu Sans"/>
              </a:rPr>
              <a:t>Практический опыт: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431640" y="2088000"/>
            <a:ext cx="2878920" cy="3958560"/>
          </a:xfrm>
          <a:prstGeom prst="rect">
            <a:avLst/>
          </a:prstGeom>
          <a:ln>
            <a:noFill/>
          </a:ln>
        </p:spPr>
      </p:pic>
      <p:pic>
        <p:nvPicPr>
          <p:cNvPr id="200" name="" descr=""/>
          <p:cNvPicPr/>
          <p:nvPr/>
        </p:nvPicPr>
        <p:blipFill>
          <a:blip r:embed="rId2"/>
          <a:stretch/>
        </p:blipFill>
        <p:spPr>
          <a:xfrm>
            <a:off x="3136680" y="648000"/>
            <a:ext cx="4205880" cy="3154320"/>
          </a:xfrm>
          <a:prstGeom prst="rect">
            <a:avLst/>
          </a:prstGeom>
          <a:ln>
            <a:noFill/>
          </a:ln>
        </p:spPr>
      </p:pic>
      <p:pic>
        <p:nvPicPr>
          <p:cNvPr id="201" name="" descr=""/>
          <p:cNvPicPr/>
          <p:nvPr/>
        </p:nvPicPr>
        <p:blipFill>
          <a:blip r:embed="rId3"/>
          <a:stretch/>
        </p:blipFill>
        <p:spPr>
          <a:xfrm>
            <a:off x="4501080" y="3470040"/>
            <a:ext cx="3561480" cy="288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11. полосы+цветы</Template>
  <TotalTime>297</TotalTime>
  <Application>LibreOffice/6.4.2.2$Windows_x86 LibreOffice_project/4e471d8c02c9c90f512f7f9ead8875b57fcb1ec3</Application>
  <Words>406</Words>
  <Paragraphs>44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2014-02-11T15:28:13Z</dcterms:created>
  <dc:creator>user</dc:creator>
  <dc:description>http://aida.ucoz.ru</dc:description>
  <dc:language>ru-RU</dc:language>
  <cp:lastModifiedBy/>
  <dcterms:modified xsi:type="dcterms:W3CDTF">2023-05-29T22:05:01Z</dcterms:modified>
  <cp:revision>34</cp:revision>
  <dc:subject/>
  <dc:title>Русские народные сказки, как средство развития речи дошкольников с ОВЗ.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