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67" r:id="rId3"/>
    <p:sldId id="257" r:id="rId4"/>
    <p:sldId id="296" r:id="rId5"/>
    <p:sldId id="258" r:id="rId6"/>
    <p:sldId id="259" r:id="rId7"/>
    <p:sldId id="260" r:id="rId8"/>
    <p:sldId id="261" r:id="rId9"/>
    <p:sldId id="262" r:id="rId10"/>
    <p:sldId id="265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4" r:id="rId24"/>
    <p:sldId id="285" r:id="rId25"/>
    <p:sldId id="286" r:id="rId26"/>
    <p:sldId id="295" r:id="rId27"/>
    <p:sldId id="294" r:id="rId28"/>
    <p:sldId id="293" r:id="rId29"/>
    <p:sldId id="292" r:id="rId30"/>
    <p:sldId id="291" r:id="rId31"/>
    <p:sldId id="289" r:id="rId32"/>
    <p:sldId id="290" r:id="rId33"/>
    <p:sldId id="300" r:id="rId34"/>
    <p:sldId id="281" r:id="rId35"/>
    <p:sldId id="282" r:id="rId36"/>
    <p:sldId id="299" r:id="rId37"/>
    <p:sldId id="298" r:id="rId3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1344" y="-4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9EE0BE-9FE8-4FDA-B13C-AD499DA33BB8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E4F6E-04EC-42AB-BDE3-9C696F31E493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7373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4F6E-04EC-42AB-BDE3-9C696F31E493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56658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4F6E-04EC-42AB-BDE3-9C696F31E493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608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E4F6E-04EC-42AB-BDE3-9C696F31E493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6932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5156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40522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42974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630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00603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24196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11669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3247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336698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8522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8797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76C5B9-A170-464A-8B22-3D3B85927010}" type="datetimeFigureOut">
              <a:rPr lang="ru-RU" smtClean="0"/>
              <a:t>вт 29.01.19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450B25-0AF4-4A5C-A4F2-A06B4453639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09992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User\Desktop\фон апплика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41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43608" y="1844824"/>
            <a:ext cx="7772400" cy="1440160"/>
          </a:xfrm>
        </p:spPr>
        <p:txBody>
          <a:bodyPr>
            <a:noAutofit/>
          </a:bodyPr>
          <a:lstStyle/>
          <a:p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Технология изобразительной деятельности дошкольников </a:t>
            </a:r>
            <a:r>
              <a:rPr lang="ru-RU" sz="6000" dirty="0"/>
              <a:t/>
            </a:r>
            <a:br>
              <a:rPr lang="ru-RU" sz="6000" dirty="0"/>
            </a:br>
            <a:endParaRPr lang="ru-RU" sz="60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411760" y="3717032"/>
            <a:ext cx="6400800" cy="2207096"/>
          </a:xfrm>
        </p:spPr>
        <p:txBody>
          <a:bodyPr>
            <a:normAutofit lnSpcReduction="10000"/>
          </a:bodyPr>
          <a:lstStyle/>
          <a:p>
            <a:pPr algn="r"/>
            <a:r>
              <a:rPr lang="ru-RU" dirty="0" smtClean="0">
                <a:solidFill>
                  <a:srgbClr val="002060"/>
                </a:solidFill>
              </a:rPr>
              <a:t>Подготовили воспитатели группы №5 «Ромашка»: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</a:rPr>
              <a:t>Рыбинцева</a:t>
            </a:r>
            <a:r>
              <a:rPr lang="ru-RU" dirty="0" smtClean="0">
                <a:solidFill>
                  <a:srgbClr val="002060"/>
                </a:solidFill>
              </a:rPr>
              <a:t> Т.В</a:t>
            </a:r>
          </a:p>
          <a:p>
            <a:pPr algn="r"/>
            <a:r>
              <a:rPr lang="ru-RU" dirty="0" err="1" smtClean="0">
                <a:solidFill>
                  <a:srgbClr val="002060"/>
                </a:solidFill>
              </a:rPr>
              <a:t>Шоль</a:t>
            </a:r>
            <a:r>
              <a:rPr lang="ru-RU" dirty="0" smtClean="0">
                <a:solidFill>
                  <a:srgbClr val="002060"/>
                </a:solidFill>
              </a:rPr>
              <a:t> Г.В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17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User\Desktop\фон апплика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10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4685" y="260648"/>
            <a:ext cx="8208912" cy="74174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особенности применения разных приемов обучения на занятиях аппликацией в различных возрастных группах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группа.</a:t>
            </a:r>
          </a:p>
          <a:p>
            <a:pPr lvl="0" algn="ctr">
              <a:defRPr/>
            </a:pP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 учатся раскладывать, намазывать и наклеивать в определённом порядке готовые формы, вырезанные педагогом. Педагог закрепляет представления о форме круга, четырёхугольника, об основных цветах, некоторых оттенках, о величине.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Изображение в аппликации связано с большой обобщённостью форм, рассматривание натуры следует сопровождать показом образцов, выполненных педагогом. В процессе показа педагог отчётливо называет цвет формы, если необходимо, обводит пальцем, подчёркивая её особенности. </a:t>
            </a:r>
            <a:b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этом возрасте необходимо уделять большое внимание закреплению приёмов раскладывания фигур и их наклеивания на основу. C первых занятий надо учить детей правильно держать кисть, набирать немного клея, аккуратно намазывать форму с обратной стороны, пользуясь при этом специальной клеёнкой, после намазывания класть кисть на подставку, раскладывать формы на место намазанной стороной, прижимать их тряпочкой, не сдвигать.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22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491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01786" y="1870703"/>
            <a:ext cx="754667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Детям данного возраста, особенно первое время,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готовые формы для наклеивания лучше раздавать после объяснения задания. Когда педагог закончит объяснение и раздаст формы, дети раскладывают их на листе в соответствии с заданием. Клейстер лучше давать тогда, когда все части аппликации дети уже разложили в указанной последовательности. Такая последовательность проведения занятия позволит педагогу следить за правильностью построения изображения и даст возможность оказывать детям помощь в освоении техники наклеивания.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971600" y="260648"/>
            <a:ext cx="684076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особенности применения разных приемов обучения на занятиях аппликацией в различных возрастных группах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ru-RU" sz="2400" b="1" kern="0" dirty="0">
                <a:solidFill>
                  <a:srgbClr val="9BBB59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Младшая группа.</a:t>
            </a:r>
          </a:p>
        </p:txBody>
      </p:sp>
    </p:spTree>
    <p:extLst>
      <p:ext uri="{BB962C8B-B14F-4D97-AF65-F5344CB8AC3E}">
        <p14:creationId xmlns:p14="http://schemas.microsoft.com/office/powerpoint/2010/main" val="1598940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5714" y="200521"/>
            <a:ext cx="7488832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особенности применения разных приемов обучения на занятиях аппликацией в различных возрастных </a:t>
            </a:r>
            <a:r>
              <a:rPr lang="ru-RU" sz="2400" b="1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группах</a:t>
            </a:r>
            <a:r>
              <a:rPr lang="ru-RU" kern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Средняя группа:</a:t>
            </a:r>
            <a: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программные задачи по аппликации направлены на обучение детей умению правильно вырезать фигуры, пользоваться ножницами, сжимая и разжимая рычаги, чтобы получить ровный разрез по прямой или косой линии, закруглять углы заготовок четырёхугольной формы при изображении предметов круглой и овальной формы.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Основное усложнение заданий заключается в развитии композиционных умений и освоении навыка пользования ножницами. С начала учебного года надо начинать обучение детей обращению с ножницами.</a:t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Кроме общей формы и цвета, внимание детей привлекают размер и количество частей. В данной группе рассматривание натуры не всегда сопровождают показом образцов.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301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46400" y="1484784"/>
            <a:ext cx="770940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Особого внимания в этой группе требует обучение правильному пользованию ножницами. Воспитатель несколько раз показывает, в каком положении должны находиться пальцы правой руки, держащей ножницы, и левой, в которой находится бумага. Чтобы облегчить первые попытки, детям дают бумагу в виде узких полосок( шириной 3-4 см) , которая разрезается двумя движениями ножниц.</a:t>
            </a:r>
            <a:b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конце занятия воспитатель вместе с детьми анализирует, правильно ли выполнена аппликация, аккуратно ли наклеены формы. Дети активно принимают участие в обсуждении работ. Педагог обобщает оценки детей, подводит итоги занятия, привлекая внимание к удачным работам.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68734"/>
            <a:ext cx="770485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особенности применения разных приемов обучения на занятиях аппликацией в различных возрастных группах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ru-RU" sz="2400" b="1" kern="0" dirty="0">
                <a:solidFill>
                  <a:srgbClr val="9BBB59">
                    <a:lumMod val="50000"/>
                  </a:srgbClr>
                </a:solidFill>
              </a:rPr>
              <a:t>Средняя группа: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2823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428536"/>
            <a:ext cx="7704856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accent3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Старшая группа: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</a:b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  <a:t> 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Дети способны овладеть довольно большим объёмом умений и навыков. Основная задача – овладение разнообразными приёмами вырезания. На занятиях дети изображают предметы, имеющие различные очертания, симметричные и несимметричные формы в статичном положении или с передачей несложного движения.</a:t>
            </a:r>
            <a:b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Образец используют в том случае, если дети впервые изображают предмет. Но даже и здесь надо предоставлять ребятам инициативу в выборе цвета, размеров, расположение форм на листе.</a:t>
            </a:r>
            <a:b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 Новые приёмы дети осваивают непосредственно по показу педагога.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11560" y="188640"/>
            <a:ext cx="741682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2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особенности применения разных приемов обучения на занятиях аппликацией в различных возрастных группах</a:t>
            </a:r>
            <a:r>
              <a:rPr lang="ru-RU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947576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1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03213" y="332656"/>
            <a:ext cx="777686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Способы вырезывания</a:t>
            </a:r>
            <a:r>
              <a:rPr kumimoji="0" lang="ru-RU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rebuchet MS" panose="020B0603020202020204"/>
              </a:rPr>
              <a:t>:</a:t>
            </a: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</a:br>
            <a: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40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</a:b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По частям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-Из бумаги, сложенной пополам</a:t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-Из бумаги, сложенной гармошкой</a:t>
            </a: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 panose="020B0603020202020204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980728"/>
            <a:ext cx="2275260" cy="24900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232213"/>
            <a:ext cx="2376264" cy="2571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6576">
            <a:off x="5615243" y="4005064"/>
            <a:ext cx="3219210" cy="2361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66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403648" y="476672"/>
            <a:ext cx="669674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Детей знакомим  с новым способом создания аппликации – Обрывания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049" y="2415875"/>
            <a:ext cx="3698348" cy="29216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313" y="1742721"/>
            <a:ext cx="2736304" cy="4268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045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431353"/>
            <a:ext cx="756084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Чтобы научиться вырезать и составлять сложные предметы, дети должны чётко выделять части предмета, определять их форму, устанавливать отношения по величине, пространственному расположению на плоскости листа бумаги, окраске.  Широко используется </a:t>
            </a:r>
            <a:r>
              <a:rPr kumimoji="0" lang="ru-RU" sz="3200" b="0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фланелеграф</a:t>
            </a:r>
            <a:r>
              <a: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на котором выкладывают отдельные предметы сложного строения, передают движения, показывают варианты расположения композиции, используя готовые формы.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3099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332656"/>
            <a:ext cx="741682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</a:rPr>
              <a:t>        Подготовительная группа:</a:t>
            </a:r>
            <a: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  <a:t/>
            </a:r>
            <a:br>
              <a:rPr kumimoji="0" lang="ru-RU" sz="5400" b="0" i="0" u="none" strike="noStrike" kern="0" cap="none" spc="0" normalizeH="0" baseline="0" noProof="0" dirty="0" smtClean="0">
                <a:ln>
                  <a:noFill/>
                </a:ln>
                <a:solidFill>
                  <a:srgbClr val="90C226"/>
                </a:solidFill>
                <a:effectLst/>
                <a:uLnTx/>
                <a:uFillTx/>
                <a:latin typeface="Trebuchet MS" panose="020B0603020202020204"/>
              </a:rPr>
            </a:b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Новым приёмом вырезывания является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силуэтное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вырезывание.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При анализе натуры обращаем внимание на особенности контура предмета, обводя его пальцем. Можно предложить то же самое сделать детям. Обведение контура следует начинать с той части предмета, с которой затем начнётся вырезание.</a:t>
            </a: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284984"/>
            <a:ext cx="5213035" cy="3184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086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797510"/>
            <a:ext cx="763284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данной группе предусмотрено выполнение  аппликаций из предметов, контур которых включает какие-либо детали. Поскольку детям трудно одновременно сосредоточить внимание на создании общего контура и вырезании мелких деталей, следует показать им способ, который состоит из двух этапов: сначала из заранее подготовленной бумаги вырезают общую форму, а затем по краю формы выделяют детали. В некоторых случаях силуэт вырезают по заранее нарисованному контуру.</a:t>
            </a:r>
          </a:p>
        </p:txBody>
      </p:sp>
    </p:spTree>
    <p:extLst>
      <p:ext uri="{BB962C8B-B14F-4D97-AF65-F5344CB8AC3E}">
        <p14:creationId xmlns:p14="http://schemas.microsoft.com/office/powerpoint/2010/main" val="28054666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User\Desktop\фон апплик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1683907"/>
            <a:ext cx="6624736" cy="3490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Работа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 различными материалами, в различных нетрадиционных техниках расширяет возможности ребенка, развивает чувство цвета, гармонии, пространственное воображение, образное мышление, творческие способности. Создавая красивые аппликации своими руками, видя результат своей работы, дети испытывают положительные эмоции.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77609" y="761041"/>
            <a:ext cx="33293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latin typeface="+mj-lt"/>
                <a:ea typeface="Calibri"/>
                <a:cs typeface="Times New Roman"/>
              </a:rPr>
              <a:t>АКТУАЛЬНОСТЬ</a:t>
            </a:r>
            <a:endParaRPr lang="ru-RU" sz="3600" b="1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30959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548680"/>
            <a:ext cx="7704856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Более сложный приём вырезания –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из бумаги, сложенной в несколько раз 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(при вырезании салфеток, снежинок, цветов). Педагог показывает, как следует сложить квадратный лист в несколько раз, как вырезать в зависимости от контура создаваемого предмета одну или несколько частей, расположенных вокруг центра. В дальнейшем дети смогут использовать этот приём самостоятельно при декоративных работах.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463"/>
          <a:stretch/>
        </p:blipFill>
        <p:spPr bwMode="auto">
          <a:xfrm>
            <a:off x="7020272" y="3217244"/>
            <a:ext cx="1440160" cy="3303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717032"/>
            <a:ext cx="4271530" cy="2456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0536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366623"/>
            <a:ext cx="748883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 подготовительной группе продолжаются занятия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сюжетной</a:t>
            </a:r>
            <a:r>
              <a:rPr kumimoji="0" lang="ru-RU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аппликацией</a:t>
            </a:r>
            <a:r>
              <a:rPr kumimoji="0" lang="ru-RU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Новое для детей – это соблюдение последовательности в расположении и наклеивании форм. В отличие от рисунка, в аппликации последовательность расположения и наклеивания форм всегда остаётся строго определённой: сначала общий фон, затем предметы дальнего плана, среднего и переднего. Детям уже понятно, что предметы могут загораживать друг друга, поэтому будут видны частично. Образец в данном случае применяют только для объяснения приёма, а выполнение задания проходит без образца</a:t>
            </a:r>
            <a:r>
              <a:rPr kumimoji="0" lang="ru-RU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5570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29076" y="1340768"/>
            <a:ext cx="7632848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Во всех возрастных группах проводятся занятия аппликацией по замыслу самих детей. В младшей и средней группах детям даются только готовые формы, которые сначала подбираются ими в соответствии с задуманным содержанием, а затем наклеиваются. В старших группах дети самостоятельно вырезают формы с учётом замысла и наклеивают их.</a:t>
            </a:r>
          </a:p>
        </p:txBody>
      </p:sp>
    </p:spTree>
    <p:extLst>
      <p:ext uri="{BB962C8B-B14F-4D97-AF65-F5344CB8AC3E}">
        <p14:creationId xmlns:p14="http://schemas.microsoft.com/office/powerpoint/2010/main" val="1509853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476672"/>
            <a:ext cx="662473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Целью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технологии «Аппликации»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является</a:t>
            </a:r>
            <a:r>
              <a:rPr lang="ru-RU" sz="2000" b="1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создание условий для развития творческих способностей детей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дошкольного возраста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Calibri"/>
              </a:rPr>
              <a:t>.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91797" y="1800111"/>
            <a:ext cx="777686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Реализовать данную цель можно через воспитания следующих </a:t>
            </a:r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задач</a:t>
            </a:r>
            <a:r>
              <a:rPr lang="ru-RU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познакомить дошкольников с разнообразием техник аппликации;</a:t>
            </a: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научить правилам безопасной работы с различными материалами и инструментами;</a:t>
            </a: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обогатить знания детей о временах года;</a:t>
            </a: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формировать у детей осознанное отношение к порядку выполнения работы;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познавательную активность детей;</a:t>
            </a: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композиционные умения;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умение составлять предмет из нескольких частей и компоновать узоры;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самостоятельность, инициативность и творческий подход;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фантазию, творческое мышление и воображение.</a:t>
            </a:r>
          </a:p>
          <a:p>
            <a:pPr marL="457200">
              <a:spcAft>
                <a:spcPts val="0"/>
              </a:spcAft>
            </a:pP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воспитывать у детей художественный вкус;</a:t>
            </a:r>
          </a:p>
          <a:p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развивать эстетическое мировосприятие;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аппликация из конфетти;</a:t>
            </a:r>
            <a:endParaRPr lang="ru-RU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337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92680" y="620688"/>
            <a:ext cx="7483775" cy="55522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Реализация технологии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«Аппликации» позволит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дошкольникам:</a:t>
            </a:r>
          </a:p>
          <a:p>
            <a:pPr marL="457200">
              <a:spcAft>
                <a:spcPts val="0"/>
              </a:spcAft>
            </a:pPr>
            <a:endParaRPr lang="ru-RU" sz="1400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Развить  творческий потенциал детей.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Развить моторику и тактильные ощущения.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Развить конструкторское  мышление – из частей собрать целое. </a:t>
            </a: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Поможет выучить цвета и формы.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Сформировать устойчивый интерес детей к аппликации,  как на занятиях, так и в самостоятельной деятельности.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Освоить нетрадиционную технику в изобразительной деятельности.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Symbol"/>
              <a:buChar char=""/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Дети получат радость от сотрудничества.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4599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620688"/>
            <a:ext cx="7560840" cy="592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70510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Данная работа включает целый комплекс задач, для решения которых ведется поэтапная последовательная работа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</a:p>
          <a:p>
            <a:pPr marL="270510"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sz="1400" dirty="0">
              <a:ea typeface="Calibri"/>
              <a:cs typeface="Times New Roman"/>
            </a:endParaRPr>
          </a:p>
          <a:p>
            <a:pPr marL="270510">
              <a:spcAft>
                <a:spcPts val="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Для успешной реализации задач предусматривается взаимодействие с детьми, родителями и педагогами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marL="270510">
              <a:spcAft>
                <a:spcPts val="0"/>
              </a:spcAft>
            </a:pP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270510">
              <a:spcAft>
                <a:spcPts val="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Форма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работы с детьми:</a:t>
            </a:r>
          </a:p>
          <a:p>
            <a:pPr marL="495300">
              <a:lnSpc>
                <a:spcPct val="115000"/>
              </a:lnSpc>
              <a:spcAft>
                <a:spcPts val="1000"/>
              </a:spcAft>
            </a:pP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обрывная аппликация; 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аппликация из конфетти;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аппликация из салфеток; 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аппликация из крупы и семян; 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аппликация из ваты и ватных дисков; 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аппликация из ниток; 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аппликация из сухих листьев;</a:t>
            </a:r>
          </a:p>
        </p:txBody>
      </p:sp>
    </p:spTree>
    <p:extLst>
      <p:ext uri="{BB962C8B-B14F-4D97-AF65-F5344CB8AC3E}">
        <p14:creationId xmlns:p14="http://schemas.microsoft.com/office/powerpoint/2010/main" val="1274999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77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10062" y="260648"/>
            <a:ext cx="66967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/>
                <a:ea typeface="Calibri"/>
              </a:rPr>
              <a:t>Эта тема интересна детям, ведь в этом возрасте они очень любят мастерить что-то своими руками, особенно из необычного материала.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10062" y="1460977"/>
            <a:ext cx="7344816" cy="31936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Аппликация из скрученных салфеток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простой и доступный для любого возраста вид творчества. Способствует развитию мелкой моторики рук, развитию тактильного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восприятия.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круп и семян.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Детям дошкольного возраста просто необходимо всестороннее развитие. Аппликация из семян развивает мелкую моторику и открывает новые возможности и способности для малыша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7300" y="4664352"/>
            <a:ext cx="73448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/>
                <a:ea typeface="Times New Roman"/>
              </a:rPr>
              <a:t>Обрывная аппликация </a:t>
            </a: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— один из видов многогранной техники аппликация.. Обрывная аппликация очень полезна для развития мелкой моторики рук и творческого мышления.</a:t>
            </a:r>
            <a:endParaRPr lang="ru-RU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748" y="2947241"/>
            <a:ext cx="2105154" cy="1702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7488832" cy="7702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из ваты и ватных дисков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–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прекрасный способ сделать объёмную поздравительную открытку или же мягкую рельефную картинку. Вата позволяет развить моторику и тактильные ощущения у ребёнка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endParaRPr lang="ru-RU" sz="2000" b="1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Оригами 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— вид декоративно-прикладного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искусства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; древнее искусство складывания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фигурок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бумаги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Данный вид творчества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мелкую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моторику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укрепляет мышцы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пальцев руки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развивает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логическое мышление.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из крупы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из крупы очень нравится детям. С крупой можно создавать разные поделки, создавать аппликации. Для этого манку, рис, пшено, рожки раскрашивают в различные цвета с помощью гуаши и воды.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indent="457200">
              <a:lnSpc>
                <a:spcPct val="115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</a:t>
            </a:r>
            <a: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/>
            </a:r>
            <a:br>
              <a:rPr lang="ru-RU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</a:br>
            <a:r>
              <a:rPr lang="ru-RU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1411143"/>
            <a:ext cx="2067870" cy="15121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3348" y="3691031"/>
            <a:ext cx="1944216" cy="28881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43608" y="260648"/>
            <a:ext cx="6696744" cy="52599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lnSpc>
                <a:spcPct val="115000"/>
              </a:lnSpc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из засушенных растений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Оно развивает творчество, мышление, наблюдательность, трудолюбие. </a:t>
            </a:r>
            <a:endParaRPr lang="ru-RU" sz="2000" dirty="0" smtClean="0">
              <a:solidFill>
                <a:srgbClr val="00206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 lvl="0" indent="457200">
              <a:lnSpc>
                <a:spcPct val="115000"/>
              </a:lnSpc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из конфетти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еще один из способов нетрадиционной аппликации. Нащелкать дыроколом кружочки из цветной бумаги. Нарисовать рисунок, намазать клеем, можно посыпать, а можно выкладывать по одному кружочку. Аппликации получаются яркие и интересные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 lvl="0">
              <a:lnSpc>
                <a:spcPct val="115000"/>
              </a:lnSpc>
            </a:pP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/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Аппликация из ниток.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Данный вид аппликации развивает фантазию, усидчивость, творчество, тактильные ощущения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0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2" y="692696"/>
            <a:ext cx="6624736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 работе с родителями используются такие формы работы как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  <a:endParaRPr lang="ru-RU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lvl="0" algn="ctr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Индивидуальные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консультации, беседы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  <a:p>
            <a:pPr lvl="0" algn="ctr">
              <a:spcAft>
                <a:spcPts val="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Выставки 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детских работ по темам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Дары осени», «Я для милой мамочки…» «Здравствуй новый год», «День Победы», «Наши Защитники Отечества»,  Совместное творчество родителей и детей как стимул единения семьи (конкурс творческих работ ко Дню Матери, к Дню Защитника Отечества, к Дню Победы, создание аппликаций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)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59632" y="4847680"/>
            <a:ext cx="72008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/>
                <a:ea typeface="Times New Roman"/>
              </a:rPr>
              <a:t>Для воспитателей подготовлены консультации по видам аппликации, даны рекомендации. Проведены педсоветы по  данной  технологии. Проведен мастер класс.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:\Users\User\Desktop\фон апплик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72936" y="448516"/>
            <a:ext cx="67795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ru-RU" sz="32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3200" b="1" kern="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b="1" kern="0" dirty="0" smtClean="0">
              <a:solidFill>
                <a:srgbClr val="1F497D">
                  <a:lumMod val="75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72936" y="2398193"/>
            <a:ext cx="6647450" cy="3773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 kern="0" dirty="0" smtClean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b="1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457200" lvl="0" indent="-457200" algn="just"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ru-RU" sz="24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Воспитывать интерес к аппликации.</a:t>
            </a:r>
          </a:p>
          <a:p>
            <a:pPr marL="457200" lvl="0" indent="-457200" algn="just"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ru-RU" sz="24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Развивать чувство формы, цвета, пропорций.</a:t>
            </a:r>
          </a:p>
          <a:p>
            <a:pPr marL="457200" lvl="0" indent="-457200" algn="just"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ru-RU" sz="24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Продолжать учить вырезать различные фигуры или их детали из различных материалов, и создавать из них предметные и сюжетные композиции.</a:t>
            </a:r>
          </a:p>
          <a:p>
            <a:pPr marL="457200" lvl="0" indent="-457200" algn="just">
              <a:spcBef>
                <a:spcPct val="20000"/>
              </a:spcBef>
              <a:buFont typeface="Times New Roman" pitchFamily="18" charset="0"/>
              <a:buChar char="–"/>
              <a:defRPr/>
            </a:pPr>
            <a:r>
              <a:rPr lang="ru-RU" sz="2400" kern="0" dirty="0">
                <a:solidFill>
                  <a:srgbClr val="1F497D">
                    <a:lumMod val="75000"/>
                  </a:srgbClr>
                </a:solidFill>
                <a:latin typeface="Times New Roman" pitchFamily="18" charset="0"/>
                <a:cs typeface="Times New Roman" pitchFamily="18" charset="0"/>
              </a:rPr>
              <a:t>Формировать аккуратное и бережное отношение к материалам.</a:t>
            </a:r>
            <a:endParaRPr lang="ru-RU" sz="2400" kern="0" dirty="0">
              <a:solidFill>
                <a:sysClr val="windowText" lastClr="0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115616" y="459201"/>
            <a:ext cx="748883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accent1">
                  <a:lumMod val="50000"/>
                </a:schemeClr>
              </a:solidFill>
              <a:latin typeface="Times New Roman"/>
              <a:ea typeface="Times New Roman;Times New Roman"/>
            </a:endParaRPr>
          </a:p>
          <a:p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</a:rPr>
              <a:t>     Способствовать 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</a:rPr>
              <a:t>развитию эстетического </a:t>
            </a:r>
            <a:r>
              <a:rPr lang="ru-RU" sz="2400" dirty="0" smtClean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</a:rPr>
              <a:t>    восприятия</a:t>
            </a:r>
            <a:r>
              <a:rPr lang="ru-RU" sz="2400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</a:rPr>
              <a:t>, художественного вкуса, ручных умений и навыков через нетрадиционные техники изобразительной деятельности</a:t>
            </a:r>
            <a:endParaRPr lang="ru-RU" sz="24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85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63314" y="260648"/>
            <a:ext cx="4217372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>НАША МАСТЕРСКАЯ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532" y="951807"/>
            <a:ext cx="3508421" cy="28841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920" y="3655162"/>
            <a:ext cx="3758873" cy="28228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861" y="3835989"/>
            <a:ext cx="4058694" cy="25346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055" y="951807"/>
            <a:ext cx="4439229" cy="27033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0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33" y="0"/>
            <a:ext cx="9328761" cy="6996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128" y="1340768"/>
            <a:ext cx="3895725" cy="2682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51461" y="332656"/>
            <a:ext cx="4217372" cy="7294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>НАША МАСТЕРСКАЯ</a:t>
            </a: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232" y="4365104"/>
            <a:ext cx="4752528" cy="18853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814" y="4365104"/>
            <a:ext cx="3612708" cy="186131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9853" y="1475434"/>
            <a:ext cx="3907366" cy="25482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833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814" y="1042823"/>
            <a:ext cx="3244654" cy="2621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867" y="3664635"/>
            <a:ext cx="2020547" cy="28868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050894"/>
            <a:ext cx="3689248" cy="27258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949818" y="281453"/>
            <a:ext cx="56834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dirty="0">
                <a:solidFill>
                  <a:srgbClr val="002060"/>
                </a:solidFill>
              </a:rPr>
              <a:t>Коллективные работы</a:t>
            </a:r>
            <a:endParaRPr lang="ru-RU" sz="4000" b="1" dirty="0"/>
          </a:p>
        </p:txBody>
      </p:sp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5475" y="3885971"/>
            <a:ext cx="3710941" cy="25915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06001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34500" cy="6999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260648"/>
            <a:ext cx="77048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3600" b="1" dirty="0" smtClean="0">
                <a:solidFill>
                  <a:schemeClr val="accent1">
                    <a:lumMod val="50000"/>
                  </a:schemeClr>
                </a:solidFill>
              </a:rPr>
              <a:t>Русская народная сказка своими руками (мнемотехнике)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32" y="2492897"/>
            <a:ext cx="4718624" cy="2448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844824"/>
            <a:ext cx="3240360" cy="431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1403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78202" y="404664"/>
            <a:ext cx="6972550" cy="80021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15000"/>
              </a:lnSpc>
              <a:spcAft>
                <a:spcPts val="1000"/>
              </a:spcAft>
            </a:pPr>
            <a:r>
              <a:rPr lang="ru-RU" sz="4000" b="1" dirty="0" smtClean="0">
                <a:solidFill>
                  <a:srgbClr val="002060"/>
                </a:solidFill>
                <a:ea typeface="Calibri"/>
                <a:cs typeface="Times New Roman"/>
              </a:rPr>
              <a:t>Творчество родителей и детей</a:t>
            </a:r>
            <a:endParaRPr lang="ru-RU" sz="4000" b="1" dirty="0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826" y="1628800"/>
            <a:ext cx="3769613" cy="250814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648818"/>
            <a:ext cx="3794811" cy="2631885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7960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803316"/>
            <a:ext cx="3528391" cy="26497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5156" y="3895082"/>
            <a:ext cx="3744416" cy="28119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3675" y="1035624"/>
            <a:ext cx="3316287" cy="2578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1988" y="912840"/>
            <a:ext cx="3977363" cy="298224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63468" y="260648"/>
            <a:ext cx="775700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rgbClr val="002060"/>
                </a:solidFill>
              </a:rPr>
              <a:t>Мастер – класс для родителей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128174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7" y="404664"/>
            <a:ext cx="748883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Детские коллективные и индивидуальные работы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принимают </a:t>
            </a:r>
            <a:r>
              <a:rPr lang="ru-RU" sz="20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участие в </a:t>
            </a:r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конкурсах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Новая папка\фото\860OKMZO\IMG_06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" t="4713" r="9552" b="7654"/>
          <a:stretch/>
        </p:blipFill>
        <p:spPr bwMode="auto">
          <a:xfrm>
            <a:off x="1979712" y="1206171"/>
            <a:ext cx="3102860" cy="2433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работа\творчество\IMG_267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" r="2811"/>
          <a:stretch/>
        </p:blipFill>
        <p:spPr bwMode="auto">
          <a:xfrm>
            <a:off x="1187624" y="3789040"/>
            <a:ext cx="2453624" cy="26306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работа\творчество\IMG_268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860479"/>
            <a:ext cx="2353516" cy="39225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624" y="3733455"/>
            <a:ext cx="2027842" cy="2713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4327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Литература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84784"/>
            <a:ext cx="2016224" cy="2755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7079" y="1959556"/>
            <a:ext cx="1961889" cy="2945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7262" y="5502423"/>
            <a:ext cx="74888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Жихарева О.М. «Оригами для дошкольников», 2006г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1319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67828" y="332656"/>
            <a:ext cx="7996659" cy="649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2000" b="1" dirty="0">
                <a:solidFill>
                  <a:srgbClr val="17365D"/>
                </a:solidFill>
                <a:latin typeface="Times New Roman;Times New Roman"/>
                <a:ea typeface="Times New Roman;Times New Roman"/>
                <a:cs typeface="Times New Roman;Times New Roman"/>
              </a:rPr>
              <a:t>Этапы реализации </a:t>
            </a:r>
            <a:r>
              <a:rPr lang="ru-RU" sz="2000" b="1" dirty="0" smtClean="0">
                <a:solidFill>
                  <a:srgbClr val="17365D"/>
                </a:solidFill>
                <a:latin typeface="Times New Roman;Times New Roman"/>
                <a:ea typeface="Times New Roman;Times New Roman"/>
                <a:cs typeface="Times New Roman;Times New Roman"/>
              </a:rPr>
              <a:t>технологии</a:t>
            </a:r>
            <a:r>
              <a:rPr lang="ru-RU" sz="2000" dirty="0" smtClean="0">
                <a:solidFill>
                  <a:srgbClr val="17365D"/>
                </a:solidFill>
                <a:latin typeface="Times New Roman;Times New Roman"/>
                <a:ea typeface="Times New Roman;Times New Roman"/>
                <a:cs typeface="Times New Roman;Times New Roman"/>
              </a:rPr>
              <a:t>:</a:t>
            </a: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 smtClean="0">
                <a:latin typeface="Times New Roman"/>
                <a:ea typeface="Times New Roman;Times New Roman"/>
                <a:cs typeface="Times New Roman;Times New Roman"/>
              </a:rPr>
              <a:t>1 </a:t>
            </a:r>
            <a:r>
              <a:rPr lang="ru-RU" sz="1600" b="1" dirty="0">
                <a:latin typeface="Times New Roman"/>
                <a:ea typeface="Times New Roman;Times New Roman"/>
                <a:cs typeface="Times New Roman;Times New Roman"/>
              </a:rPr>
              <a:t>этап: </a:t>
            </a:r>
            <a:endParaRPr lang="ru-RU" sz="1600" b="1" dirty="0"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выявление запросов родителей по художественному развитию детей через изобразительную деятельность–аппликацию.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определений целей и задач для реализации технологии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2 этап: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подбор методической литературы;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разработка памятки по правилам безопасности при работе с режущими предметами;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сбор материала, для выполнения разных видов техник аппликации;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оснащение уголка по художественному развитию;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изучение разнообразных способов и нетрадиционных техник изготовления аппликации;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проведение фронтальных и индивидуальных занятия с детьми по аппликации;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проведение консультаций, рекомендаций, мастер-классов для родителей;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3 этап: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проведение итоговых открытых занятий, мастер-классов для педагогов;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оформление выставок работ, выполненных в технике аппликации;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участие в творческих конкурсах и выставках различных уровней; 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  <a:cs typeface="Times New Roman;Times New Roman"/>
              </a:rPr>
              <a:t>- оформление группового помещения и помещения ДОУ в технике аппликации;</a:t>
            </a:r>
            <a:endParaRPr lang="ru-RU" sz="1600" b="1" dirty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r>
              <a:rPr lang="ru-RU" sz="1600" b="1" dirty="0">
                <a:solidFill>
                  <a:schemeClr val="accent1">
                    <a:lumMod val="50000"/>
                  </a:schemeClr>
                </a:solidFill>
                <a:latin typeface="Times New Roman"/>
                <a:ea typeface="Times New Roman;Times New Roman"/>
              </a:rPr>
              <a:t>- организация мастер-классов для родителей.</a:t>
            </a:r>
            <a:endParaRPr lang="ru-RU" sz="1600" b="1" dirty="0" smtClean="0">
              <a:solidFill>
                <a:schemeClr val="accent1">
                  <a:lumMod val="50000"/>
                </a:schemeClr>
              </a:solidFill>
              <a:latin typeface="Times New Roman;Times New Roman"/>
              <a:ea typeface="Times New Roman;Times New Roman"/>
              <a:cs typeface="Times New Roman;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2969895" algn="ctr"/>
                <a:tab pos="5940425" algn="r"/>
              </a:tabLst>
            </a:pPr>
            <a:endParaRPr lang="ru-RU" sz="2000" dirty="0">
              <a:latin typeface="Times New Roman;Times New Roman"/>
              <a:ea typeface="Times New Roman;Times New Roman"/>
              <a:cs typeface="Times New Roman;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075945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User\Desktop\фон апплик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07604" y="548680"/>
            <a:ext cx="7128792" cy="5573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Новизна опыта заключается в переосмыслении целевых и содержательных ориентиров художественно – эстетического развития дошкольников посредством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использование наряду с традиционными приёмами нетрадиционных методов продуктивной художественной деятельности;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взаимосвязи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непосредственно образовательной с самостоятельной и совместной с педагогом деятельностью детей;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взаимодействия с родителями как активными участниками образовательного процесса.</a:t>
            </a:r>
          </a:p>
        </p:txBody>
      </p:sp>
    </p:spTree>
    <p:extLst>
      <p:ext uri="{BB962C8B-B14F-4D97-AF65-F5344CB8AC3E}">
        <p14:creationId xmlns:p14="http://schemas.microsoft.com/office/powerpoint/2010/main" val="1981101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User\Desktop\фон аппликац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71600" y="1268760"/>
            <a:ext cx="7560840" cy="476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dirty="0" smtClean="0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Аппликация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тесно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связана с конструированием, с художественным, ручным трудом - это вид художественной деятельности, поскольку ребенок создает не просто полезные, а красивые, выразительные предметы, вещи. Аппликация тесно связана и с математикой, происходит закрепление геометрических фигур, размеров, количества и счета, ориентировка на листе бумаги. Аппликация связана с развитием речи, так как пополняется словарный запас детей, развивается связная речь. Связана с рисованием, лепкой - закрепляются цвета, формы, развивается воображение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306139" y="404664"/>
            <a:ext cx="253171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>Интеграция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550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User\Desktop\фон апплик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31490" y="1206550"/>
            <a:ext cx="7416824" cy="5020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В предметной аппликации дети овладевают умением вырезать из бумаги и наклеивать на фон отдельные предметные изображения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Сюжетно-тематическая аппликация предполагает наличие умения вырезать и наклеивать различные предметы во взаимосвязи в соответствии с темой или сюжетом.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    Декоративная аппликация- вид орнаментальной деятельности, во время которой дети овладевают умением вырезать и объединять различные элементы украшения .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55776" y="542724"/>
            <a:ext cx="45304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solidFill>
                  <a:srgbClr val="002060"/>
                </a:solidFill>
                <a:ea typeface="Calibri"/>
                <a:cs typeface="Times New Roman"/>
              </a:rPr>
              <a:t>ВИДЫ АППЛИКАЦИИ </a:t>
            </a:r>
            <a:endParaRPr lang="ru-RU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215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260648"/>
            <a:ext cx="84249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Виды </a:t>
            </a:r>
            <a:r>
              <a:rPr lang="ru-RU" sz="3200" b="1" dirty="0" smtClean="0">
                <a:solidFill>
                  <a:srgbClr val="002060"/>
                </a:solidFill>
                <a:ea typeface="Calibri"/>
                <a:cs typeface="Times New Roman"/>
              </a:rPr>
              <a:t>нетрадиционных техник аппликации 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77210" y="896367"/>
            <a:ext cx="543609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1.Обрывная аппликация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2. Модульная аппликация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3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Квиллинг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4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Торцевание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5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Оригами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6. Аппликация из салфеток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7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Аппликация из ткани,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ваты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8.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Декупаж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9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Аппликация из соломы, крупы, соли 10. Обратная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аппликация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11. Аппликация из ваты и тополиного пуха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12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Аппликация из поролона </a:t>
            </a:r>
            <a:endParaRPr lang="ru-RU" sz="2400" dirty="0" smtClean="0">
              <a:solidFill>
                <a:srgbClr val="002060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13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 Аппликация из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изоленты</a:t>
            </a:r>
          </a:p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14. Коллаж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283" y="845423"/>
            <a:ext cx="3462337" cy="27733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284" y="3429000"/>
            <a:ext cx="2476164" cy="3142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2817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\Desktop\фон аппликация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6298" y="1700808"/>
            <a:ext cx="7922166" cy="4596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Ранний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возраст: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-Аппликация из осенних листьев, обрывная аппликация, накладная, из круп и семян, из яичной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скорлупы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Средний возраст: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Модульная аппликация (мозаика), ленточная аппликация, торцевание,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коллаж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Старший и подготовительный возраст: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- Обрывная аппликация, накладная, модульная (мозаика), симметричная, ленточная, силуэтная,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квиллинг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, торцевание, коллаж, оригами, аппликация из салфеток, из ткани, из крупы</a:t>
            </a:r>
            <a:r>
              <a:rPr lang="ru-RU" sz="2400" dirty="0"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476672"/>
            <a:ext cx="80648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solidFill>
                  <a:srgbClr val="002060"/>
                </a:solidFill>
                <a:ea typeface="Calibri"/>
                <a:cs typeface="Times New Roman"/>
              </a:rPr>
              <a:t>Виды аппликаций которые используются в разных возрастных группах </a:t>
            </a:r>
            <a:endParaRPr lang="ru-RU" sz="3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18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531</TotalTime>
  <Words>1666</Words>
  <Application>Microsoft Office PowerPoint</Application>
  <PresentationFormat>Экран (4:3)</PresentationFormat>
  <Paragraphs>143</Paragraphs>
  <Slides>37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Технология изобразительной деятельности дошкольников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Литература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45</cp:revision>
  <dcterms:created xsi:type="dcterms:W3CDTF">2019-01-20T21:32:06Z</dcterms:created>
  <dcterms:modified xsi:type="dcterms:W3CDTF">2019-01-29T18:35:17Z</dcterms:modified>
</cp:coreProperties>
</file>