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5" r:id="rId3"/>
    <p:sldId id="294" r:id="rId4"/>
    <p:sldId id="295" r:id="rId5"/>
    <p:sldId id="277" r:id="rId6"/>
    <p:sldId id="279" r:id="rId7"/>
    <p:sldId id="296" r:id="rId8"/>
    <p:sldId id="280" r:id="rId9"/>
    <p:sldId id="285" r:id="rId10"/>
    <p:sldId id="287" r:id="rId11"/>
    <p:sldId id="288" r:id="rId12"/>
    <p:sldId id="292" r:id="rId13"/>
    <p:sldId id="299" r:id="rId14"/>
    <p:sldId id="297" r:id="rId15"/>
    <p:sldId id="290" r:id="rId16"/>
    <p:sldId id="267" r:id="rId17"/>
    <p:sldId id="29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70301"/>
    <a:srgbClr val="140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 showGuides="1">
      <p:cViewPr varScale="1">
        <p:scale>
          <a:sx n="67" d="100"/>
          <a:sy n="67" d="100"/>
        </p:scale>
        <p:origin x="780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137BA-D966-4B70-BFE5-FB60D779D0C1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8E5EE-1B2F-4B43-A6B5-EC3AFB33C8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04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8E5EE-1B2F-4B43-A6B5-EC3AFB33C89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7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45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4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03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86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688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0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3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43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7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9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901A-8A11-4A39-85C6-D3E01F46B9C4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4F06F-2B9C-46AE-9B4C-B7E26DF2B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3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p.userapi.com/c841022/v841022423/258a0/89vxWwYz4Do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6"/>
          <a:stretch/>
        </p:blipFill>
        <p:spPr bwMode="auto">
          <a:xfrm>
            <a:off x="319216" y="1543048"/>
            <a:ext cx="6177465" cy="4908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Горизонтальный свиток 8"/>
          <p:cNvSpPr/>
          <p:nvPr/>
        </p:nvSpPr>
        <p:spPr>
          <a:xfrm>
            <a:off x="319216" y="0"/>
            <a:ext cx="11553568" cy="1033272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63300"/>
                </a:solidFill>
                <a:latin typeface="Arial" panose="020B0604020202020204" pitchFamily="34" charset="0"/>
              </a:rPr>
              <a:t>Изготовление </a:t>
            </a:r>
            <a:r>
              <a:rPr lang="ru-RU" sz="28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муляжей              </a:t>
            </a:r>
            <a:r>
              <a:rPr lang="ru-RU" sz="2800" b="1" i="1" dirty="0" smtClean="0">
                <a:solidFill>
                  <a:srgbClr val="663300"/>
                </a:solidFill>
                <a:latin typeface="Arial" panose="020B0604020202020204" pitchFamily="34" charset="0"/>
              </a:rPr>
              <a:t>хлебобулочных </a:t>
            </a:r>
            <a:r>
              <a:rPr lang="ru-RU" sz="2800" b="1" i="1" dirty="0">
                <a:solidFill>
                  <a:srgbClr val="663300"/>
                </a:solidFill>
                <a:latin typeface="Arial" panose="020B0604020202020204" pitchFamily="34" charset="0"/>
              </a:rPr>
              <a:t>изделий  </a:t>
            </a:r>
            <a:endParaRPr lang="ru-RU" sz="2000" dirty="0">
              <a:solidFill>
                <a:srgbClr val="663300"/>
              </a:solidFill>
            </a:endParaRPr>
          </a:p>
        </p:txBody>
      </p:sp>
      <p:pic>
        <p:nvPicPr>
          <p:cNvPr id="3076" name="Picture 4" descr="https://pp.userapi.com/c841331/v841331340/39a5a/5iJqSngHu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00" y="2136063"/>
            <a:ext cx="4963584" cy="372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162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pp.userapi.com/c840622/v840622423/12060/1XTJw8bDJw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/>
          <a:stretch/>
        </p:blipFill>
        <p:spPr bwMode="auto">
          <a:xfrm>
            <a:off x="396930" y="648706"/>
            <a:ext cx="6933511" cy="563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s://pp.userapi.com/c840522/v840522195/123d7/4hZLgjfM4N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1" b="10814"/>
          <a:stretch/>
        </p:blipFill>
        <p:spPr bwMode="auto">
          <a:xfrm rot="16200000">
            <a:off x="7848291" y="2567297"/>
            <a:ext cx="4105899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Горизонтальный свиток 4"/>
          <p:cNvSpPr/>
          <p:nvPr/>
        </p:nvSpPr>
        <p:spPr>
          <a:xfrm>
            <a:off x="7549952" y="302252"/>
            <a:ext cx="4394399" cy="1755145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3300"/>
                </a:solidFill>
              </a:rPr>
              <a:t>Укладываем </a:t>
            </a:r>
            <a:r>
              <a:rPr lang="ru-RU" b="1" dirty="0">
                <a:solidFill>
                  <a:srgbClr val="663300"/>
                </a:solidFill>
              </a:rPr>
              <a:t>косу для </a:t>
            </a:r>
            <a:r>
              <a:rPr lang="ru-RU" b="1" dirty="0" smtClean="0">
                <a:solidFill>
                  <a:srgbClr val="663300"/>
                </a:solidFill>
              </a:rPr>
              <a:t>солонки 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плетенка </a:t>
            </a:r>
            <a:r>
              <a:rPr lang="ru-RU" b="1" dirty="0">
                <a:solidFill>
                  <a:srgbClr val="663300"/>
                </a:solidFill>
              </a:rPr>
              <a:t>выполнена из соленого </a:t>
            </a:r>
            <a:r>
              <a:rPr lang="ru-RU" b="1" dirty="0" smtClean="0">
                <a:solidFill>
                  <a:srgbClr val="663300"/>
                </a:solidFill>
              </a:rPr>
              <a:t>теста</a:t>
            </a:r>
            <a:endParaRPr lang="ru-RU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pp.userapi.com/c840535/v840535195/1107a/XZs7LAzkH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" r="4844"/>
          <a:stretch/>
        </p:blipFill>
        <p:spPr bwMode="auto">
          <a:xfrm>
            <a:off x="442913" y="2478300"/>
            <a:ext cx="4729162" cy="40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Горизонтальный свиток 3"/>
          <p:cNvSpPr/>
          <p:nvPr/>
        </p:nvSpPr>
        <p:spPr>
          <a:xfrm>
            <a:off x="1085849" y="0"/>
            <a:ext cx="10301289" cy="2478300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выпекаем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Сначала минут 7-8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выпекать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при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t-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1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0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0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а затем подрумянить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при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t-18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0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-200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Следим, чтоб появилась золотистая корочка</a:t>
            </a:r>
          </a:p>
        </p:txBody>
      </p:sp>
      <p:pic>
        <p:nvPicPr>
          <p:cNvPr id="5" name="Picture 2" descr="https://pp.userapi.com/c621513/v621513195/26dd8/JEAV8e_V7I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4483" r="7324" b="16773"/>
          <a:stretch/>
        </p:blipFill>
        <p:spPr bwMode="auto">
          <a:xfrm>
            <a:off x="5529263" y="2478301"/>
            <a:ext cx="6443663" cy="40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544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066785" y="473630"/>
            <a:ext cx="9713626" cy="1033272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Достаем, остывший покрываем лаком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https://pp.userapi.com/c837230/v837230340/5df74/_iKpDGz1w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54" y="1978702"/>
            <a:ext cx="5665211" cy="4513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pp.userapi.com/c840727/v840727340/1594a/q1Hn9MLg0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8" y="1978702"/>
            <a:ext cx="5665210" cy="4513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14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p.userapi.com/c840121/v840121195/33b6a/83WGw57OLe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4" r="9845" b="13838"/>
          <a:stretch/>
        </p:blipFill>
        <p:spPr bwMode="auto">
          <a:xfrm>
            <a:off x="1134269" y="1279281"/>
            <a:ext cx="4370515" cy="240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https://pp.userapi.com/c840323/v840323423/1229b/TtZXUROMK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" t="59156" r="41941" b="6635"/>
          <a:stretch/>
        </p:blipFill>
        <p:spPr bwMode="auto">
          <a:xfrm>
            <a:off x="1182861" y="4113394"/>
            <a:ext cx="4321923" cy="2443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Горизонтальный свиток 1"/>
          <p:cNvSpPr/>
          <p:nvPr/>
        </p:nvSpPr>
        <p:spPr>
          <a:xfrm>
            <a:off x="3543300" y="0"/>
            <a:ext cx="5943600" cy="101441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63300"/>
                </a:solidFill>
                <a:latin typeface="Arial" panose="020B0604020202020204" pitchFamily="34" charset="0"/>
              </a:rPr>
              <a:t>По такой </a:t>
            </a:r>
            <a:r>
              <a:rPr lang="ru-RU" sz="20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технологии можно сделать батоны</a:t>
            </a:r>
            <a:endParaRPr lang="ru-RU" sz="2000" b="1" dirty="0">
              <a:solidFill>
                <a:srgbClr val="663300"/>
              </a:solidFill>
            </a:endParaRPr>
          </a:p>
        </p:txBody>
      </p:sp>
      <p:pic>
        <p:nvPicPr>
          <p:cNvPr id="1030" name="Picture 6" descr="https://pp.userapi.com/c837529/v837529883/43174/LaZXC57oa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1279282"/>
            <a:ext cx="4162807" cy="240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p.userapi.com/c824503/v824503883/20/qPsKxe_99-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39" y="3998176"/>
            <a:ext cx="4255930" cy="2558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pp.userapi.com/c639527/v639527928/5647b/ndCx05hVvX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43" y="1401490"/>
            <a:ext cx="3566570" cy="5048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https://pp.userapi.com/c837125/v837125927/546ba/uxWAr1U3Et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68" y="1654516"/>
            <a:ext cx="3004085" cy="2498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Горизонтальный свиток 5"/>
          <p:cNvSpPr/>
          <p:nvPr/>
        </p:nvSpPr>
        <p:spPr>
          <a:xfrm>
            <a:off x="414338" y="142874"/>
            <a:ext cx="11258550" cy="108848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663300"/>
                </a:solidFill>
              </a:rPr>
              <a:t>Плетенки и другие хлебобулочные изделия в натуральную величину </a:t>
            </a:r>
            <a:r>
              <a:rPr lang="ru-RU" dirty="0" smtClean="0">
                <a:solidFill>
                  <a:srgbClr val="663300"/>
                </a:solidFill>
              </a:rPr>
              <a:t> 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3076" name="Picture 4" descr="http://www.shiksasguide.com/wp-content/uploads/2015/10/challah-recipe-braid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7686" y="4263721"/>
            <a:ext cx="1874051" cy="2498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Горизонтальный свиток 7"/>
          <p:cNvSpPr/>
          <p:nvPr/>
        </p:nvSpPr>
        <p:spPr>
          <a:xfrm>
            <a:off x="6879927" y="5512737"/>
            <a:ext cx="5150148" cy="110237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Сверху изделия можно посыпать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кунжутом</a:t>
            </a: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, маком, корицей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   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1026" name="Picture 2" descr="https://pp.userapi.com/c837139/v837139340/56517/V2vXMjUGWf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459" y="1401490"/>
            <a:ext cx="5178616" cy="388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36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249236" y="33876"/>
            <a:ext cx="5200651" cy="1890713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3300"/>
                </a:solidFill>
              </a:rPr>
              <a:t>Дети помогли нам сделать листочки для украшения нашего каравая </a:t>
            </a:r>
            <a:endParaRPr lang="ru-RU" b="1" dirty="0" smtClean="0">
              <a:solidFill>
                <a:srgbClr val="663300"/>
              </a:solidFill>
            </a:endParaRP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Сделали пирожки с использованием фольги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И другие изделия из соленого теста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4098" name="Picture 2" descr="https://pp.userapi.com/c841139/v841139721/2a8be/k6L7RjK3X7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2" y="388938"/>
            <a:ext cx="5886450" cy="378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pp.userapi.com/c639631/v639631080/5023c/7gMx6wI517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51050"/>
            <a:ext cx="4814887" cy="4624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AutoShape 8" descr="https://pp.userapi.com/c841124/v841124721/2197b/D-0B6VavpO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https://pp.userapi.com/c841035/v841035737/2c101/JZfkyWZ4N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159" y="4423285"/>
            <a:ext cx="3432914" cy="225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https://pp.userapi.com/c841331/v841331340/39a5a/5iJqSngHu7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2" y="4423285"/>
            <a:ext cx="3003297" cy="2252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276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252020" y="271086"/>
            <a:ext cx="4991725" cy="6208972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Технология выпечки очень простая </a:t>
            </a: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 из фольги </a:t>
            </a: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нужно сделать форму- каравай, кулич, пирог, или другую сдобу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Сверху -</a:t>
            </a: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для </a:t>
            </a: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создания объема и </a:t>
            </a: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пышности- </a:t>
            </a: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покрыть ватой.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Затем обтянуть марлей и сшить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Развести в воде муку и покрыть этой смесью изделие </a:t>
            </a: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5018893" y="1202472"/>
            <a:ext cx="6955436" cy="531187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Выпекать искусственный хлеб нужно как настоящий - минут двадцать в духовке, пока не появится румяная </a:t>
            </a: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корочка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Чтобы </a:t>
            </a: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пирог не подгорел, его можно положить на бумагу для выпечки, смазанную маслом,</a:t>
            </a:r>
          </a:p>
          <a:p>
            <a:pPr algn="ctr"/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 а под противень поставить  емкость, наполненную </a:t>
            </a: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водой</a:t>
            </a:r>
            <a:r>
              <a:rPr lang="ru-RU" b="1" dirty="0" smtClean="0">
                <a:solidFill>
                  <a:srgbClr val="663300"/>
                </a:solidFill>
              </a:rPr>
              <a:t/>
            </a:r>
            <a:br>
              <a:rPr lang="ru-RU" b="1" dirty="0" smtClean="0">
                <a:solidFill>
                  <a:srgbClr val="663300"/>
                </a:solidFill>
              </a:rPr>
            </a:br>
            <a:r>
              <a:rPr lang="ru-RU" b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Чтобы </a:t>
            </a: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булочки блестели, их можно покрыть лаком, а затем посыпать, кунжутом, маком, корицей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663300"/>
                </a:solidFill>
                <a:latin typeface="Verdana" panose="020B0604030504040204" pitchFamily="34" charset="0"/>
              </a:rPr>
              <a:t>Если нужно придать цвет, например, сделать тульский пряник, его можно раскрасить гуашью</a:t>
            </a:r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5576341" y="271085"/>
            <a:ext cx="6160956" cy="931387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3200" b="1" i="1" dirty="0" err="1" smtClean="0">
                <a:solidFill>
                  <a:srgbClr val="663300"/>
                </a:solidFill>
              </a:rPr>
              <a:t>Напоминалка</a:t>
            </a:r>
            <a:endParaRPr lang="ru-RU" sz="3200" b="1" i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p.userapi.com/c840221/v840221423/2fcc6/JZz-UF6B6b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840" r="3365" b="19874"/>
          <a:stretch/>
        </p:blipFill>
        <p:spPr bwMode="auto">
          <a:xfrm>
            <a:off x="439711" y="1781935"/>
            <a:ext cx="5656289" cy="4325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Горизонтальный свиток 2"/>
          <p:cNvSpPr/>
          <p:nvPr/>
        </p:nvSpPr>
        <p:spPr>
          <a:xfrm>
            <a:off x="669560" y="0"/>
            <a:ext cx="10852880" cy="1573967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663300"/>
                </a:solidFill>
                <a:latin typeface="Verdana" panose="020B0604030504040204" pitchFamily="34" charset="0"/>
              </a:rPr>
              <a:t>У таких чудо-изделий запах настоящего свежего </a:t>
            </a:r>
            <a:r>
              <a:rPr lang="ru-RU" sz="2000" b="1" i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хлеба </a:t>
            </a:r>
          </a:p>
          <a:p>
            <a:pPr algn="ctr"/>
            <a:r>
              <a:rPr lang="ru-RU" sz="2000" b="1" i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А </a:t>
            </a:r>
            <a:r>
              <a:rPr lang="ru-RU" sz="2000" b="1" i="1" dirty="0">
                <a:solidFill>
                  <a:srgbClr val="663300"/>
                </a:solidFill>
                <a:latin typeface="Verdana" panose="020B0604030504040204" pitchFamily="34" charset="0"/>
              </a:rPr>
              <a:t>их главное достоинство в том, </a:t>
            </a:r>
            <a:endParaRPr lang="ru-RU" sz="2000" b="1" i="1" dirty="0" smtClean="0">
              <a:solidFill>
                <a:srgbClr val="663300"/>
              </a:solidFill>
              <a:latin typeface="Verdana" panose="020B0604030504040204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663300"/>
                </a:solidFill>
                <a:latin typeface="Verdana" panose="020B0604030504040204" pitchFamily="34" charset="0"/>
              </a:rPr>
              <a:t>что </a:t>
            </a:r>
            <a:r>
              <a:rPr lang="ru-RU" sz="2000" b="1" i="1" dirty="0">
                <a:solidFill>
                  <a:srgbClr val="663300"/>
                </a:solidFill>
                <a:latin typeface="Verdana" panose="020B0604030504040204" pitchFamily="34" charset="0"/>
              </a:rPr>
              <a:t>они могут храниться по нескольку лет</a:t>
            </a:r>
            <a:endParaRPr lang="ru-RU" sz="2000" b="1" i="1" dirty="0">
              <a:solidFill>
                <a:srgbClr val="663300"/>
              </a:solidFill>
            </a:endParaRPr>
          </a:p>
        </p:txBody>
      </p:sp>
      <p:pic>
        <p:nvPicPr>
          <p:cNvPr id="5124" name="Picture 4" descr="https://pp.userapi.com/c840236/v840236340/3b5d8/6fUQUtbdLK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67" y="2548328"/>
            <a:ext cx="5464605" cy="4098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34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840521/v840521195/10af5/S5IP0ZxHOt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4931" b="8602"/>
          <a:stretch/>
        </p:blipFill>
        <p:spPr bwMode="auto">
          <a:xfrm>
            <a:off x="365760" y="1310640"/>
            <a:ext cx="6316000" cy="528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://media1.moyareklama.ru/i/p/770x576/201509/20150910203448_83326fe206604e875e83052a0f3115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722" y="2882052"/>
            <a:ext cx="2353750" cy="214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Горизонтальный свиток 4"/>
          <p:cNvSpPr/>
          <p:nvPr/>
        </p:nvSpPr>
        <p:spPr>
          <a:xfrm>
            <a:off x="1700213" y="0"/>
            <a:ext cx="8801100" cy="121096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63300"/>
                </a:solidFill>
                <a:latin typeface="Arial" panose="020B0604020202020204" pitchFamily="34" charset="0"/>
              </a:rPr>
              <a:t>Изготовление муляжей</a:t>
            </a:r>
            <a:br>
              <a:rPr lang="ru-RU" sz="2800" b="1" dirty="0">
                <a:solidFill>
                  <a:srgbClr val="663300"/>
                </a:solidFill>
                <a:latin typeface="Arial" panose="020B0604020202020204" pitchFamily="34" charset="0"/>
              </a:rPr>
            </a:br>
            <a:r>
              <a:rPr lang="ru-RU" sz="2800" b="1" dirty="0">
                <a:solidFill>
                  <a:srgbClr val="663300"/>
                </a:solidFill>
                <a:latin typeface="Arial" panose="020B0604020202020204" pitchFamily="34" charset="0"/>
              </a:rPr>
              <a:t> </a:t>
            </a:r>
            <a:r>
              <a:rPr lang="ru-RU" sz="2800" b="1" i="1" dirty="0">
                <a:solidFill>
                  <a:srgbClr val="663300"/>
                </a:solidFill>
                <a:latin typeface="Arial" panose="020B0604020202020204" pitchFamily="34" charset="0"/>
              </a:rPr>
              <a:t>хлебобулочных изделий из ваты и марли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6915151" y="1310639"/>
            <a:ext cx="2889550" cy="5283459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663300"/>
                </a:solidFill>
                <a:latin typeface="Arial" panose="020B0604020202020204" pitchFamily="34" charset="0"/>
              </a:rPr>
              <a:t>Материалы для работы:</a:t>
            </a:r>
          </a:p>
          <a:p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- вата;</a:t>
            </a:r>
          </a:p>
          <a:p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- марля;</a:t>
            </a:r>
          </a:p>
          <a:p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- фольга</a:t>
            </a:r>
          </a:p>
          <a:p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- мука</a:t>
            </a:r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- соль</a:t>
            </a:r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- клей </a:t>
            </a:r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ПВА </a:t>
            </a:r>
          </a:p>
          <a:p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- вода</a:t>
            </a:r>
            <a:endParaRPr lang="ru-RU" sz="2400" b="1" dirty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- ножницы</a:t>
            </a:r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,</a:t>
            </a:r>
          </a:p>
          <a:p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- нитки</a:t>
            </a:r>
            <a:r>
              <a:rPr lang="ru-RU" sz="2400" b="1" dirty="0">
                <a:solidFill>
                  <a:srgbClr val="663300"/>
                </a:solidFill>
                <a:latin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       иголка</a:t>
            </a:r>
            <a:endParaRPr lang="ru-RU" sz="2400" b="1" dirty="0">
              <a:solidFill>
                <a:srgbClr val="66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0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pp.userapi.com/c639724/v639724928/4c5f7/1Dz8iX-kE_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4"/>
          <a:stretch/>
        </p:blipFill>
        <p:spPr bwMode="auto">
          <a:xfrm>
            <a:off x="642938" y="1862156"/>
            <a:ext cx="5028814" cy="3892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2" name="Picture 4" descr="https://pp.userapi.com/c841121/v841121928/27247/roi8eok7Z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415" y="1862156"/>
            <a:ext cx="5366827" cy="3892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Горизонтальный свиток 2"/>
          <p:cNvSpPr/>
          <p:nvPr/>
        </p:nvSpPr>
        <p:spPr>
          <a:xfrm>
            <a:off x="469682" y="432487"/>
            <a:ext cx="5202070" cy="1033272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</a:rPr>
              <a:t>Из </a:t>
            </a:r>
            <a:r>
              <a:rPr lang="ru-RU" sz="2400" b="1" dirty="0" err="1">
                <a:solidFill>
                  <a:srgbClr val="663300"/>
                </a:solidFill>
              </a:rPr>
              <a:t>фальги</a:t>
            </a:r>
            <a:r>
              <a:rPr lang="ru-RU" sz="2400" b="1" dirty="0">
                <a:solidFill>
                  <a:srgbClr val="663300"/>
                </a:solidFill>
              </a:rPr>
              <a:t> делаем заготовку изделия</a:t>
            </a:r>
            <a:endParaRPr lang="ru-RU" sz="2400" dirty="0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6279415" y="432487"/>
            <a:ext cx="5202070" cy="1033272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3300"/>
                </a:solidFill>
              </a:rPr>
              <a:t>Обтягиваем заготовку ватой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485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pp.userapi.com/c841439/v841439195/2579a/G3_kmQ6akB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14"/>
          <a:stretch/>
        </p:blipFill>
        <p:spPr bwMode="auto">
          <a:xfrm>
            <a:off x="6286500" y="2317257"/>
            <a:ext cx="5329238" cy="39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6" name="Picture 4" descr="https://pp.userapi.com/c841030/v841030195/28cea/JBkPQPT02f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9"/>
          <a:stretch/>
        </p:blipFill>
        <p:spPr bwMode="auto">
          <a:xfrm>
            <a:off x="469682" y="2317257"/>
            <a:ext cx="5202070" cy="39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Горизонтальный свиток 4"/>
          <p:cNvSpPr/>
          <p:nvPr/>
        </p:nvSpPr>
        <p:spPr>
          <a:xfrm>
            <a:off x="357188" y="14287"/>
            <a:ext cx="5342753" cy="2143125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Далее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марлей</a:t>
            </a:r>
          </a:p>
          <a:p>
            <a:pPr algn="ctr"/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 </a:t>
            </a:r>
            <a:r>
              <a:rPr lang="ru-RU" b="1" i="1" dirty="0">
                <a:solidFill>
                  <a:srgbClr val="663300"/>
                </a:solidFill>
                <a:latin typeface="Arial" panose="020B0604020202020204" pitchFamily="34" charset="0"/>
              </a:rPr>
              <a:t>(</a:t>
            </a:r>
            <a:r>
              <a:rPr lang="ru-RU" b="1" i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приблизительно50х50см)</a:t>
            </a:r>
          </a:p>
          <a:p>
            <a:pPr algn="ctr"/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 оборачиваем вату. </a:t>
            </a:r>
            <a:endParaRPr lang="ru-RU" b="1" dirty="0" smtClean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Старайтесь  свернуть заготовку поплотней</a:t>
            </a:r>
            <a:endParaRPr lang="ru-RU" b="1" dirty="0">
              <a:solidFill>
                <a:srgbClr val="66330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5886449" y="14287"/>
            <a:ext cx="5929313" cy="2128838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Обязательно края марли пришиваем к вате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Иначе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изделие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может развернуться при намазывании тестом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. Во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время пришивания можно легко подкорректировать форму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изделия подтянув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край ближе к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центру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p.userapi.com/c639623/v639623423/4741a/9dDsKyGE03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9" y="2209106"/>
            <a:ext cx="5508955" cy="4313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pp.userapi.com/c639728/v639728423/5236d/HpcpdRioYH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209106"/>
            <a:ext cx="5500688" cy="4301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Горизонтальный свиток 5"/>
          <p:cNvSpPr/>
          <p:nvPr/>
        </p:nvSpPr>
        <p:spPr>
          <a:xfrm>
            <a:off x="316238" y="0"/>
            <a:ext cx="5508955" cy="196801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Переходим к приготовлению </a:t>
            </a:r>
            <a:r>
              <a:rPr lang="ru-RU" b="1" u="sng" dirty="0">
                <a:solidFill>
                  <a:srgbClr val="663300"/>
                </a:solidFill>
                <a:latin typeface="Arial" panose="020B0604020202020204" pitchFamily="34" charset="0"/>
              </a:rPr>
              <a:t>теста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: </a:t>
            </a:r>
            <a:endParaRPr lang="ru-RU" b="1" dirty="0" smtClean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400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мл воды, 10 ст. л. мелкой соли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2 ст. л. клея ПВА. </a:t>
            </a:r>
            <a:endParaRPr lang="ru-RU" b="1" dirty="0" smtClean="0">
              <a:solidFill>
                <a:srgbClr val="6633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Постепенно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добавляем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муку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до получения консистенции гутой-густой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сметаны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343650" y="61528"/>
            <a:ext cx="5500688" cy="1785937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Обмазываем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</a:rPr>
              <a:t>заготовку </a:t>
            </a:r>
            <a:r>
              <a:rPr lang="ru-RU" b="1" dirty="0">
                <a:solidFill>
                  <a:srgbClr val="663300"/>
                </a:solidFill>
                <a:latin typeface="Arial" panose="020B0604020202020204" pitchFamily="34" charset="0"/>
              </a:rPr>
              <a:t>тестом 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8" name="Picture 2" descr="https://pp.userapi.com/c840521/v840521195/10af5/S5IP0ZxHOt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4931" b="8602"/>
          <a:stretch/>
        </p:blipFill>
        <p:spPr bwMode="auto">
          <a:xfrm>
            <a:off x="5028577" y="1968012"/>
            <a:ext cx="2224738" cy="1861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710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p.userapi.com/c840522/v840522195/123d7/4hZLgjfM4N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9" b="18021"/>
          <a:stretch/>
        </p:blipFill>
        <p:spPr bwMode="auto">
          <a:xfrm>
            <a:off x="329082" y="444396"/>
            <a:ext cx="6424831" cy="2349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https://pp.userapi.com/c841629/v841629928/245fe/go9hgv_b3o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2" t="47191" r="15249"/>
          <a:stretch/>
        </p:blipFill>
        <p:spPr bwMode="auto">
          <a:xfrm>
            <a:off x="1227046" y="3359015"/>
            <a:ext cx="4628901" cy="319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Горизонтальный свиток 5"/>
          <p:cNvSpPr/>
          <p:nvPr/>
        </p:nvSpPr>
        <p:spPr>
          <a:xfrm>
            <a:off x="6915150" y="1"/>
            <a:ext cx="4957763" cy="346551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3300"/>
                </a:solidFill>
              </a:rPr>
              <a:t> </a:t>
            </a:r>
            <a:r>
              <a:rPr lang="ru-RU" sz="2000" b="1" i="1" dirty="0">
                <a:solidFill>
                  <a:srgbClr val="663300"/>
                </a:solidFill>
              </a:rPr>
              <a:t>Из соленого теста можно сделать </a:t>
            </a:r>
            <a:r>
              <a:rPr lang="ru-RU" sz="2000" b="1" i="1" dirty="0" smtClean="0">
                <a:solidFill>
                  <a:srgbClr val="663300"/>
                </a:solidFill>
              </a:rPr>
              <a:t>украшение :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плетенку ( </a:t>
            </a:r>
            <a:r>
              <a:rPr lang="ru-RU" b="1" dirty="0">
                <a:solidFill>
                  <a:srgbClr val="663300"/>
                </a:solidFill>
              </a:rPr>
              <a:t>для солонки), листочки могут сделать </a:t>
            </a:r>
            <a:r>
              <a:rPr lang="ru-RU" b="1" dirty="0" smtClean="0">
                <a:solidFill>
                  <a:srgbClr val="663300"/>
                </a:solidFill>
              </a:rPr>
              <a:t>дети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Для приготовления соленого теста</a:t>
            </a:r>
          </a:p>
          <a:p>
            <a:pPr algn="ctr"/>
            <a:r>
              <a:rPr lang="ru-RU" b="1" i="1" dirty="0">
                <a:solidFill>
                  <a:srgbClr val="663300"/>
                </a:solidFill>
              </a:rPr>
              <a:t>200 г муки, 200 г </a:t>
            </a:r>
            <a:r>
              <a:rPr lang="ru-RU" b="1" i="1" dirty="0" smtClean="0">
                <a:solidFill>
                  <a:srgbClr val="663300"/>
                </a:solidFill>
              </a:rPr>
              <a:t>соли</a:t>
            </a:r>
          </a:p>
          <a:p>
            <a:pPr algn="ctr"/>
            <a:r>
              <a:rPr lang="ru-RU" b="1" i="1" dirty="0" smtClean="0">
                <a:solidFill>
                  <a:srgbClr val="663300"/>
                </a:solidFill>
              </a:rPr>
              <a:t> </a:t>
            </a:r>
            <a:r>
              <a:rPr lang="ru-RU" b="1" i="1" dirty="0">
                <a:solidFill>
                  <a:srgbClr val="663300"/>
                </a:solidFill>
              </a:rPr>
              <a:t>100 г картофельного </a:t>
            </a:r>
            <a:r>
              <a:rPr lang="ru-RU" b="1" i="1" dirty="0" smtClean="0">
                <a:solidFill>
                  <a:srgbClr val="663300"/>
                </a:solidFill>
              </a:rPr>
              <a:t>крахмала</a:t>
            </a:r>
          </a:p>
          <a:p>
            <a:pPr algn="ctr"/>
            <a:r>
              <a:rPr lang="ru-RU" b="1" i="1" dirty="0" smtClean="0">
                <a:solidFill>
                  <a:srgbClr val="663300"/>
                </a:solidFill>
              </a:rPr>
              <a:t>150 </a:t>
            </a:r>
            <a:r>
              <a:rPr lang="ru-RU" b="1" i="1" dirty="0">
                <a:solidFill>
                  <a:srgbClr val="663300"/>
                </a:solidFill>
              </a:rPr>
              <a:t>мл </a:t>
            </a:r>
            <a:r>
              <a:rPr lang="ru-RU" b="1" i="1" dirty="0" smtClean="0">
                <a:solidFill>
                  <a:srgbClr val="663300"/>
                </a:solidFill>
              </a:rPr>
              <a:t>воды</a:t>
            </a:r>
          </a:p>
          <a:p>
            <a:pPr algn="ctr"/>
            <a:r>
              <a:rPr lang="ru-RU" b="1" i="1" dirty="0" smtClean="0">
                <a:solidFill>
                  <a:srgbClr val="663300"/>
                </a:solidFill>
              </a:rPr>
              <a:t>100 г клей ПВА</a:t>
            </a:r>
            <a:endParaRPr lang="ru-RU" b="1" i="1" dirty="0">
              <a:solidFill>
                <a:srgbClr val="663300"/>
              </a:solidFill>
            </a:endParaRPr>
          </a:p>
        </p:txBody>
      </p:sp>
      <p:pic>
        <p:nvPicPr>
          <p:cNvPr id="7" name="Picture 2" descr="https://pp.userapi.com/c639124/v639124195/4575b/rUu5XMlHpD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15829" r="10772" b="35774"/>
          <a:stretch/>
        </p:blipFill>
        <p:spPr bwMode="auto">
          <a:xfrm>
            <a:off x="7391978" y="3465513"/>
            <a:ext cx="4135872" cy="297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1676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p.userapi.com/c621513/v621513289/2401e/AYnAnDSFTK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06" y="4395406"/>
            <a:ext cx="5509818" cy="214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0" name="Picture 12" descr="https://pp.userapi.com/c840625/v840625259/153e5/CYwLnIedHw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06" y="1692566"/>
            <a:ext cx="5509818" cy="22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2" name="Picture 14" descr="https://pp.userapi.com/c841428/v841428259/31aa3/ftqNNW4L6l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9339" y="293959"/>
            <a:ext cx="2261368" cy="505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64" name="Picture 16" descr="https://pp.userapi.com/c841532/v841532259/2954d/D-J2O58FQ_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2" y="4395406"/>
            <a:ext cx="5189842" cy="2147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Горизонтальный свиток 1"/>
          <p:cNvSpPr/>
          <p:nvPr/>
        </p:nvSpPr>
        <p:spPr>
          <a:xfrm>
            <a:off x="530730" y="0"/>
            <a:ext cx="11201293" cy="169256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3300"/>
                </a:solidFill>
              </a:rPr>
              <a:t>Для создания </a:t>
            </a:r>
            <a:r>
              <a:rPr lang="ru-RU" b="1" dirty="0" smtClean="0">
                <a:solidFill>
                  <a:srgbClr val="663300"/>
                </a:solidFill>
              </a:rPr>
              <a:t>объема, по низу, </a:t>
            </a:r>
            <a:r>
              <a:rPr lang="ru-RU" b="1" dirty="0">
                <a:solidFill>
                  <a:srgbClr val="663300"/>
                </a:solidFill>
              </a:rPr>
              <a:t>каравай   украшаем плетеной косой</a:t>
            </a:r>
            <a:br>
              <a:rPr lang="ru-RU" b="1" dirty="0">
                <a:solidFill>
                  <a:srgbClr val="663300"/>
                </a:solidFill>
              </a:rPr>
            </a:br>
            <a:r>
              <a:rPr lang="ru-RU" b="1" dirty="0">
                <a:solidFill>
                  <a:srgbClr val="663300"/>
                </a:solidFill>
              </a:rPr>
              <a:t>Плетенку также делаем из ваты и </a:t>
            </a:r>
            <a:r>
              <a:rPr lang="ru-RU" b="1" dirty="0" smtClean="0">
                <a:solidFill>
                  <a:srgbClr val="663300"/>
                </a:solidFill>
              </a:rPr>
              <a:t>марли (можно </a:t>
            </a:r>
            <a:r>
              <a:rPr lang="ru-RU" b="1" dirty="0">
                <a:solidFill>
                  <a:srgbClr val="663300"/>
                </a:solidFill>
              </a:rPr>
              <a:t>не подшивать</a:t>
            </a:r>
            <a:r>
              <a:rPr lang="ru-RU" b="1" dirty="0" smtClean="0">
                <a:solidFill>
                  <a:srgbClr val="663300"/>
                </a:solidFill>
              </a:rPr>
              <a:t>)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Смазываем </a:t>
            </a:r>
            <a:r>
              <a:rPr lang="ru-RU" b="1" dirty="0">
                <a:solidFill>
                  <a:srgbClr val="663300"/>
                </a:solidFill>
              </a:rPr>
              <a:t>каждую деталь тестом, которое приготовили для основы каравая, а затем плетем косу </a:t>
            </a:r>
            <a:r>
              <a:rPr lang="ru-RU" b="1" dirty="0" smtClean="0">
                <a:solidFill>
                  <a:srgbClr val="66330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27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p.userapi.com/c639525/v639525195/515ae/dyLxlX2d4Z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8889" r="19655"/>
          <a:stretch/>
        </p:blipFill>
        <p:spPr bwMode="auto">
          <a:xfrm>
            <a:off x="171448" y="144155"/>
            <a:ext cx="3571877" cy="31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p.userapi.com/c840222/v840222195/32c5e/TcW9XMRF93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1"/>
          <a:stretch/>
        </p:blipFill>
        <p:spPr bwMode="auto">
          <a:xfrm>
            <a:off x="171448" y="3433027"/>
            <a:ext cx="3571877" cy="308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p.userapi.com/c639716/v639716195/4a2e3/YlQuX0FFxJ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30" y="1754883"/>
            <a:ext cx="6346957" cy="47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6096000" y="318187"/>
            <a:ext cx="5202070" cy="1033272"/>
          </a:xfrm>
          <a:prstGeom prst="horizont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663300"/>
                </a:solidFill>
              </a:rPr>
              <a:t>Укладываем </a:t>
            </a:r>
            <a:r>
              <a:rPr lang="ru-RU" sz="2000" b="1" dirty="0" smtClean="0">
                <a:solidFill>
                  <a:srgbClr val="663300"/>
                </a:solidFill>
              </a:rPr>
              <a:t>косу по </a:t>
            </a:r>
            <a:r>
              <a:rPr lang="ru-RU" sz="2000" b="1" dirty="0">
                <a:solidFill>
                  <a:srgbClr val="663300"/>
                </a:solidFill>
              </a:rPr>
              <a:t>низу </a:t>
            </a:r>
            <a:r>
              <a:rPr lang="ru-RU" sz="2000" b="1" dirty="0" smtClean="0">
                <a:solidFill>
                  <a:srgbClr val="663300"/>
                </a:solidFill>
              </a:rPr>
              <a:t>изделия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663300"/>
                </a:solidFill>
              </a:rPr>
              <a:t>Украшаем листочками из соленого теста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535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p.userapi.com/c841435/v841435195/27b30/9E2q0cZU3Q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83" y="221389"/>
            <a:ext cx="3788454" cy="3042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https://pp.userapi.com/c841231/v841231195/27692/M2ltkvsFH4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26" y="221389"/>
            <a:ext cx="3532717" cy="2932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https://pp.userapi.com/c639619/v639619195/4e46c/V0jDS1gHY1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36" y="2468964"/>
            <a:ext cx="5327216" cy="3995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Вертикальный свиток 1"/>
          <p:cNvSpPr/>
          <p:nvPr/>
        </p:nvSpPr>
        <p:spPr>
          <a:xfrm>
            <a:off x="4017169" y="167901"/>
            <a:ext cx="4157662" cy="2058123"/>
          </a:xfrm>
          <a:prstGeom prst="verticalScroll">
            <a:avLst/>
          </a:prstGeom>
          <a:blipFill>
            <a:blip r:embed="rId5"/>
            <a:tile tx="0" ty="0" sx="100000" sy="100000" flip="none" algn="tl"/>
          </a:blip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663300"/>
              </a:solidFill>
            </a:endParaRPr>
          </a:p>
          <a:p>
            <a:pPr algn="ctr"/>
            <a:endParaRPr lang="ru-RU" sz="2000" b="1" dirty="0" smtClean="0">
              <a:solidFill>
                <a:srgbClr val="6633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663300"/>
                </a:solidFill>
              </a:rPr>
              <a:t>Далее </a:t>
            </a:r>
            <a:r>
              <a:rPr lang="ru-RU" sz="2000" b="1" dirty="0">
                <a:solidFill>
                  <a:srgbClr val="663300"/>
                </a:solidFill>
              </a:rPr>
              <a:t>фантазируем </a:t>
            </a:r>
            <a:r>
              <a:rPr lang="ru-RU" sz="2000" b="1" dirty="0" smtClean="0">
                <a:solidFill>
                  <a:srgbClr val="663300"/>
                </a:solidFill>
              </a:rPr>
              <a:t>и </a:t>
            </a:r>
            <a:r>
              <a:rPr lang="ru-RU" sz="2000" b="1" dirty="0">
                <a:solidFill>
                  <a:srgbClr val="663300"/>
                </a:solidFill>
              </a:rPr>
              <a:t>украшаем </a:t>
            </a:r>
            <a:r>
              <a:rPr lang="ru-RU" sz="2000" b="1" dirty="0" smtClean="0">
                <a:solidFill>
                  <a:srgbClr val="663300"/>
                </a:solidFill>
              </a:rPr>
              <a:t>каравай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Можно использовать:</a:t>
            </a:r>
          </a:p>
          <a:p>
            <a:pPr algn="ctr"/>
            <a:r>
              <a:rPr lang="ru-RU" b="1" dirty="0">
                <a:solidFill>
                  <a:srgbClr val="663300"/>
                </a:solidFill>
              </a:rPr>
              <a:t>к</a:t>
            </a:r>
            <a:r>
              <a:rPr lang="ru-RU" b="1" dirty="0" smtClean="0">
                <a:solidFill>
                  <a:srgbClr val="663300"/>
                </a:solidFill>
              </a:rPr>
              <a:t>олпачки от фломастеров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</a:rPr>
              <a:t>пуговицы</a:t>
            </a:r>
          </a:p>
          <a:p>
            <a:pPr algn="ctr"/>
            <a:r>
              <a:rPr lang="ru-RU" b="1" dirty="0">
                <a:solidFill>
                  <a:srgbClr val="663300"/>
                </a:solidFill>
              </a:rPr>
              <a:t>т</a:t>
            </a:r>
            <a:r>
              <a:rPr lang="ru-RU" b="1" dirty="0" smtClean="0">
                <a:solidFill>
                  <a:srgbClr val="663300"/>
                </a:solidFill>
              </a:rPr>
              <a:t>рубочки разного диаметра</a:t>
            </a:r>
          </a:p>
          <a:p>
            <a:pPr algn="ctr"/>
            <a:endParaRPr lang="ru-RU" b="1" dirty="0" smtClean="0">
              <a:solidFill>
                <a:srgbClr val="6633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7" name="Picture 4" descr="http://teropongrakyat.net/wp-content/uploads/2017/07/Sedotan-Plastik-PP-1080x1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8" y="4755157"/>
            <a:ext cx="1826442" cy="1774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0" descr="http://womanadvice.ru/sites/default/files/podelki_iz_kolpachkov_ot_flomasterov_foto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515" y="4755157"/>
            <a:ext cx="1909687" cy="1774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6" descr="http://rastishka.by-dev.stage.by/wp-content/uploads/2015/04/testo-2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1776" r="18577" b="5241"/>
          <a:stretch/>
        </p:blipFill>
        <p:spPr bwMode="auto">
          <a:xfrm rot="5400000">
            <a:off x="10207033" y="3034540"/>
            <a:ext cx="1367406" cy="1826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http://img0.liveinternet.ru/images/attach/c/7/95/736/95736548_soltesto35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8"/>
          <a:stretch/>
        </p:blipFill>
        <p:spPr bwMode="auto">
          <a:xfrm>
            <a:off x="4805959" y="5949073"/>
            <a:ext cx="2580081" cy="758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2" descr="https://s-media-cache-ak0.pinimg.com/736x/c8/6b/24/c86b24d4447217f79d7493099304e33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4" y="3381128"/>
            <a:ext cx="1537689" cy="1250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79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351</Words>
  <Application>Microsoft Office PowerPoint</Application>
  <PresentationFormat>Широкоэкранный</PresentationFormat>
  <Paragraphs>72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шоль</dc:creator>
  <cp:lastModifiedBy>галина шоль</cp:lastModifiedBy>
  <cp:revision>71</cp:revision>
  <dcterms:created xsi:type="dcterms:W3CDTF">2017-09-17T15:57:25Z</dcterms:created>
  <dcterms:modified xsi:type="dcterms:W3CDTF">2017-10-19T16:13:28Z</dcterms:modified>
</cp:coreProperties>
</file>