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64" r:id="rId2"/>
    <p:sldId id="265" r:id="rId3"/>
    <p:sldId id="328" r:id="rId4"/>
    <p:sldId id="266" r:id="rId5"/>
    <p:sldId id="267" r:id="rId6"/>
    <p:sldId id="335" r:id="rId7"/>
    <p:sldId id="334" r:id="rId8"/>
    <p:sldId id="333" r:id="rId9"/>
    <p:sldId id="307" r:id="rId10"/>
    <p:sldId id="312" r:id="rId11"/>
    <p:sldId id="337" r:id="rId12"/>
    <p:sldId id="313" r:id="rId13"/>
    <p:sldId id="356" r:id="rId14"/>
    <p:sldId id="273" r:id="rId15"/>
    <p:sldId id="274" r:id="rId16"/>
    <p:sldId id="275" r:id="rId17"/>
    <p:sldId id="315" r:id="rId18"/>
    <p:sldId id="318" r:id="rId19"/>
    <p:sldId id="317" r:id="rId20"/>
    <p:sldId id="285" r:id="rId21"/>
    <p:sldId id="287" r:id="rId22"/>
    <p:sldId id="320" r:id="rId23"/>
    <p:sldId id="354" r:id="rId24"/>
    <p:sldId id="339" r:id="rId25"/>
    <p:sldId id="355" r:id="rId26"/>
    <p:sldId id="341" r:id="rId27"/>
    <p:sldId id="343" r:id="rId28"/>
    <p:sldId id="344" r:id="rId29"/>
    <p:sldId id="345" r:id="rId30"/>
    <p:sldId id="349" r:id="rId31"/>
    <p:sldId id="351" r:id="rId32"/>
    <p:sldId id="353" r:id="rId33"/>
    <p:sldId id="326" r:id="rId34"/>
    <p:sldId id="327" r:id="rId35"/>
    <p:sldId id="325" r:id="rId36"/>
    <p:sldId id="321" r:id="rId37"/>
    <p:sldId id="322" r:id="rId38"/>
    <p:sldId id="323" r:id="rId39"/>
    <p:sldId id="289" r:id="rId40"/>
    <p:sldId id="324" r:id="rId41"/>
    <p:sldId id="294" r:id="rId42"/>
    <p:sldId id="295" r:id="rId43"/>
    <p:sldId id="300" r:id="rId44"/>
    <p:sldId id="297" r:id="rId45"/>
    <p:sldId id="298" r:id="rId46"/>
    <p:sldId id="302" r:id="rId47"/>
    <p:sldId id="304" r:id="rId48"/>
    <p:sldId id="305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6C0000"/>
    <a:srgbClr val="CC0000"/>
    <a:srgbClr val="8A0000"/>
    <a:srgbClr val="005000"/>
    <a:srgbClr val="007A00"/>
    <a:srgbClr val="194B32"/>
    <a:srgbClr val="006600"/>
    <a:srgbClr val="753805"/>
    <a:srgbClr val="7A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494" autoAdjust="0"/>
  </p:normalViewPr>
  <p:slideViewPr>
    <p:cSldViewPr>
      <p:cViewPr>
        <p:scale>
          <a:sx n="76" d="100"/>
          <a:sy n="76" d="100"/>
        </p:scale>
        <p:origin x="-120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13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530878-AE2E-4375-A500-F5C3CD3088D8}" type="datetimeFigureOut">
              <a:rPr lang="ru-RU" smtClean="0"/>
              <a:pPr/>
              <a:t>20.11.2020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BEF0E-4849-42FA-A381-81B827FEA8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070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EF0E-4849-42FA-A381-81B827FEA876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7959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                                                                                             ОСЕНЬ В АБРАМЦЕВО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EF0E-4849-42FA-A381-81B827FEA876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EF0E-4849-42FA-A381-81B827FEA876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20.11.2020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20.11.2020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20.11.2020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6DDDE-3C24-42F7-AD86-2E92357493A0}" type="datetimeFigureOut">
              <a:rPr lang="ru-RU" smtClean="0"/>
              <a:pPr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1\Downloads\f_shopen_-_osennij_vals_audiofreeonline.com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mtt.syzran.ru/imeging3/tolstoi3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isaak-levitan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ELENA\&#1056;&#1072;&#1073;&#1086;&#1095;&#1080;&#1081;%20&#1089;&#1090;&#1086;&#1083;\&#1087;&#1088;&#1086;&#1077;&#1082;&#1090;\&#1076;&#1083;&#1103;%20&#1087;&#1088;&#1077;&#1079;&#1077;&#1085;&#1090;&#1072;&#1094;&#1080;&#1080;\&#1063;&#1072;&#1081;&#1082;&#1086;&#1074;&#1089;&#1082;&#1080;&#1081;.mp3" TargetMode="Externa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ELENA\&#1056;&#1072;&#1073;&#1086;&#1095;&#1080;&#1081;%20&#1089;&#1090;&#1086;&#1083;\&#1087;&#1088;&#1086;&#1077;&#1082;&#1090;\&#1076;&#1083;&#1103;%20&#1087;&#1088;&#1077;&#1079;&#1077;&#1085;&#1090;&#1072;&#1094;&#1080;&#1080;\&#1042;&#1080;&#1074;&#1072;&#1083;&#1100;&#1076;&#1080;.mp3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artsait.ru/art/o/ostrouhov/main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://classicmusicon.narod.ru/bio_v4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pushkin.niv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476250"/>
            <a:ext cx="8229600" cy="1079500"/>
          </a:xfrm>
        </p:spPr>
        <p:txBody>
          <a:bodyPr>
            <a:normAutofit lnSpcReduction="10000"/>
          </a:bodyPr>
          <a:lstStyle/>
          <a:p>
            <a:pPr algn="ctr">
              <a:buFontTx/>
              <a:buNone/>
            </a:pPr>
            <a:r>
              <a:rPr lang="ru-RU" sz="3600" i="1" dirty="0" smtClean="0">
                <a:solidFill>
                  <a:srgbClr val="993300"/>
                </a:solidFill>
              </a:rPr>
              <a:t>Образ осени в литературе, музыке, живописи.</a:t>
            </a:r>
            <a:endParaRPr lang="ru-RU" sz="3600" i="1" dirty="0">
              <a:solidFill>
                <a:srgbClr val="993300"/>
              </a:solidFill>
            </a:endParaRPr>
          </a:p>
        </p:txBody>
      </p:sp>
      <p:pic>
        <p:nvPicPr>
          <p:cNvPr id="48135" name="Picture 7" descr="Картина осени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9871" y="1520973"/>
            <a:ext cx="6546048" cy="478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138" name="Picture 10" descr="listi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042400">
            <a:off x="539750" y="1341438"/>
            <a:ext cx="5381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139" name="Picture 11" descr="listi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31517">
            <a:off x="8027988" y="5661025"/>
            <a:ext cx="538162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140" name="Picture 12" descr="LIST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144782">
            <a:off x="6551613" y="1233488"/>
            <a:ext cx="638175" cy="7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141" name="Picture 13" descr="LIS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51019">
            <a:off x="539750" y="5805488"/>
            <a:ext cx="573088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142" name="Picture 14" descr="LIS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254865">
            <a:off x="7634288" y="3895725"/>
            <a:ext cx="703262" cy="77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143" name="Picture 15" descr="listi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212380">
            <a:off x="7955757" y="1845468"/>
            <a:ext cx="647700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144" name="Picture 16" descr="listi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748853">
            <a:off x="611982" y="4148931"/>
            <a:ext cx="647700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145" name="Picture 17" descr="LIS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6861930">
            <a:off x="2233613" y="1303338"/>
            <a:ext cx="703262" cy="77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146" name="Picture 18" descr="listi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3251891">
            <a:off x="683419" y="2493169"/>
            <a:ext cx="647700" cy="7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f_shopen_-_osennij_vals_audiofreeonline.co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619672" y="6122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8624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8957"/>
    </mc:Choice>
    <mc:Fallback>
      <p:transition spd="slow" advTm="18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48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8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48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48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48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48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48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48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48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48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0"/>
                                        <p:tgtEl>
                                          <p:spTgt spid="48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48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48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0"/>
                                        <p:tgtEl>
                                          <p:spTgt spid="48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48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0" fill="hold"/>
                                        <p:tgtEl>
                                          <p:spTgt spid="48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0" fill="hold"/>
                                        <p:tgtEl>
                                          <p:spTgt spid="48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0"/>
                                        <p:tgtEl>
                                          <p:spTgt spid="48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48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48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0" fill="hold"/>
                                        <p:tgtEl>
                                          <p:spTgt spid="48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 xmlns="">
        <p14:playEvt time="5006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Лирика Фет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http://s51.radikal.ru/i132/1110/97/36db079ff6d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3300"/>
                </a:solidFill>
              </a:rPr>
              <a:t/>
            </a:r>
            <a:br>
              <a:rPr lang="ru-RU" sz="2800" b="1" dirty="0" smtClean="0">
                <a:solidFill>
                  <a:srgbClr val="FF33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/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          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53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Алексей Константинович</a:t>
            </a:r>
            <a:br>
              <a:rPr lang="ru-RU" sz="53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3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Толстой</a:t>
            </a:r>
            <a:r>
              <a:rPr lang="ru-RU" b="1" dirty="0" smtClean="0">
                <a:solidFill>
                  <a:srgbClr val="FF3300"/>
                </a:solidFill>
              </a:rPr>
              <a:t/>
            </a:r>
            <a:br>
              <a:rPr lang="ru-RU" b="1" dirty="0" smtClean="0">
                <a:solidFill>
                  <a:srgbClr val="FF3300"/>
                </a:solidFill>
              </a:rPr>
            </a:br>
            <a:endParaRPr lang="ru-RU" dirty="0" smtClean="0"/>
          </a:p>
        </p:txBody>
      </p:sp>
      <p:pic>
        <p:nvPicPr>
          <p:cNvPr id="7171" name="Picture 7" descr="http://www.smtt.syzran.ru/imeging3/tolstoi3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10553" t="545" r="13213" b="17905"/>
          <a:stretch>
            <a:fillRect/>
          </a:stretch>
        </p:blipFill>
        <p:spPr bwMode="auto">
          <a:xfrm>
            <a:off x="5857884" y="857232"/>
            <a:ext cx="2736850" cy="4176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071688" y="1643063"/>
            <a:ext cx="400050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i="1">
                <a:solidFill>
                  <a:srgbClr val="002060"/>
                </a:solidFill>
              </a:rPr>
              <a:t>Осень. Обсыпает весь наш бедный сад.</a:t>
            </a:r>
          </a:p>
          <a:p>
            <a:pPr algn="ctr">
              <a:spcBef>
                <a:spcPct val="50000"/>
              </a:spcBef>
            </a:pPr>
            <a:r>
              <a:rPr lang="ru-RU" b="1" i="1">
                <a:solidFill>
                  <a:srgbClr val="002060"/>
                </a:solidFill>
              </a:rPr>
              <a:t>Листья пожелтевшие по ветру летят;</a:t>
            </a:r>
          </a:p>
          <a:p>
            <a:pPr algn="ctr">
              <a:spcBef>
                <a:spcPct val="50000"/>
              </a:spcBef>
            </a:pPr>
            <a:r>
              <a:rPr lang="ru-RU" b="1" i="1">
                <a:solidFill>
                  <a:srgbClr val="002060"/>
                </a:solidFill>
              </a:rPr>
              <a:t>Лишь вдали красуются,</a:t>
            </a:r>
          </a:p>
          <a:p>
            <a:pPr algn="ctr">
              <a:spcBef>
                <a:spcPct val="50000"/>
              </a:spcBef>
            </a:pPr>
            <a:r>
              <a:rPr lang="ru-RU" b="1" i="1">
                <a:solidFill>
                  <a:srgbClr val="002060"/>
                </a:solidFill>
              </a:rPr>
              <a:t>там, на дне долин,</a:t>
            </a:r>
          </a:p>
          <a:p>
            <a:pPr algn="ctr">
              <a:spcBef>
                <a:spcPct val="50000"/>
              </a:spcBef>
            </a:pPr>
            <a:r>
              <a:rPr lang="ru-RU" b="1" i="1">
                <a:solidFill>
                  <a:srgbClr val="002060"/>
                </a:solidFill>
              </a:rPr>
              <a:t>Кисти ярко – красные  вянущих рябин.</a:t>
            </a:r>
          </a:p>
        </p:txBody>
      </p:sp>
      <p:pic>
        <p:nvPicPr>
          <p:cNvPr id="6" name="Picture 7" descr="C:\Documents and Settings\User\Рабочий стол\Рябин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143380"/>
            <a:ext cx="1873250" cy="249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WordArt 3"/>
          <p:cNvSpPr>
            <a:spLocks noChangeArrowheads="1" noChangeShapeType="1" noTextEdit="1"/>
          </p:cNvSpPr>
          <p:nvPr/>
        </p:nvSpPr>
        <p:spPr bwMode="auto">
          <a:xfrm rot="877637">
            <a:off x="0" y="188913"/>
            <a:ext cx="5292725" cy="209867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32014"/>
              </a:avLst>
            </a:prstTxWarp>
            <a:scene3d>
              <a:camera prst="legacyPerspectiveFront">
                <a:rot lat="2051998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4500000" scaled="1"/>
                </a:gradFill>
                <a:latin typeface="Impact"/>
              </a:rPr>
              <a:t>ОСЕНЬ</a:t>
            </a:r>
          </a:p>
        </p:txBody>
      </p:sp>
      <p:sp>
        <p:nvSpPr>
          <p:cNvPr id="7172" name="WordArt 4"/>
          <p:cNvSpPr>
            <a:spLocks noChangeArrowheads="1" noChangeShapeType="1" noTextEdit="1"/>
          </p:cNvSpPr>
          <p:nvPr/>
        </p:nvSpPr>
        <p:spPr bwMode="auto">
          <a:xfrm rot="190697">
            <a:off x="971550" y="1628775"/>
            <a:ext cx="5041900" cy="79216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57139"/>
              </a:avLst>
            </a:prstTxWarp>
            <a:scene3d>
              <a:camera prst="legacyPerspectiveFront">
                <a:rot lat="2051998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160000" scaled="1"/>
                </a:gradFill>
                <a:latin typeface="Impact"/>
              </a:rPr>
              <a:t>В ПРОИЗВЕДЕНИЯХ</a:t>
            </a:r>
          </a:p>
        </p:txBody>
      </p:sp>
      <p:sp>
        <p:nvSpPr>
          <p:cNvPr id="7173" name="WordArt 5"/>
          <p:cNvSpPr>
            <a:spLocks noChangeArrowheads="1" noChangeShapeType="1" noTextEdit="1"/>
          </p:cNvSpPr>
          <p:nvPr/>
        </p:nvSpPr>
        <p:spPr bwMode="auto">
          <a:xfrm>
            <a:off x="1258888" y="2276475"/>
            <a:ext cx="6049962" cy="79216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9898"/>
              </a:avLst>
            </a:prstTxWarp>
            <a:scene3d>
              <a:camera prst="legacyPerspectiveFront">
                <a:rot lat="2051998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ВЕЛИКИХ ХУДОЖНИКОВ</a:t>
            </a:r>
          </a:p>
        </p:txBody>
      </p:sp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395288" y="3500438"/>
            <a:ext cx="7056437" cy="3024187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chemeClr val="folHlink"/>
              </a:gs>
              <a:gs pos="50000">
                <a:srgbClr val="FFFF66"/>
              </a:gs>
              <a:gs pos="100000">
                <a:schemeClr val="fol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 sz="2000" b="1" i="1" dirty="0"/>
          </a:p>
          <a:p>
            <a:pPr algn="ctr">
              <a:defRPr/>
            </a:pPr>
            <a:r>
              <a:rPr lang="ru-RU" sz="2000" b="1" i="1" dirty="0"/>
              <a:t> Обычно осень — время увядания природы —</a:t>
            </a:r>
          </a:p>
          <a:p>
            <a:pPr algn="ctr">
              <a:defRPr/>
            </a:pPr>
            <a:r>
              <a:rPr lang="ru-RU" sz="2000" b="1" i="1" dirty="0"/>
              <a:t>вызывает чувство печали и тоски. </a:t>
            </a:r>
          </a:p>
          <a:p>
            <a:pPr algn="ctr">
              <a:defRPr/>
            </a:pPr>
            <a:r>
              <a:rPr lang="ru-RU" sz="2000" b="1" i="1" dirty="0"/>
              <a:t>Но если на какой-то срок устанавливается </a:t>
            </a:r>
          </a:p>
          <a:p>
            <a:pPr algn="ctr">
              <a:defRPr/>
            </a:pPr>
            <a:r>
              <a:rPr lang="ru-RU" sz="2000" b="1" i="1" dirty="0"/>
              <a:t>теплая и сухая погода, и лес оденется в яркие </a:t>
            </a:r>
          </a:p>
          <a:p>
            <a:pPr algn="ctr">
              <a:defRPr/>
            </a:pPr>
            <a:r>
              <a:rPr lang="ru-RU" sz="2000" b="1" i="1" dirty="0"/>
              <a:t>золотые цвета, то сама красота осенней </a:t>
            </a:r>
          </a:p>
          <a:p>
            <a:pPr algn="ctr">
              <a:defRPr/>
            </a:pPr>
            <a:r>
              <a:rPr lang="ru-RU" sz="2000" b="1" i="1" dirty="0"/>
              <a:t>природы вызывает чувство бодрости, </a:t>
            </a:r>
          </a:p>
          <a:p>
            <a:pPr algn="ctr">
              <a:defRPr/>
            </a:pPr>
            <a:r>
              <a:rPr lang="ru-RU" sz="2000" b="1" i="1" dirty="0"/>
              <a:t>жизнерадостное настроение. </a:t>
            </a:r>
          </a:p>
          <a:p>
            <a:pPr algn="ctr">
              <a:defRPr/>
            </a:pPr>
            <a:endParaRPr lang="ru-RU" sz="2000" b="1" i="1" dirty="0"/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nimBg="1"/>
      <p:bldP spid="7172" grpId="0" animBg="1"/>
      <p:bldP spid="7173" grpId="0" animBg="1"/>
      <p:bldP spid="717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712" y="0"/>
            <a:ext cx="8507288" cy="130100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36712" y="1556792"/>
            <a:ext cx="8507288" cy="456937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Левитан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72" y="0"/>
            <a:ext cx="9114928" cy="6669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975" y="5949950"/>
            <a:ext cx="4608513" cy="417513"/>
          </a:xfrm>
        </p:spPr>
        <p:txBody>
          <a:bodyPr>
            <a:normAutofit fontScale="90000"/>
          </a:bodyPr>
          <a:lstStyle/>
          <a:p>
            <a:r>
              <a:rPr lang="ru-RU" sz="2400" i="1" dirty="0">
                <a:solidFill>
                  <a:srgbClr val="993300"/>
                </a:solidFill>
              </a:rPr>
              <a:t>Исаак Ильич Левитан</a:t>
            </a:r>
          </a:p>
        </p:txBody>
      </p:sp>
      <p:pic>
        <p:nvPicPr>
          <p:cNvPr id="52228" name="Picture 4" descr="levitan_selfportrait_1880">
            <a:hlinkClick r:id="rId2" tooltip="И. И. Левитан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92696"/>
            <a:ext cx="5616624" cy="5650018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229" name="Picture 5" descr="listik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3517028">
            <a:off x="469107" y="-1180307"/>
            <a:ext cx="538162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230" name="Picture 6" descr="listik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466439">
            <a:off x="1187450" y="-3051175"/>
            <a:ext cx="5381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231" name="Picture 7" descr="LIST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DF8"/>
              </a:clrFrom>
              <a:clrTo>
                <a:srgbClr val="FFFD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243083">
            <a:off x="1835150" y="-2259013"/>
            <a:ext cx="442913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232" name="Picture 8" descr="listik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788139">
            <a:off x="611982" y="-3844132"/>
            <a:ext cx="538162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233" name="Picture 9" descr="listik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466439">
            <a:off x="1835150" y="-4059238"/>
            <a:ext cx="5381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234" name="Picture 10" descr="listik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755440">
            <a:off x="2012950" y="-1892300"/>
            <a:ext cx="590550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235" name="Picture 11" descr="LIST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DF8"/>
              </a:clrFrom>
              <a:clrTo>
                <a:srgbClr val="FFFD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691489">
            <a:off x="4995863" y="-2762250"/>
            <a:ext cx="455612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236" name="Picture 12" descr="listik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466439">
            <a:off x="8101013" y="-2692400"/>
            <a:ext cx="538162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237" name="Picture 13" descr="LIST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DF8"/>
              </a:clrFrom>
              <a:clrTo>
                <a:srgbClr val="FFFD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691489">
            <a:off x="6877050" y="-3843338"/>
            <a:ext cx="442913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238" name="Picture 14" descr="listik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336752">
            <a:off x="7008019" y="-1959769"/>
            <a:ext cx="5381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239" name="Picture 15" descr="LIST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DF8"/>
              </a:clrFrom>
              <a:clrTo>
                <a:srgbClr val="FFFD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691489">
            <a:off x="5003800" y="-2763838"/>
            <a:ext cx="442913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240" name="Picture 16" descr="LIST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DF8"/>
              </a:clrFrom>
              <a:clrTo>
                <a:srgbClr val="FFFD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334298">
            <a:off x="8532812" y="-1250950"/>
            <a:ext cx="377825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241" name="Picture 17" descr="listik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466439">
            <a:off x="6300788" y="-1035050"/>
            <a:ext cx="538162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29176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3494"/>
    </mc:Choice>
    <mc:Fallback>
      <p:transition spd="slow" advTm="13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6.35838E-7 L 0.00208 0.7491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3745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54 0.04647 L -0.01354 1.29456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40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15607E-7 L -0.00052 1.03399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5169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15 -0.12138 L -0.0349 0.64879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3852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62428E-7 L -0.0158 0.7343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3671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379 -0.10983 L -0.15521 0.6548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0" y="3822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375 -0.2141 L -0.38628 0.68787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4511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0463 L 0.00208 0.96948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482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79769E-6 L -0.00833 1.25411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52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6270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526E-6 L 0.00347 0.5271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2635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931 0.02706 L 0.29098 1.28116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52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6270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44509E-6 L -0.01562 0.32509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52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625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452 -0.31006 L 0.08872 0.56046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52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43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3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8821" y="5949280"/>
            <a:ext cx="7006357" cy="215924"/>
          </a:xfrm>
        </p:spPr>
        <p:txBody>
          <a:bodyPr>
            <a:normAutofit fontScale="90000"/>
          </a:bodyPr>
          <a:lstStyle/>
          <a:p>
            <a:r>
              <a:rPr lang="ru-RU" sz="2400" i="1" dirty="0">
                <a:solidFill>
                  <a:srgbClr val="993300"/>
                </a:solidFill>
              </a:rPr>
              <a:t>И.И. Левитан. Золотая осень.</a:t>
            </a:r>
          </a:p>
        </p:txBody>
      </p:sp>
      <p:pic>
        <p:nvPicPr>
          <p:cNvPr id="53252" name="Picture 4" descr="golden-autum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7"/>
            <a:ext cx="7469368" cy="486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3256" name="Чайковский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94928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4834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058"/>
    </mc:Choice>
    <mc:Fallback>
      <p:transition spd="slow" advTm="6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2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56"/>
                </p:tgtEl>
              </p:cMediaNode>
            </p:audio>
          </p:childTnLst>
        </p:cTn>
      </p:par>
    </p:tnLst>
    <p:bldLst>
      <p:bldP spid="532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99" y="6021388"/>
            <a:ext cx="5473601" cy="216495"/>
          </a:xfrm>
        </p:spPr>
        <p:txBody>
          <a:bodyPr>
            <a:normAutofit fontScale="90000"/>
          </a:bodyPr>
          <a:lstStyle/>
          <a:p>
            <a:r>
              <a:rPr lang="ru-RU" sz="2400" i="1" dirty="0">
                <a:solidFill>
                  <a:srgbClr val="993300"/>
                </a:solidFill>
              </a:rPr>
              <a:t>И.И. Левитан. Осенью в лесу.</a:t>
            </a:r>
          </a:p>
        </p:txBody>
      </p:sp>
      <p:pic>
        <p:nvPicPr>
          <p:cNvPr id="54277" name="Picture 5" descr="v-lesu-os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920880" cy="550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4278" name="Вивальди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7165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4445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220"/>
    </mc:Choice>
    <mc:Fallback>
      <p:transition spd="slow" advTm="6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42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278"/>
                </p:tgtEl>
              </p:cMediaNode>
            </p:audio>
          </p:childTnLst>
        </p:cTn>
      </p:par>
    </p:tnLst>
    <p:bldLst>
      <p:bldP spid="5427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saac Levitan. Autumn. The Manor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25845"/>
            <a:ext cx="8209160" cy="569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2411760" y="5733256"/>
            <a:ext cx="59046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Осень. Поместье. Исаак Левитан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saac Levitan. Fog. Autumn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41104"/>
            <a:ext cx="8136904" cy="572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339975" y="6092825"/>
            <a:ext cx="54086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FF0000"/>
                </a:solidFill>
              </a:rPr>
              <a:t>Туман. Осень. Исаак Левитан</a:t>
            </a: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Левитан  Исаак  Ильич   (1861-1900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285750"/>
            <a:ext cx="8250237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2268538" y="5805488"/>
            <a:ext cx="5835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FF0000"/>
                </a:solidFill>
              </a:rPr>
              <a:t>Октябрь. Осень. Исаак Левитан</a:t>
            </a: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116013" y="549275"/>
            <a:ext cx="7704137" cy="1800225"/>
          </a:xfrm>
        </p:spPr>
        <p:txBody>
          <a:bodyPr/>
          <a:lstStyle/>
          <a:p>
            <a:pPr algn="l"/>
            <a:r>
              <a:rPr lang="ru-RU" sz="2400" i="1">
                <a:solidFill>
                  <a:srgbClr val="993300"/>
                </a:solidFill>
              </a:rPr>
              <a:t>             Не то, что мните вы, природа:</a:t>
            </a:r>
          </a:p>
          <a:p>
            <a:r>
              <a:rPr lang="ru-RU" sz="2400" i="1">
                <a:solidFill>
                  <a:srgbClr val="993300"/>
                </a:solidFill>
              </a:rPr>
              <a:t>  В ней есть душа, в ней есть свобода,</a:t>
            </a:r>
          </a:p>
          <a:p>
            <a:r>
              <a:rPr lang="ru-RU" sz="2400" i="1">
                <a:solidFill>
                  <a:srgbClr val="993300"/>
                </a:solidFill>
              </a:rPr>
              <a:t>В ней есть любовь, в ней есть язык.</a:t>
            </a:r>
          </a:p>
          <a:p>
            <a:r>
              <a:rPr lang="ru-RU" sz="2400" i="1">
                <a:solidFill>
                  <a:srgbClr val="993300"/>
                </a:solidFill>
              </a:rPr>
              <a:t>                                       Ф.И. Тютчев.</a:t>
            </a:r>
          </a:p>
        </p:txBody>
      </p:sp>
      <p:pic>
        <p:nvPicPr>
          <p:cNvPr id="2060" name="Picture 12" descr="52768445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1064" y="2348880"/>
            <a:ext cx="5112097" cy="379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0_5baad_9796bd70_M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613" y="549275"/>
            <a:ext cx="2857500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0_5baad_9796bd70_M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825" y="549275"/>
            <a:ext cx="2857500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29339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1843"/>
    </mc:Choice>
    <mc:Fallback>
      <p:transition spd="slow" advTm="11843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283968" y="6021388"/>
            <a:ext cx="4086127" cy="287932"/>
          </a:xfrm>
        </p:spPr>
        <p:txBody>
          <a:bodyPr>
            <a:normAutofit fontScale="90000"/>
          </a:bodyPr>
          <a:lstStyle/>
          <a:p>
            <a:r>
              <a:rPr lang="ru-RU" sz="2400" i="1" dirty="0">
                <a:solidFill>
                  <a:srgbClr val="993300"/>
                </a:solidFill>
              </a:rPr>
              <a:t>Василий Дмитриевич Поленов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628775"/>
            <a:ext cx="4679950" cy="4525963"/>
          </a:xfrm>
        </p:spPr>
        <p:txBody>
          <a:bodyPr/>
          <a:lstStyle/>
          <a:p>
            <a:pPr>
              <a:buFontTx/>
              <a:buNone/>
            </a:pPr>
            <a:r>
              <a:rPr lang="ru-RU" sz="2800" i="1" dirty="0"/>
              <a:t>   </a:t>
            </a:r>
            <a:r>
              <a:rPr lang="ru-RU" sz="2800" i="1" dirty="0">
                <a:solidFill>
                  <a:srgbClr val="993300"/>
                </a:solidFill>
              </a:rPr>
              <a:t>«Мне кажется, что искусство должно давать счастье и радость, иначе оно ничего не стоит».</a:t>
            </a:r>
          </a:p>
          <a:p>
            <a:pPr>
              <a:buFontTx/>
              <a:buNone/>
            </a:pPr>
            <a:r>
              <a:rPr lang="ru-RU" sz="2800" i="1" dirty="0">
                <a:solidFill>
                  <a:srgbClr val="993300"/>
                </a:solidFill>
              </a:rPr>
              <a:t>             В.Д. Поленов</a:t>
            </a:r>
          </a:p>
        </p:txBody>
      </p:sp>
      <p:pic>
        <p:nvPicPr>
          <p:cNvPr id="56324" name="Picture 4" descr="image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1" y="659267"/>
            <a:ext cx="3798094" cy="536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325" name="Picture 5" descr="LIS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DF8"/>
              </a:clrFrom>
              <a:clrTo>
                <a:srgbClr val="FFFD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14112">
            <a:off x="2339975" y="-2547938"/>
            <a:ext cx="442913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326" name="Picture 6" descr="listik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63185">
            <a:off x="8101013" y="-2692400"/>
            <a:ext cx="538162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327" name="Picture 7" descr="listik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466439">
            <a:off x="468313" y="-1179513"/>
            <a:ext cx="538162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328" name="Picture 8" descr="LIS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DF8"/>
              </a:clrFrom>
              <a:clrTo>
                <a:srgbClr val="FFFD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258310">
            <a:off x="1042988" y="-2187575"/>
            <a:ext cx="442912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329" name="Picture 9" descr="listik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4138258">
            <a:off x="2051845" y="-1901032"/>
            <a:ext cx="538162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330" name="Picture 10" descr="LIS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DF8"/>
              </a:clrFrom>
              <a:clrTo>
                <a:srgbClr val="FFFD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016879">
            <a:off x="5003801" y="-2763838"/>
            <a:ext cx="442912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331" name="Picture 11" descr="listik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466439">
            <a:off x="5867400" y="-1539875"/>
            <a:ext cx="538163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332" name="Picture 12" descr="listik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232264">
            <a:off x="1619250" y="-2187575"/>
            <a:ext cx="538163" cy="50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70995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3662"/>
    </mc:Choice>
    <mc:Fallback>
      <p:transition spd="slow" advTm="13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06 -0.52879 L 0.14115 1.2332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880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54 0.13064 L -0.67518 1.19006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0" y="5297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88 -0.00601 L 0.01996 0.74312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3745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79 -0.56024 L 0.02327 0.47375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51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33 0.08855 L -0.18698 1.15237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3" y="5317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076 -0.31907 L -0.11857 0.93943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6293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452 0.09896 L -0.36007 0.87977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56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3902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89 -0.10011 L 0.12622 0.40902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56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" y="25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5516563"/>
            <a:ext cx="8229600" cy="1143000"/>
          </a:xfrm>
        </p:spPr>
        <p:txBody>
          <a:bodyPr/>
          <a:lstStyle/>
          <a:p>
            <a:r>
              <a:rPr lang="ru-RU" sz="2400" i="1" dirty="0">
                <a:solidFill>
                  <a:srgbClr val="993300"/>
                </a:solidFill>
              </a:rPr>
              <a:t>В.Д. Поленов. Золотая осень.</a:t>
            </a:r>
          </a:p>
        </p:txBody>
      </p:sp>
      <p:pic>
        <p:nvPicPr>
          <p:cNvPr id="55300" name="Picture 4" descr="1285246830_image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7214966" cy="446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57134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221"/>
    </mc:Choice>
    <mc:Fallback>
      <p:transition spd="slow" advTm="6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5250"/>
            <a:ext cx="11430000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&amp;Scy;&amp;kcy;&amp;acy;&amp;chcy;&amp;acy;&amp;tcy;&amp;softcy; &amp;bcy;&amp;iecy;&amp;scy;&amp;pcy;&amp;lcy;&amp;acy;&amp;tcy;&amp;ncy;&amp;ocy; &amp;shcy;&amp;acy;&amp;bcy;&amp;lcy;&amp;ocy;&amp;ncy; &amp;dcy;&amp;lcy;&amp;yacy; &amp;pcy;&amp;rcy;&amp;iecy;&amp;zcy;&amp;iecy;&amp;ncy;&amp;tcy;&amp;acy;&amp;tscy;&amp;icy;&amp;jcy; &quot;&amp;Zcy;&amp;ocy;&amp;lcy;&amp;ocy;&amp;tcy;&amp;acy;&amp;yacy; &amp;ocy;&amp;scy;&amp;iecy;&amp;ncy;&amp;softcy;&quot; Pro…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8162"/>
          </a:xfrm>
          <a:prstGeom prst="rect">
            <a:avLst/>
          </a:prstGeom>
          <a:noFill/>
        </p:spPr>
      </p:pic>
      <p:pic>
        <p:nvPicPr>
          <p:cNvPr id="3" name="Picture 4" descr="&amp;Fcy;&amp;ocy;&amp;ncy;&amp;ycy; &amp;dcy;&amp;lcy;&amp;yacy; &amp;pcy;&amp;rcy;&amp;iecy;&amp;zcy;&amp;iecy;&amp;ncy;&amp;tcy;&amp;acy;&amp;tscy;&amp;icy;&amp;icy; &amp;mcy;&amp;ucy;&amp;zcy;&amp;ycy;&amp;kcy;&amp;acy; &amp;ocy;&amp;bcy;&amp;mcy;&amp;iecy;&amp;ncy;&amp;icy;&amp;vcy;&amp;acy;&amp;iecy;&amp;mcy;&amp;scy;&amp;yacy; &amp;fcy;&amp;acy;&amp;jcy;&amp;lcy;&amp;acy;&amp;mcy;&amp;icy;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CC00">
                <a:tint val="45000"/>
                <a:satMod val="400000"/>
              </a:srgbClr>
            </a:duotone>
            <a:lum bright="-20000"/>
          </a:blip>
          <a:srcRect t="74276"/>
          <a:stretch>
            <a:fillRect/>
          </a:stretch>
        </p:blipFill>
        <p:spPr bwMode="auto">
          <a:xfrm>
            <a:off x="0" y="5805264"/>
            <a:ext cx="9144000" cy="1052736"/>
          </a:xfrm>
          <a:prstGeom prst="rect">
            <a:avLst/>
          </a:prstGeom>
          <a:noFill/>
        </p:spPr>
      </p:pic>
      <p:pic>
        <p:nvPicPr>
          <p:cNvPr id="4" name="Picture 4" descr="&amp;Vcy;&amp;acy;&amp;scy;&amp;icy;&amp;lcy;&amp;icy;&amp;jcy; &amp;Dcy;&amp;mcy;&amp;icy;&amp;tcy;&amp;rcy;&amp;icy;&amp;iecy;&amp;vcy;&amp;icy;&amp;chcy; &amp;Pcy;&amp;ocy;&amp;lcy;&amp;iecy;&amp;ncy;&amp;ocy;&amp;vcy; &amp;bcy;&amp;icy;&amp;ocy;&amp;gcy;&amp;rcy;&amp;acy;&amp;fcy;&amp;icy;&amp;yacy; &amp;icy; &amp;tcy;&amp;vcy;&amp;ocy;&amp;rcy;&amp;chcy;&amp;iecy;&amp;scy;&amp;tcy;&amp;vcy;&amp;o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-1"/>
            <a:ext cx="4139952" cy="584993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93868" y="2780928"/>
            <a:ext cx="273183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333333"/>
                </a:solidFill>
              </a:rPr>
              <a:t>Архи́п </a:t>
            </a:r>
            <a:r>
              <a:rPr lang="vi-VN" sz="2400" b="1" dirty="0" smtClean="0">
                <a:solidFill>
                  <a:srgbClr val="333333"/>
                </a:solidFill>
              </a:rPr>
              <a:t>Ива́нович</a:t>
            </a:r>
            <a:endParaRPr lang="ru-RU" sz="2400" b="1" dirty="0" smtClean="0">
              <a:solidFill>
                <a:srgbClr val="333333"/>
              </a:solidFill>
            </a:endParaRPr>
          </a:p>
          <a:p>
            <a:r>
              <a:rPr lang="ru-RU" sz="2800" b="1" dirty="0" smtClean="0">
                <a:solidFill>
                  <a:prstClr val="black"/>
                </a:solidFill>
              </a:rPr>
              <a:t>Куинджи </a:t>
            </a: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2050" name="Picture 2" descr="http://i.allday.ru/09/da/c3/thumbs/1294240809_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863"/>
            <a:ext cx="4726671" cy="57994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0214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Arkhip Kuinj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476250"/>
            <a:ext cx="7677150" cy="501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2928938" y="5564188"/>
            <a:ext cx="42148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F0000"/>
                </a:solidFill>
              </a:rPr>
              <a:t>Осень. А.И. Куинджи</a:t>
            </a: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&amp;Fcy;&amp;ocy;&amp;ncy;&amp;ycy; &amp;dcy;&amp;lcy;&amp;yacy; &amp;pcy;&amp;rcy;&amp;iecy;&amp;zcy;&amp;iecy;&amp;ncy;&amp;tcy;&amp;acy;&amp;tscy;&amp;icy;&amp;icy; &amp;mcy;&amp;ucy;&amp;zcy;&amp;ycy;&amp;kcy;&amp;acy; &amp;ocy;&amp;bcy;&amp;mcy;&amp;iecy;&amp;ncy;&amp;icy;&amp;vcy;&amp;acy;&amp;iecy;&amp;mcy;&amp;scy;&amp;yacy; &amp;fcy;&amp;acy;&amp;jcy;&amp;lcy;&amp;acy;&amp;mcy;&amp;icy;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FCC00">
                <a:tint val="45000"/>
                <a:satMod val="400000"/>
              </a:srgbClr>
            </a:duotone>
            <a:lum bright="-20000"/>
          </a:blip>
          <a:srcRect t="74276"/>
          <a:stretch>
            <a:fillRect/>
          </a:stretch>
        </p:blipFill>
        <p:spPr bwMode="auto">
          <a:xfrm>
            <a:off x="0" y="5805264"/>
            <a:ext cx="9144000" cy="1052736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309502" cy="70054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32" y="7057"/>
            <a:ext cx="9380585" cy="699837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57"/>
            <a:ext cx="9515475" cy="699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laude Monet. Autumn at Argenteuil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7916707" cy="579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627313" y="5876925"/>
            <a:ext cx="30022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6C0000"/>
                </a:solidFill>
              </a:rPr>
              <a:t>Осень. Клод Моне</a:t>
            </a: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6021388"/>
            <a:ext cx="5405074" cy="287932"/>
          </a:xfrm>
        </p:spPr>
        <p:txBody>
          <a:bodyPr>
            <a:normAutofit fontScale="90000"/>
          </a:bodyPr>
          <a:lstStyle/>
          <a:p>
            <a:r>
              <a:rPr lang="ru-RU" sz="2400" i="1" dirty="0">
                <a:solidFill>
                  <a:srgbClr val="993300"/>
                </a:solidFill>
              </a:rPr>
              <a:t>Илья Семёнович Остроухов</a:t>
            </a:r>
          </a:p>
        </p:txBody>
      </p:sp>
      <p:pic>
        <p:nvPicPr>
          <p:cNvPr id="58372" name="Picture 4" descr="Остроухов И.С. (1902) | Остроухов Илья Семенович | Русская портретная галерея">
            <a:hlinkClick r:id="rId2" tooltip="И. С. Остроухов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6" y="836712"/>
            <a:ext cx="4302124" cy="49781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3" name="Picture 5" descr="listik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02787">
            <a:off x="469107" y="-1180307"/>
            <a:ext cx="538162" cy="6572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4" name="Picture 6" descr="LIST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DF8"/>
              </a:clrFrom>
              <a:clrTo>
                <a:srgbClr val="FFFDF8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91489">
            <a:off x="2339975" y="-2547938"/>
            <a:ext cx="442913" cy="4905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5" name="Picture 7" descr="listik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26079">
            <a:off x="6301581" y="-1035844"/>
            <a:ext cx="538163" cy="6572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6" name="Picture 8" descr="listik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55440">
            <a:off x="2012950" y="-1892300"/>
            <a:ext cx="590550" cy="720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7" name="Picture 9" descr="LIST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DF8"/>
              </a:clrFrom>
              <a:clrTo>
                <a:srgbClr val="FFFDF8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34298">
            <a:off x="8532812" y="-1250950"/>
            <a:ext cx="377825" cy="419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9" name="Picture 11" descr="LIST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DF8"/>
              </a:clrFrom>
              <a:clrTo>
                <a:srgbClr val="FFFDF8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34298">
            <a:off x="8748712" y="-1035050"/>
            <a:ext cx="377825" cy="419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0" name="Picture 12" descr="LIST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DF8"/>
              </a:clrFrom>
              <a:clrTo>
                <a:srgbClr val="FFFDF8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91489">
            <a:off x="5003800" y="-2763838"/>
            <a:ext cx="442913" cy="4905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1" name="Picture 13" descr="listik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2897">
            <a:off x="8101013" y="-2692400"/>
            <a:ext cx="538162" cy="6572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2" name="Picture 14" descr="listik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2555">
            <a:off x="1187450" y="-3051175"/>
            <a:ext cx="538163" cy="6572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3" name="Picture 15" descr="LIST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DF8"/>
              </a:clrFrom>
              <a:clrTo>
                <a:srgbClr val="FFFDF8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65331">
            <a:off x="755651" y="-1827213"/>
            <a:ext cx="442912" cy="4905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4" name="Picture 16" descr="listik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55440">
            <a:off x="-295275" y="-3124200"/>
            <a:ext cx="590550" cy="720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5" name="Picture 17" descr="LIST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DF8"/>
              </a:clrFrom>
              <a:clrTo>
                <a:srgbClr val="FFFDF8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43083">
            <a:off x="1835150" y="-2259013"/>
            <a:ext cx="442913" cy="4905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6" name="Picture 18" descr="LIST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DF8"/>
              </a:clrFrom>
              <a:clrTo>
                <a:srgbClr val="FFFDF8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91489">
            <a:off x="5219700" y="-2547938"/>
            <a:ext cx="442913" cy="4905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7" name="Picture 19" descr="listik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36752">
            <a:off x="6576219" y="-1959769"/>
            <a:ext cx="538163" cy="6572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8" name="Picture 20" descr="listik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66439">
            <a:off x="8316913" y="-2476500"/>
            <a:ext cx="538162" cy="6572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349568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0313"/>
    </mc:Choice>
    <mc:Fallback>
      <p:transition spd="slow" advTm="10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51 -0.20509 L -0.02743 0.5440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3745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63 0.04809 L -0.08715 1.08208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5169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215 -0.43607 L 0.09635 0.43445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4353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-0.01086 L -0.01285 0.31422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625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771 0.02706 L 0.25938 1.28116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583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6270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89 0.14104 L 0.01771 1.1059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583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4823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-0.53041 L 0.00226 0.71769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583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40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42 -0.15121 L 0.02309 1.1028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583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627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0.31468 L 0.07483 1.079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583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0" y="3822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219 -0.59168 L -0.14219 0.44231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583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69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487 -0.14058 L -0.46511 0.84509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583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4927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53 0.18104 L 0.10573 0.83122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58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3250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33 -0.21549 L -0.02951 0.74936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583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4825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6092825"/>
            <a:ext cx="6192986" cy="216495"/>
          </a:xfrm>
        </p:spPr>
        <p:txBody>
          <a:bodyPr>
            <a:normAutofit fontScale="90000"/>
          </a:bodyPr>
          <a:lstStyle/>
          <a:p>
            <a:r>
              <a:rPr lang="ru-RU" sz="2400" i="1" dirty="0">
                <a:solidFill>
                  <a:srgbClr val="993300"/>
                </a:solidFill>
              </a:rPr>
              <a:t>И.С. Остроухов. Золотая осень</a:t>
            </a:r>
          </a:p>
        </p:txBody>
      </p:sp>
      <p:pic>
        <p:nvPicPr>
          <p:cNvPr id="57348" name="Picture 4" descr="glrx-3695770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19"/>
            <a:ext cx="6940169" cy="51011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812280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6037"/>
    </mc:Choice>
    <mc:Fallback>
      <p:transition spd="slow" advTm="6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813" y="5876925"/>
            <a:ext cx="6191250" cy="638175"/>
          </a:xfrm>
        </p:spPr>
        <p:txBody>
          <a:bodyPr/>
          <a:lstStyle/>
          <a:p>
            <a:r>
              <a:rPr lang="ru-RU" sz="2400" i="1" dirty="0">
                <a:solidFill>
                  <a:srgbClr val="993300"/>
                </a:solidFill>
              </a:rPr>
              <a:t>И.С. Остроухов. В Абрамцевском парке.</a:t>
            </a:r>
          </a:p>
        </p:txBody>
      </p:sp>
      <p:pic>
        <p:nvPicPr>
          <p:cNvPr id="59396" name="Picture 4" descr="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830" y="917803"/>
            <a:ext cx="7129735" cy="49641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444426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8571"/>
    </mc:Choice>
    <mc:Fallback>
      <p:transition spd="slow" advTm="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Образ Осен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&amp;Scy;&amp;kcy;&amp;acy;&amp;chcy;&amp;acy;&amp;tcy;&amp;softcy; &amp;bcy;&amp;iecy;&amp;scy;&amp;pcy;&amp;lcy;&amp;acy;&amp;tcy;&amp;ncy;&amp;ocy; &amp;shcy;&amp;acy;&amp;bcy;&amp;lcy;&amp;ocy;&amp;ncy; &amp;dcy;&amp;lcy;&amp;yacy; &amp;pcy;&amp;rcy;&amp;iecy;&amp;zcy;&amp;iecy;&amp;ncy;&amp;tcy;&amp;acy;&amp;tscy;&amp;icy;&amp;jcy; &quot;&amp;Zcy;&amp;ocy;&amp;lcy;&amp;ocy;&amp;tcy;&amp;acy;&amp;yacy; &amp;ocy;&amp;scy;&amp;iecy;&amp;ncy;&amp;softcy;&quot; Pro…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0162"/>
            <a:ext cx="9144000" cy="6868162"/>
          </a:xfrm>
          <a:prstGeom prst="rect">
            <a:avLst/>
          </a:prstGeom>
          <a:noFill/>
        </p:spPr>
      </p:pic>
      <p:pic>
        <p:nvPicPr>
          <p:cNvPr id="3" name="Picture 4" descr="&amp;Fcy;&amp;ocy;&amp;ncy;&amp;ycy; &amp;dcy;&amp;lcy;&amp;yacy; &amp;pcy;&amp;rcy;&amp;iecy;&amp;zcy;&amp;iecy;&amp;ncy;&amp;tcy;&amp;acy;&amp;tscy;&amp;icy;&amp;icy; &amp;mcy;&amp;ucy;&amp;zcy;&amp;ycy;&amp;kcy;&amp;acy; &amp;ocy;&amp;bcy;&amp;mcy;&amp;iecy;&amp;ncy;&amp;icy;&amp;vcy;&amp;acy;&amp;iecy;&amp;mcy;&amp;scy;&amp;yacy; &amp;fcy;&amp;acy;&amp;jcy;&amp;lcy;&amp;acy;&amp;mcy;&amp;icy;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CC00">
                <a:tint val="45000"/>
                <a:satMod val="400000"/>
              </a:srgbClr>
            </a:duotone>
            <a:lum bright="-20000"/>
          </a:blip>
          <a:srcRect t="74276"/>
          <a:stretch>
            <a:fillRect/>
          </a:stretch>
        </p:blipFill>
        <p:spPr bwMode="auto">
          <a:xfrm>
            <a:off x="0" y="5805264"/>
            <a:ext cx="9144000" cy="1052736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137814"/>
            <a:ext cx="3989238" cy="552963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44059" y="1268760"/>
            <a:ext cx="26279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/>
              <a:t>Ива́н</a:t>
            </a:r>
            <a:r>
              <a:rPr lang="ru-RU" sz="2800" b="1" dirty="0"/>
              <a:t> </a:t>
            </a:r>
            <a:endParaRPr lang="ru-RU" sz="2800" b="1" dirty="0" smtClean="0"/>
          </a:p>
          <a:p>
            <a:r>
              <a:rPr lang="ru-RU" sz="2800" b="1" dirty="0" err="1" smtClean="0"/>
              <a:t>Ива́нович</a:t>
            </a:r>
            <a:r>
              <a:rPr lang="ru-RU" sz="2800" b="1" dirty="0" smtClean="0"/>
              <a:t> </a:t>
            </a:r>
          </a:p>
          <a:p>
            <a:r>
              <a:rPr lang="ru-RU" sz="2800" b="1" dirty="0" err="1" smtClean="0"/>
              <a:t>Ши́шкин</a:t>
            </a:r>
            <a:r>
              <a:rPr lang="ru-RU" sz="280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&amp;Scy;&amp;kcy;&amp;acy;&amp;chcy;&amp;acy;&amp;tcy;&amp;softcy; &amp;bcy;&amp;iecy;&amp;scy;&amp;pcy;&amp;lcy;&amp;acy;&amp;tcy;&amp;ncy;&amp;ocy; &amp;shcy;&amp;acy;&amp;bcy;&amp;lcy;&amp;ocy;&amp;ncy; &amp;dcy;&amp;lcy;&amp;yacy; &amp;pcy;&amp;rcy;&amp;iecy;&amp;zcy;&amp;iecy;&amp;ncy;&amp;tcy;&amp;acy;&amp;tscy;&amp;icy;&amp;jcy; &quot;&amp;Zcy;&amp;ocy;&amp;lcy;&amp;ocy;&amp;tcy;&amp;acy;&amp;yacy; &amp;ocy;&amp;scy;&amp;iecy;&amp;ncy;&amp;softcy;&quot; Pro…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162"/>
            <a:ext cx="9144000" cy="6868162"/>
          </a:xfrm>
          <a:prstGeom prst="rect">
            <a:avLst/>
          </a:prstGeom>
          <a:noFill/>
        </p:spPr>
      </p:pic>
      <p:pic>
        <p:nvPicPr>
          <p:cNvPr id="3" name="Picture 4" descr="&amp;Fcy;&amp;ocy;&amp;ncy;&amp;ycy; &amp;dcy;&amp;lcy;&amp;yacy; &amp;pcy;&amp;rcy;&amp;iecy;&amp;zcy;&amp;iecy;&amp;ncy;&amp;tcy;&amp;acy;&amp;tscy;&amp;icy;&amp;icy; &amp;mcy;&amp;ucy;&amp;zcy;&amp;ycy;&amp;kcy;&amp;acy; &amp;ocy;&amp;bcy;&amp;mcy;&amp;iecy;&amp;ncy;&amp;icy;&amp;vcy;&amp;acy;&amp;iecy;&amp;mcy;&amp;scy;&amp;yacy; &amp;fcy;&amp;acy;&amp;jcy;&amp;lcy;&amp;acy;&amp;mcy;&amp;icy;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CC00">
                <a:tint val="45000"/>
                <a:satMod val="400000"/>
              </a:srgbClr>
            </a:duotone>
            <a:lum bright="-20000"/>
          </a:blip>
          <a:srcRect t="74276"/>
          <a:stretch>
            <a:fillRect/>
          </a:stretch>
        </p:blipFill>
        <p:spPr bwMode="auto">
          <a:xfrm>
            <a:off x="0" y="5805264"/>
            <a:ext cx="9144000" cy="1052736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946"/>
            <a:ext cx="9166479" cy="68570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2959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Осень -3 месяц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Подумай, ответь Композит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Портрет Чайковск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415" y="692696"/>
            <a:ext cx="7955170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Охота-сентябрь Чайковски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Чайковский Осенняя песн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Чайковский Октябр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Осень -3 месяц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0" y="4508500"/>
            <a:ext cx="6048375" cy="863600"/>
          </a:xfrm>
        </p:spPr>
        <p:txBody>
          <a:bodyPr/>
          <a:lstStyle/>
          <a:p>
            <a:r>
              <a:rPr lang="ru-RU" sz="2400" i="1" dirty="0">
                <a:solidFill>
                  <a:srgbClr val="993300"/>
                </a:solidFill>
              </a:rPr>
              <a:t>Антонио Вивальди</a:t>
            </a:r>
          </a:p>
        </p:txBody>
      </p:sp>
      <p:pic>
        <p:nvPicPr>
          <p:cNvPr id="64516" name="Picture 4">
            <a:hlinkClick r:id="rId2" tooltip="Антонио Вивальди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734950"/>
            <a:ext cx="3215556" cy="384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519" name="Picture 7" descr="18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475" y="5516563"/>
            <a:ext cx="22860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13596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440"/>
    </mc:Choice>
    <mc:Fallback>
      <p:transition spd="slow" advTm="644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620713"/>
            <a:ext cx="7772400" cy="1470025"/>
          </a:xfrm>
        </p:spPr>
        <p:txBody>
          <a:bodyPr/>
          <a:lstStyle/>
          <a:p>
            <a:r>
              <a:rPr lang="ru-RU" sz="3600" i="1">
                <a:solidFill>
                  <a:srgbClr val="993300"/>
                </a:solidFill>
              </a:rPr>
              <a:t>Где мы можем встретить описание осени?</a:t>
            </a: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827088" y="2276475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2800" i="1" dirty="0">
                <a:solidFill>
                  <a:srgbClr val="993300"/>
                </a:solidFill>
              </a:rPr>
              <a:t>«Осень описывают в своих произведениях поэты и писатели».</a:t>
            </a: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611188" y="3429000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ru-RU" sz="2800" i="1">
              <a:solidFill>
                <a:srgbClr val="993300"/>
              </a:solidFill>
            </a:endParaRPr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684213" y="3644900"/>
            <a:ext cx="7772400" cy="139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2800" i="1" dirty="0">
                <a:solidFill>
                  <a:srgbClr val="993300"/>
                </a:solidFill>
              </a:rPr>
              <a:t>«Осень изображают художники».</a:t>
            </a:r>
          </a:p>
        </p:txBody>
      </p:sp>
      <p:sp>
        <p:nvSpPr>
          <p:cNvPr id="50184" name="Rectangle 8"/>
          <p:cNvSpPr>
            <a:spLocks noChangeArrowheads="1"/>
          </p:cNvSpPr>
          <p:nvPr/>
        </p:nvSpPr>
        <p:spPr bwMode="auto">
          <a:xfrm>
            <a:off x="755650" y="5084763"/>
            <a:ext cx="7772400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2800" i="1" dirty="0">
                <a:solidFill>
                  <a:srgbClr val="993300"/>
                </a:solidFill>
              </a:rPr>
              <a:t>«Многие композиторы посвятили свои произведения осени».</a:t>
            </a:r>
          </a:p>
        </p:txBody>
      </p:sp>
    </p:spTree>
    <p:extLst>
      <p:ext uri="{BB962C8B-B14F-4D97-AF65-F5344CB8AC3E}">
        <p14:creationId xmlns:p14="http://schemas.microsoft.com/office/powerpoint/2010/main" xmlns="" val="2970205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312"/>
    </mc:Choice>
    <mc:Fallback>
      <p:transition spd="slow" advTm="20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0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0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0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Осень Вивальд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550" y="188913"/>
            <a:ext cx="7772400" cy="1470025"/>
          </a:xfrm>
        </p:spPr>
        <p:txBody>
          <a:bodyPr/>
          <a:lstStyle/>
          <a:p>
            <a:pPr eaLnBrk="1" hangingPunct="1"/>
            <a:r>
              <a:rPr lang="ru-RU" sz="6600" smtClean="0">
                <a:solidFill>
                  <a:srgbClr val="A50021"/>
                </a:solidFill>
                <a:latin typeface="Monotype Corsiva" pitchFamily="66" charset="0"/>
              </a:rPr>
              <a:t>Какая она осень?...</a:t>
            </a:r>
          </a:p>
        </p:txBody>
      </p:sp>
      <p:pic>
        <p:nvPicPr>
          <p:cNvPr id="2051" name="Picture 16" descr="0_741a6_34719b5e_-1-XX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3236"/>
            <a:ext cx="6608731" cy="4388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38017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963"/>
    </mc:Choice>
    <mc:Fallback>
      <p:transition spd="slow" advTm="5963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03848" y="5805489"/>
            <a:ext cx="5365477" cy="503832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lang="ru-RU" sz="6000" dirty="0" smtClean="0">
                <a:solidFill>
                  <a:srgbClr val="800000"/>
                </a:solidFill>
                <a:latin typeface="Monotype Corsiva" pitchFamily="66" charset="0"/>
              </a:rPr>
              <a:t>…золотая</a:t>
            </a:r>
          </a:p>
        </p:txBody>
      </p:sp>
      <p:pic>
        <p:nvPicPr>
          <p:cNvPr id="3075" name="Picture 4" descr="Осень - яркая пора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92695"/>
            <a:ext cx="6552728" cy="520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01551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216"/>
    </mc:Choice>
    <mc:Fallback>
      <p:transition spd="slow" advTm="6216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672"/>
            <a:ext cx="8748713" cy="79174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6000" dirty="0" smtClean="0">
                <a:solidFill>
                  <a:srgbClr val="A50021"/>
                </a:solidFill>
                <a:latin typeface="Monotype Corsiva" pitchFamily="66" charset="0"/>
              </a:rPr>
              <a:t>…а может быть… весёлая?</a:t>
            </a:r>
          </a:p>
        </p:txBody>
      </p:sp>
      <p:pic>
        <p:nvPicPr>
          <p:cNvPr id="7171" name="Picture 4" descr="краски осен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0339" y="1412875"/>
            <a:ext cx="3455838" cy="4641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14560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628"/>
    </mc:Choice>
    <mc:Fallback>
      <p:transition spd="slow" advTm="4628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548680"/>
            <a:ext cx="5975895" cy="64807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6000" dirty="0" smtClean="0">
                <a:solidFill>
                  <a:srgbClr val="A50021"/>
                </a:solidFill>
                <a:latin typeface="Monotype Corsiva" pitchFamily="66" charset="0"/>
              </a:rPr>
              <a:t>…яркая</a:t>
            </a:r>
          </a:p>
        </p:txBody>
      </p:sp>
      <p:pic>
        <p:nvPicPr>
          <p:cNvPr id="4099" name="Picture 4" descr="красная осен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7272610" cy="481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24044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927"/>
    </mc:Choice>
    <mc:Fallback>
      <p:transition spd="slow" advTm="4927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720" y="5791200"/>
            <a:ext cx="6876380" cy="59012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6000" dirty="0" smtClean="0">
                <a:solidFill>
                  <a:srgbClr val="A50021"/>
                </a:solidFill>
                <a:latin typeface="Monotype Corsiva" pitchFamily="66" charset="0"/>
              </a:rPr>
              <a:t>…очаровательная</a:t>
            </a:r>
          </a:p>
        </p:txBody>
      </p:sp>
      <p:pic>
        <p:nvPicPr>
          <p:cNvPr id="5123" name="Picture 4" descr="Анимация , Вот и осень пришла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7" y="711025"/>
            <a:ext cx="6786265" cy="5089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10684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368"/>
    </mc:Choice>
    <mc:Fallback>
      <p:transition spd="slow" advTm="8368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ublic\Pictures\Sample Pictures\Autumn Leaves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9006" y="692696"/>
            <a:ext cx="7488832" cy="561662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-1" y="1285860"/>
            <a:ext cx="914400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Вянет природа </a:t>
            </a:r>
          </a:p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только на малое время.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844" y="5643578"/>
            <a:ext cx="9001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</a:rPr>
              <a:t>Всё</a:t>
            </a:r>
            <a:r>
              <a:rPr lang="ru-RU" sz="4800" dirty="0" smtClean="0">
                <a:solidFill>
                  <a:srgbClr val="FFFF00"/>
                </a:solidFill>
              </a:rPr>
              <a:t> </a:t>
            </a:r>
            <a:r>
              <a:rPr lang="ru-RU" sz="3200" dirty="0" smtClean="0">
                <a:solidFill>
                  <a:srgbClr val="FFFF00"/>
                </a:solidFill>
              </a:rPr>
              <a:t>обновится</a:t>
            </a:r>
            <a:r>
              <a:rPr lang="ru-RU" sz="4800" dirty="0" smtClean="0">
                <a:solidFill>
                  <a:srgbClr val="FFFF00"/>
                </a:solidFill>
              </a:rPr>
              <a:t> </a:t>
            </a:r>
            <a:r>
              <a:rPr lang="ru-RU" sz="3200" dirty="0" smtClean="0">
                <a:solidFill>
                  <a:srgbClr val="FFFF00"/>
                </a:solidFill>
              </a:rPr>
              <a:t>весною</a:t>
            </a:r>
            <a:r>
              <a:rPr lang="ru-RU" sz="4800" dirty="0" smtClean="0">
                <a:solidFill>
                  <a:srgbClr val="FFFF00"/>
                </a:solidFill>
              </a:rPr>
              <a:t> </a:t>
            </a:r>
            <a:r>
              <a:rPr lang="ru-RU" sz="3200" dirty="0" smtClean="0">
                <a:solidFill>
                  <a:srgbClr val="FFFF00"/>
                </a:solidFill>
              </a:rPr>
              <a:t>опять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5775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855"/>
    </mc:Choice>
    <mc:Fallback>
      <p:transition spd="slow" advTm="9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 descr="Тёплой и уютной осени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588" y="666750"/>
            <a:ext cx="7362825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98706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511"/>
    </mc:Choice>
    <mc:Fallback>
      <p:transition spd="slow" advTm="3511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79712" y="2060848"/>
            <a:ext cx="496855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i="1" dirty="0" smtClean="0">
              <a:solidFill>
                <a:srgbClr val="CC0000"/>
              </a:solidFill>
            </a:endParaRPr>
          </a:p>
          <a:p>
            <a:pPr algn="ctr"/>
            <a:endParaRPr lang="ru-RU" sz="2800" b="1" i="1" dirty="0" smtClean="0">
              <a:solidFill>
                <a:srgbClr val="CC0000"/>
              </a:solidFill>
            </a:endParaRPr>
          </a:p>
          <a:p>
            <a:pPr algn="ctr"/>
            <a:r>
              <a:rPr lang="ru-RU" sz="2000" b="1" i="1" dirty="0" smtClean="0">
                <a:solidFill>
                  <a:srgbClr val="CC0000"/>
                </a:solidFill>
              </a:rPr>
              <a:t>Музыкальное сопровождение: </a:t>
            </a:r>
          </a:p>
          <a:p>
            <a:pPr algn="ctr"/>
            <a:r>
              <a:rPr lang="ru-RU" sz="2000" b="1" i="1" dirty="0" smtClean="0">
                <a:solidFill>
                  <a:srgbClr val="CC0000"/>
                </a:solidFill>
              </a:rPr>
              <a:t>Фредерик Шопен «Осенний </a:t>
            </a:r>
            <a:r>
              <a:rPr lang="ru-RU" sz="2800" b="1" i="1" dirty="0" smtClean="0">
                <a:solidFill>
                  <a:srgbClr val="CC0000"/>
                </a:solidFill>
              </a:rPr>
              <a:t>вальс» </a:t>
            </a:r>
            <a:endParaRPr lang="ru-RU" sz="2800" b="1" i="1" dirty="0">
              <a:solidFill>
                <a:srgbClr val="CC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3888" y="5301208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2020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sz="2000" b="1" i="1" dirty="0" smtClean="0">
                <a:solidFill>
                  <a:srgbClr val="C00000"/>
                </a:solidFill>
              </a:rPr>
              <a:t>год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5906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872"/>
    </mc:Choice>
    <mc:Fallback>
      <p:transition spd="slow" advTm="8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560" y="5084762"/>
            <a:ext cx="3996953" cy="720501"/>
          </a:xfrm>
        </p:spPr>
        <p:txBody>
          <a:bodyPr>
            <a:normAutofit fontScale="90000"/>
          </a:bodyPr>
          <a:lstStyle/>
          <a:p>
            <a:r>
              <a:rPr lang="ru-RU" sz="2400" i="1" dirty="0">
                <a:solidFill>
                  <a:srgbClr val="993300"/>
                </a:solidFill>
              </a:rPr>
              <a:t>Александр Сергеевич Пушкин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62463" y="1341438"/>
            <a:ext cx="4681537" cy="4525962"/>
          </a:xfrm>
        </p:spPr>
        <p:txBody>
          <a:bodyPr/>
          <a:lstStyle/>
          <a:p>
            <a:pPr>
              <a:buFontTx/>
              <a:buNone/>
            </a:pPr>
            <a:r>
              <a:rPr lang="ru-RU" sz="1800" i="1" dirty="0">
                <a:solidFill>
                  <a:srgbClr val="993300"/>
                </a:solidFill>
              </a:rPr>
              <a:t>Унылая пора! очей очарованье!</a:t>
            </a:r>
          </a:p>
          <a:p>
            <a:pPr>
              <a:buFontTx/>
              <a:buNone/>
            </a:pPr>
            <a:r>
              <a:rPr lang="ru-RU" sz="1800" i="1" dirty="0">
                <a:solidFill>
                  <a:srgbClr val="993300"/>
                </a:solidFill>
              </a:rPr>
              <a:t>Приятна мне твоя прощальная краса-</a:t>
            </a:r>
          </a:p>
          <a:p>
            <a:pPr>
              <a:buFontTx/>
              <a:buNone/>
            </a:pPr>
            <a:r>
              <a:rPr lang="ru-RU" sz="1800" i="1" dirty="0">
                <a:solidFill>
                  <a:srgbClr val="993300"/>
                </a:solidFill>
              </a:rPr>
              <a:t>Люблю я пышное природы увяданье,</a:t>
            </a:r>
          </a:p>
          <a:p>
            <a:pPr>
              <a:buFontTx/>
              <a:buNone/>
            </a:pPr>
            <a:r>
              <a:rPr lang="ru-RU" sz="1800" i="1" dirty="0">
                <a:solidFill>
                  <a:srgbClr val="993300"/>
                </a:solidFill>
              </a:rPr>
              <a:t>В багрец и золото одетые леса,</a:t>
            </a:r>
          </a:p>
          <a:p>
            <a:pPr>
              <a:buFontTx/>
              <a:buNone/>
            </a:pPr>
            <a:r>
              <a:rPr lang="ru-RU" sz="1800" i="1" dirty="0">
                <a:solidFill>
                  <a:srgbClr val="993300"/>
                </a:solidFill>
              </a:rPr>
              <a:t>В их сенях ветра шум и свежее дыханье,</a:t>
            </a:r>
          </a:p>
          <a:p>
            <a:pPr>
              <a:buFontTx/>
              <a:buNone/>
            </a:pPr>
            <a:r>
              <a:rPr lang="ru-RU" sz="1800" i="1" dirty="0">
                <a:solidFill>
                  <a:srgbClr val="993300"/>
                </a:solidFill>
              </a:rPr>
              <a:t>И мглой волнистою покрыты небеса,</a:t>
            </a:r>
          </a:p>
          <a:p>
            <a:pPr>
              <a:buFontTx/>
              <a:buNone/>
            </a:pPr>
            <a:r>
              <a:rPr lang="ru-RU" sz="1800" i="1" dirty="0">
                <a:solidFill>
                  <a:srgbClr val="993300"/>
                </a:solidFill>
              </a:rPr>
              <a:t>И редкий солнца луч, и первые морозы,</a:t>
            </a:r>
          </a:p>
          <a:p>
            <a:pPr>
              <a:buFontTx/>
              <a:buNone/>
            </a:pPr>
            <a:r>
              <a:rPr lang="ru-RU" sz="1800" i="1" dirty="0">
                <a:solidFill>
                  <a:srgbClr val="993300"/>
                </a:solidFill>
              </a:rPr>
              <a:t>И отдаленные седой зимы угрозы.</a:t>
            </a:r>
          </a:p>
        </p:txBody>
      </p:sp>
      <p:pic>
        <p:nvPicPr>
          <p:cNvPr id="49156" name="Picture 4" descr="Kiprensky_Pushkin">
            <a:hlinkClick r:id="rId2" tooltip="А. С. Пушкин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872076"/>
            <a:ext cx="3501653" cy="4069812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165" name="Picture 13" descr="862c570e406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365625"/>
            <a:ext cx="3097212" cy="103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179512" y="-369332"/>
            <a:ext cx="792482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0756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666"/>
    </mc:Choice>
    <mc:Fallback>
      <p:transition spd="slow" advTm="12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5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5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50"/>
                            </p:stCondLst>
                            <p:childTnLst>
                              <p:par>
                                <p:cTn id="3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5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750"/>
                            </p:stCondLst>
                            <p:childTnLst>
                              <p:par>
                                <p:cTn id="4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/>
      <p:bldP spid="4915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http://s51.radikal.ru/i132/1110/97/36db079ff6d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Иван Алексеевич </a:t>
            </a:r>
            <a:br>
              <a:rPr lang="ru-RU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Бунин</a:t>
            </a:r>
          </a:p>
        </p:txBody>
      </p:sp>
      <p:pic>
        <p:nvPicPr>
          <p:cNvPr id="57346" name="Picture 2" descr="Ivan Bunin 19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43050"/>
            <a:ext cx="2928958" cy="3661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http://ic.pics.livejournal.com/poetry_six/52062365/104492/104492_original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1490566"/>
            <a:ext cx="4392488" cy="4436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5229225"/>
            <a:ext cx="3995737" cy="633413"/>
          </a:xfrm>
        </p:spPr>
        <p:txBody>
          <a:bodyPr/>
          <a:lstStyle/>
          <a:p>
            <a:r>
              <a:rPr lang="ru-RU" sz="2400" i="1" dirty="0">
                <a:solidFill>
                  <a:srgbClr val="993300"/>
                </a:solidFill>
              </a:rPr>
              <a:t>Фёдор Иванович Тютчев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16016" y="764704"/>
            <a:ext cx="4177159" cy="5040784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2000" i="1" dirty="0">
                <a:solidFill>
                  <a:srgbClr val="993300"/>
                </a:solidFill>
              </a:rPr>
              <a:t>Есть в осени первоначальной </a:t>
            </a:r>
            <a:endParaRPr lang="en-US" sz="2000" i="1" dirty="0">
              <a:solidFill>
                <a:srgbClr val="9933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i="1" dirty="0">
                <a:solidFill>
                  <a:srgbClr val="993300"/>
                </a:solidFill>
              </a:rPr>
              <a:t>Короткая, но дивная пора – </a:t>
            </a:r>
            <a:endParaRPr lang="en-US" sz="2000" i="1" dirty="0">
              <a:solidFill>
                <a:srgbClr val="9933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i="1" dirty="0">
                <a:solidFill>
                  <a:srgbClr val="993300"/>
                </a:solidFill>
              </a:rPr>
              <a:t>Весь день стоит как бы хрустальный,</a:t>
            </a:r>
            <a:endParaRPr lang="en-US" sz="2000" i="1" dirty="0">
              <a:solidFill>
                <a:srgbClr val="9933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i="1" dirty="0">
                <a:solidFill>
                  <a:srgbClr val="993300"/>
                </a:solidFill>
              </a:rPr>
              <a:t>И лучезарны вечера... </a:t>
            </a:r>
            <a:endParaRPr lang="en-US" sz="2000" i="1" dirty="0">
              <a:solidFill>
                <a:srgbClr val="9933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i="1" dirty="0">
                <a:solidFill>
                  <a:srgbClr val="993300"/>
                </a:solidFill>
              </a:rPr>
              <a:t>Где бодрый серп гулял и падал колос, </a:t>
            </a:r>
            <a:endParaRPr lang="en-US" sz="2000" i="1" dirty="0">
              <a:solidFill>
                <a:srgbClr val="9933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i="1" dirty="0">
                <a:solidFill>
                  <a:srgbClr val="993300"/>
                </a:solidFill>
              </a:rPr>
              <a:t>Теперь уж пусто всё - простор везде, - </a:t>
            </a:r>
            <a:endParaRPr lang="en-US" sz="2000" i="1" dirty="0">
              <a:solidFill>
                <a:srgbClr val="9933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i="1" dirty="0">
                <a:solidFill>
                  <a:srgbClr val="993300"/>
                </a:solidFill>
              </a:rPr>
              <a:t>Лишь паутины тонкий волос </a:t>
            </a:r>
            <a:endParaRPr lang="en-US" sz="2000" i="1" dirty="0">
              <a:solidFill>
                <a:srgbClr val="9933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i="1" dirty="0">
                <a:solidFill>
                  <a:srgbClr val="993300"/>
                </a:solidFill>
              </a:rPr>
              <a:t>Блестит на праздной борозде.</a:t>
            </a:r>
            <a:endParaRPr lang="en-US" sz="2000" i="1" dirty="0">
              <a:solidFill>
                <a:srgbClr val="9933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i="1" dirty="0">
                <a:solidFill>
                  <a:srgbClr val="993300"/>
                </a:solidFill>
              </a:rPr>
              <a:t>Пустеет воздух, птиц не слышно боле, </a:t>
            </a:r>
            <a:endParaRPr lang="en-US" sz="2000" i="1" dirty="0">
              <a:solidFill>
                <a:srgbClr val="9933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i="1" dirty="0">
                <a:solidFill>
                  <a:srgbClr val="993300"/>
                </a:solidFill>
              </a:rPr>
              <a:t>Но далеко ещё до первых зимних бурь – </a:t>
            </a:r>
            <a:endParaRPr lang="en-US" sz="2000" i="1" dirty="0">
              <a:solidFill>
                <a:srgbClr val="9933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i="1" dirty="0">
                <a:solidFill>
                  <a:srgbClr val="993300"/>
                </a:solidFill>
              </a:rPr>
              <a:t>И льётся чистая и тёплая лазурь </a:t>
            </a:r>
            <a:endParaRPr lang="en-US" sz="2000" i="1" dirty="0">
              <a:solidFill>
                <a:srgbClr val="9933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i="1" dirty="0">
                <a:solidFill>
                  <a:srgbClr val="993300"/>
                </a:solidFill>
              </a:rPr>
              <a:t>На отдыхающее поле...</a:t>
            </a:r>
          </a:p>
        </p:txBody>
      </p:sp>
      <p:pic>
        <p:nvPicPr>
          <p:cNvPr id="62468" name="Picture 2" descr="C:\Documents and Settings\Администратор\Рабочий стол\tutchev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143" y="764704"/>
            <a:ext cx="3413831" cy="417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5" name="Picture 11" descr="30e1338522a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263" y="5661025"/>
            <a:ext cx="3168650" cy="85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30964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6050"/>
    </mc:Choice>
    <mc:Fallback>
      <p:transition spd="slow" advTm="16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2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24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24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24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/>
      <p:bldP spid="6246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s51.radikal.ru/i132/1110/97/36db079ff6d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User\Desktop\Плещеев портре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http://s51.radikal.ru/i132/1110/97/36db079ff6d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rgbClr val="FF0000"/>
                </a:solidFill>
              </a:rPr>
              <a:t/>
            </a:r>
            <a:br>
              <a:rPr lang="ru-RU" sz="3200" b="1" i="1" dirty="0" smtClean="0">
                <a:solidFill>
                  <a:srgbClr val="FF0000"/>
                </a:solidFill>
              </a:rPr>
            </a:br>
            <a:r>
              <a:rPr lang="ru-RU" sz="53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Афанасий Афанасьевич</a:t>
            </a:r>
            <a:br>
              <a:rPr lang="ru-RU" sz="53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3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Фет</a:t>
            </a:r>
          </a:p>
        </p:txBody>
      </p:sp>
      <p:pic>
        <p:nvPicPr>
          <p:cNvPr id="29698" name="Picture 2" descr="C:\Documents and Settings\User\Рабочий стол\fet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00760" y="1214422"/>
            <a:ext cx="3000375" cy="4060825"/>
          </a:xfrm>
          <a:effectLst>
            <a:softEdge rad="112500"/>
          </a:effectLst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785813" y="1785938"/>
            <a:ext cx="507206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rgbClr val="0070C0"/>
                </a:solidFill>
              </a:rPr>
              <a:t>Устало все кругом: устал и цвет небес,</a:t>
            </a:r>
          </a:p>
          <a:p>
            <a:pPr algn="ctr"/>
            <a:r>
              <a:rPr lang="ru-RU" sz="2000" b="1" i="1" dirty="0">
                <a:solidFill>
                  <a:srgbClr val="0070C0"/>
                </a:solidFill>
              </a:rPr>
              <a:t> И ветер, и река, и месяц, что родился,</a:t>
            </a:r>
          </a:p>
          <a:p>
            <a:pPr algn="ctr"/>
            <a:r>
              <a:rPr lang="ru-RU" sz="2000" b="1" i="1" dirty="0">
                <a:solidFill>
                  <a:srgbClr val="0070C0"/>
                </a:solidFill>
              </a:rPr>
              <a:t> И ночь, и в зелени потусклой спящий лес,</a:t>
            </a:r>
          </a:p>
          <a:p>
            <a:pPr algn="ctr"/>
            <a:r>
              <a:rPr lang="ru-RU" sz="2000" b="1" i="1" dirty="0">
                <a:solidFill>
                  <a:srgbClr val="0070C0"/>
                </a:solidFill>
              </a:rPr>
              <a:t> И желтый тот листок, что наконец свалился.</a:t>
            </a:r>
          </a:p>
        </p:txBody>
      </p:sp>
      <p:pic>
        <p:nvPicPr>
          <p:cNvPr id="10247" name="Picture 7" descr="http://farm9.staticflickr.com/8051/8141742560_9d052812b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714884"/>
            <a:ext cx="2928926" cy="1944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2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Другая 6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C0000"/>
      </a:hlink>
      <a:folHlink>
        <a:srgbClr val="974806"/>
      </a:folHlink>
    </a:clrScheme>
    <a:fontScheme name="Другая 1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1229</TotalTime>
  <Words>483</Words>
  <Application>Microsoft Office PowerPoint</Application>
  <PresentationFormat>Экран (4:3)</PresentationFormat>
  <Paragraphs>92</Paragraphs>
  <Slides>48</Slides>
  <Notes>3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Слайд 1</vt:lpstr>
      <vt:lpstr>Слайд 2</vt:lpstr>
      <vt:lpstr>Слайд 3</vt:lpstr>
      <vt:lpstr>Где мы можем встретить описание осени?</vt:lpstr>
      <vt:lpstr>Александр Сергеевич Пушкин</vt:lpstr>
      <vt:lpstr>Иван Алексеевич  Бунин</vt:lpstr>
      <vt:lpstr>Фёдор Иванович Тютчев</vt:lpstr>
      <vt:lpstr>Слайд 8</vt:lpstr>
      <vt:lpstr> Афанасий Афанасьевич Фет</vt:lpstr>
      <vt:lpstr>Слайд 10</vt:lpstr>
      <vt:lpstr>              Алексей Константинович Толстой </vt:lpstr>
      <vt:lpstr>Слайд 12</vt:lpstr>
      <vt:lpstr>Слайд 13</vt:lpstr>
      <vt:lpstr>Исаак Ильич Левитан</vt:lpstr>
      <vt:lpstr>И.И. Левитан. Золотая осень.</vt:lpstr>
      <vt:lpstr>И.И. Левитан. Осенью в лесу.</vt:lpstr>
      <vt:lpstr>Слайд 17</vt:lpstr>
      <vt:lpstr>Слайд 18</vt:lpstr>
      <vt:lpstr>Слайд 19</vt:lpstr>
      <vt:lpstr>Василий Дмитриевич Поленов</vt:lpstr>
      <vt:lpstr>В.Д. Поленов. Золотая осень.</vt:lpstr>
      <vt:lpstr>Слайд 22</vt:lpstr>
      <vt:lpstr>Слайд 23</vt:lpstr>
      <vt:lpstr>Слайд 24</vt:lpstr>
      <vt:lpstr>Слайд 25</vt:lpstr>
      <vt:lpstr>Слайд 26</vt:lpstr>
      <vt:lpstr>Илья Семёнович Остроухов</vt:lpstr>
      <vt:lpstr>И.С. Остроухов. Золотая осень</vt:lpstr>
      <vt:lpstr>И.С. Остроухов. В Абрамцевском парке.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Антонио Вивальди</vt:lpstr>
      <vt:lpstr>Слайд 40</vt:lpstr>
      <vt:lpstr>Какая она осень?...</vt:lpstr>
      <vt:lpstr>…золотая</vt:lpstr>
      <vt:lpstr>…а может быть… весёлая?</vt:lpstr>
      <vt:lpstr>…яркая</vt:lpstr>
      <vt:lpstr>…очаровательная</vt:lpstr>
      <vt:lpstr>Слайд 46</vt:lpstr>
      <vt:lpstr>Слайд 47</vt:lpstr>
      <vt:lpstr>Слайд 48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Пользователь Windows</cp:lastModifiedBy>
  <cp:revision>87</cp:revision>
  <dcterms:created xsi:type="dcterms:W3CDTF">2014-08-08T16:01:14Z</dcterms:created>
  <dcterms:modified xsi:type="dcterms:W3CDTF">2020-11-20T10:27:45Z</dcterms:modified>
</cp:coreProperties>
</file>