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8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24.05.2023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9" name="TextBox 18"/>
          <p:cNvSpPr txBox="1"/>
          <p:nvPr/>
        </p:nvSpPr>
        <p:spPr>
          <a:xfrm>
            <a:off x="2123728" y="1124744"/>
            <a:ext cx="6120680" cy="1938992"/>
          </a:xfrm>
          <a:prstGeom prst="rect">
            <a:avLst/>
          </a:prstGeom>
          <a:noFill/>
        </p:spPr>
        <p:txBody>
          <a:bodyPr wrap="square" rtlCol="0">
            <a:spAutoFit/>
          </a:bodyPr>
          <a:lstStyle/>
          <a:p>
            <a:r>
              <a:rPr lang="ru-RU" sz="4000" b="1" dirty="0" smtClean="0">
                <a:latin typeface="Monotype Corsiva" pitchFamily="66" charset="0"/>
              </a:rPr>
              <a:t>Воспитание самостоятельности у детей дошкольного возраста.</a:t>
            </a:r>
            <a:endParaRPr lang="ru-RU" sz="4000" b="1" dirty="0">
              <a:latin typeface="Monotype Corsiva" pitchFamily="66" charset="0"/>
            </a:endParaRPr>
          </a:p>
        </p:txBody>
      </p:sp>
      <p:sp>
        <p:nvSpPr>
          <p:cNvPr id="20" name="TextBox 19"/>
          <p:cNvSpPr txBox="1"/>
          <p:nvPr/>
        </p:nvSpPr>
        <p:spPr>
          <a:xfrm>
            <a:off x="5148064" y="4869160"/>
            <a:ext cx="3528392" cy="646331"/>
          </a:xfrm>
          <a:prstGeom prst="rect">
            <a:avLst/>
          </a:prstGeom>
          <a:noFill/>
        </p:spPr>
        <p:txBody>
          <a:bodyPr wrap="square" rtlCol="0">
            <a:spAutoFit/>
          </a:bodyPr>
          <a:lstStyle/>
          <a:p>
            <a:r>
              <a:rPr lang="ru-RU" dirty="0" smtClean="0">
                <a:latin typeface="Times New Roman" pitchFamily="18" charset="0"/>
                <a:cs typeface="Times New Roman" pitchFamily="18" charset="0"/>
              </a:rPr>
              <a:t>Воспитатель </a:t>
            </a:r>
          </a:p>
          <a:p>
            <a:r>
              <a:rPr lang="ru-RU" dirty="0" smtClean="0">
                <a:latin typeface="Times New Roman" pitchFamily="18" charset="0"/>
                <a:cs typeface="Times New Roman" pitchFamily="18" charset="0"/>
              </a:rPr>
              <a:t>Мартынова Елена Семеновна</a:t>
            </a:r>
            <a:endParaRPr lang="ru-RU"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Прямоугольник 3"/>
          <p:cNvSpPr/>
          <p:nvPr/>
        </p:nvSpPr>
        <p:spPr>
          <a:xfrm>
            <a:off x="2339752" y="188640"/>
            <a:ext cx="6696744" cy="8156079"/>
          </a:xfrm>
          <a:prstGeom prst="rect">
            <a:avLst/>
          </a:prstGeom>
        </p:spPr>
        <p:txBody>
          <a:bodyPr wrap="square">
            <a:spAutoFit/>
          </a:bodyPr>
          <a:lstStyle/>
          <a:p>
            <a:r>
              <a:rPr lang="ru-RU"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Кроме </a:t>
            </a:r>
            <a:r>
              <a:rPr lang="ru-RU" sz="2000" b="1" dirty="0" smtClean="0">
                <a:latin typeface="Times New Roman" pitchFamily="18" charset="0"/>
                <a:cs typeface="Times New Roman" pitchFamily="18" charset="0"/>
              </a:rPr>
              <a:t>самообслуживания ребенок</a:t>
            </a:r>
            <a:r>
              <a:rPr lang="ru-RU" sz="2000" dirty="0" smtClean="0">
                <a:latin typeface="Times New Roman" pitchFamily="18" charset="0"/>
                <a:cs typeface="Times New Roman" pitchFamily="18" charset="0"/>
              </a:rPr>
              <a:t> уже может проявлять свободу выбора, собственное мнение и инициативу. Позвольте малышу </a:t>
            </a:r>
            <a:r>
              <a:rPr lang="ru-RU" sz="2000" b="1" dirty="0" smtClean="0">
                <a:latin typeface="Times New Roman" pitchFamily="18" charset="0"/>
                <a:cs typeface="Times New Roman" pitchFamily="18" charset="0"/>
              </a:rPr>
              <a:t>самому решать</a:t>
            </a:r>
            <a:r>
              <a:rPr lang="ru-RU" sz="2000" dirty="0" smtClean="0">
                <a:latin typeface="Times New Roman" pitchFamily="18" charset="0"/>
                <a:cs typeface="Times New Roman" pitchFamily="18" charset="0"/>
              </a:rPr>
              <a:t>, какой краской и какую картинку он хочет нарисовать, во что и сколько хочет играть, из какой чашки пить и в какую сторону идти гулять.</a:t>
            </a:r>
          </a:p>
          <a:p>
            <a:r>
              <a:rPr lang="ru-RU" sz="2000" dirty="0" smtClean="0">
                <a:latin typeface="Times New Roman" pitchFamily="18" charset="0"/>
                <a:cs typeface="Times New Roman" pitchFamily="18" charset="0"/>
              </a:rPr>
              <a:t>Детям интересно исследовать мир и пробовать свои силы. Если не ограничивать их и не требовать слишком много, а поддерживать, помогать и поощрять, в детях формируется любознательность, активность и стремление к детской </a:t>
            </a:r>
            <a:r>
              <a:rPr lang="ru-RU" sz="2000" b="1" dirty="0" smtClean="0">
                <a:latin typeface="Times New Roman" pitchFamily="18" charset="0"/>
                <a:cs typeface="Times New Roman" pitchFamily="18" charset="0"/>
              </a:rPr>
              <a:t>самостоятельности</a:t>
            </a:r>
            <a:r>
              <a:rPr lang="ru-RU" sz="2000" dirty="0" smtClean="0">
                <a:latin typeface="Times New Roman" pitchFamily="18" charset="0"/>
                <a:cs typeface="Times New Roman" pitchFamily="18" charset="0"/>
              </a:rPr>
              <a:t>.</a:t>
            </a:r>
          </a:p>
          <a:p>
            <a:r>
              <a:rPr lang="ru-RU" sz="2000" dirty="0" smtClean="0">
                <a:latin typeface="Times New Roman" pitchFamily="18" charset="0"/>
                <a:cs typeface="Times New Roman" pitchFamily="18" charset="0"/>
              </a:rPr>
              <a:t>Бывает, </a:t>
            </a:r>
            <a:r>
              <a:rPr lang="ru-RU" sz="2000" b="1" dirty="0" smtClean="0">
                <a:latin typeface="Times New Roman" pitchFamily="18" charset="0"/>
                <a:cs typeface="Times New Roman" pitchFamily="18" charset="0"/>
              </a:rPr>
              <a:t>ребенок</a:t>
            </a:r>
            <a:r>
              <a:rPr lang="ru-RU" sz="2000" dirty="0" smtClean="0">
                <a:latin typeface="Times New Roman" pitchFamily="18" charset="0"/>
                <a:cs typeface="Times New Roman" pitchFamily="18" charset="0"/>
              </a:rPr>
              <a:t> на время остается без присмотра </a:t>
            </a:r>
            <a:r>
              <a:rPr lang="ru-RU" sz="2000" i="1" dirty="0" smtClean="0">
                <a:latin typeface="Times New Roman" pitchFamily="18" charset="0"/>
                <a:cs typeface="Times New Roman" pitchFamily="18" charset="0"/>
              </a:rPr>
              <a:t>(допустим, на прогулке мама отвлеклась)</a:t>
            </a:r>
            <a:r>
              <a:rPr lang="ru-RU" sz="2000" dirty="0" smtClean="0">
                <a:latin typeface="Times New Roman" pitchFamily="18" charset="0"/>
                <a:cs typeface="Times New Roman" pitchFamily="18" charset="0"/>
              </a:rPr>
              <a:t>. Поэтому внушите ему заранее основные правила поведения вне дома (нельзя общаться с незнакомцами, идти с ними, даже если они умоляют, стыдят или сулят что-то интересное, а также обговорите разрешенный маршрут перемещения </a:t>
            </a:r>
            <a:r>
              <a:rPr lang="ru-RU" sz="2000" i="1" dirty="0" smtClean="0">
                <a:latin typeface="Times New Roman" pitchFamily="18" charset="0"/>
                <a:cs typeface="Times New Roman" pitchFamily="18" charset="0"/>
              </a:rPr>
              <a:t>(допустим, гуляя на детской площадке, не выходить за ее пределы)</a:t>
            </a:r>
            <a:r>
              <a:rPr lang="ru-RU" sz="2000" dirty="0" smtClean="0">
                <a:latin typeface="Times New Roman" pitchFamily="18" charset="0"/>
                <a:cs typeface="Times New Roman" pitchFamily="18" charset="0"/>
              </a:rPr>
              <a:t>.</a:t>
            </a:r>
          </a:p>
          <a:p>
            <a:endParaRPr lang="ru-RU" sz="20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555776" y="188640"/>
            <a:ext cx="4572000" cy="646331"/>
          </a:xfrm>
          <a:prstGeom prst="rect">
            <a:avLst/>
          </a:prstGeom>
        </p:spPr>
        <p:txBody>
          <a:bodyPr>
            <a:spAutoFit/>
          </a:bodyPr>
          <a:lstStyle/>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 </a:t>
            </a:r>
          </a:p>
        </p:txBody>
      </p:sp>
      <p:sp>
        <p:nvSpPr>
          <p:cNvPr id="6" name="Прямоугольник 5"/>
          <p:cNvSpPr/>
          <p:nvPr/>
        </p:nvSpPr>
        <p:spPr>
          <a:xfrm>
            <a:off x="2339752" y="404664"/>
            <a:ext cx="6534472" cy="5940088"/>
          </a:xfrm>
          <a:prstGeom prst="rect">
            <a:avLst/>
          </a:prstGeom>
        </p:spPr>
        <p:txBody>
          <a:bodyPr wrap="square">
            <a:spAutoFit/>
          </a:bodyPr>
          <a:lstStyle/>
          <a:p>
            <a:r>
              <a:rPr lang="ru-RU" sz="2000" dirty="0" smtClean="0">
                <a:latin typeface="Times New Roman" pitchFamily="18" charset="0"/>
                <a:cs typeface="Times New Roman" pitchFamily="18" charset="0"/>
              </a:rPr>
              <a:t>Я- сам! </a:t>
            </a:r>
            <a:r>
              <a:rPr lang="ru-RU" sz="2000" i="1" dirty="0" smtClean="0">
                <a:latin typeface="Times New Roman" pitchFamily="18" charset="0"/>
                <a:cs typeface="Times New Roman" pitchFamily="18" charset="0"/>
              </a:rPr>
              <a:t>(от 3 до 4 лет)</a:t>
            </a: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В младшем дошкольном возрасте </a:t>
            </a:r>
            <a:r>
              <a:rPr lang="ru-RU" sz="2000" b="1" dirty="0" smtClean="0">
                <a:latin typeface="Times New Roman" pitchFamily="18" charset="0"/>
                <a:cs typeface="Times New Roman" pitchFamily="18" charset="0"/>
              </a:rPr>
              <a:t>ребенок</a:t>
            </a:r>
            <a:r>
              <a:rPr lang="ru-RU" sz="2000" dirty="0" smtClean="0">
                <a:latin typeface="Times New Roman" pitchFamily="18" charset="0"/>
                <a:cs typeface="Times New Roman" pitchFamily="18" charset="0"/>
              </a:rPr>
              <a:t> уже сознательно стремится к </a:t>
            </a:r>
            <a:r>
              <a:rPr lang="ru-RU" sz="2000" b="1" dirty="0" smtClean="0">
                <a:latin typeface="Times New Roman" pitchFamily="18" charset="0"/>
                <a:cs typeface="Times New Roman" pitchFamily="18" charset="0"/>
              </a:rPr>
              <a:t>самостоятельности</a:t>
            </a:r>
            <a:r>
              <a:rPr lang="ru-RU" sz="2000" dirty="0" smtClean="0">
                <a:latin typeface="Times New Roman" pitchFamily="18" charset="0"/>
                <a:cs typeface="Times New Roman" pitchFamily="18" charset="0"/>
              </a:rPr>
              <a:t> и готов отстаивать свою независимость. При адекватном </a:t>
            </a:r>
            <a:r>
              <a:rPr lang="ru-RU" sz="2000" b="1" dirty="0" smtClean="0">
                <a:latin typeface="Times New Roman" pitchFamily="18" charset="0"/>
                <a:cs typeface="Times New Roman" pitchFamily="18" charset="0"/>
              </a:rPr>
              <a:t>воспитании</a:t>
            </a:r>
            <a:r>
              <a:rPr lang="ru-RU" sz="2000" dirty="0" smtClean="0">
                <a:latin typeface="Times New Roman" pitchFamily="18" charset="0"/>
                <a:cs typeface="Times New Roman" pitchFamily="18" charset="0"/>
              </a:rPr>
              <a:t> на предыдущем этапе малыш уже многое умеет сам и все больше пытается включиться во взрослую жизнь, проявляя интерес к делам </a:t>
            </a:r>
            <a:r>
              <a:rPr lang="ru-RU" sz="2000" b="1" dirty="0" smtClean="0">
                <a:latin typeface="Times New Roman" pitchFamily="18" charset="0"/>
                <a:cs typeface="Times New Roman" pitchFamily="18" charset="0"/>
              </a:rPr>
              <a:t>родителей</a:t>
            </a:r>
            <a:r>
              <a:rPr lang="ru-RU" sz="2000" dirty="0" smtClean="0">
                <a:latin typeface="Times New Roman" pitchFamily="18" charset="0"/>
                <a:cs typeface="Times New Roman" pitchFamily="18" charset="0"/>
              </a:rPr>
              <a:t>. Именно на это время приходится пик развития детской </a:t>
            </a:r>
            <a:r>
              <a:rPr lang="ru-RU" sz="2000" b="1" dirty="0" smtClean="0">
                <a:latin typeface="Times New Roman" pitchFamily="18" charset="0"/>
                <a:cs typeface="Times New Roman" pitchFamily="18" charset="0"/>
              </a:rPr>
              <a:t>самостоятельности</a:t>
            </a:r>
            <a:r>
              <a:rPr lang="ru-RU" sz="2000" dirty="0" smtClean="0">
                <a:latin typeface="Times New Roman" pitchFamily="18" charset="0"/>
                <a:cs typeface="Times New Roman" pitchFamily="18" charset="0"/>
              </a:rPr>
              <a:t> : </a:t>
            </a:r>
            <a:r>
              <a:rPr lang="ru-RU" sz="2000" b="1" dirty="0" smtClean="0">
                <a:latin typeface="Times New Roman" pitchFamily="18" charset="0"/>
                <a:cs typeface="Times New Roman" pitchFamily="18" charset="0"/>
              </a:rPr>
              <a:t>ребенку</a:t>
            </a:r>
            <a:r>
              <a:rPr lang="ru-RU" sz="2000" dirty="0" smtClean="0">
                <a:latin typeface="Times New Roman" pitchFamily="18" charset="0"/>
                <a:cs typeface="Times New Roman" pitchFamily="18" charset="0"/>
              </a:rPr>
              <a:t> уже не нужна постоянная помощь и присутствие взрослого. Он не просто хочет, но и может, знает, как сделать что-то </a:t>
            </a:r>
            <a:r>
              <a:rPr lang="ru-RU" sz="2000" b="1" dirty="0" smtClean="0">
                <a:latin typeface="Times New Roman" pitchFamily="18" charset="0"/>
                <a:cs typeface="Times New Roman" pitchFamily="18" charset="0"/>
              </a:rPr>
              <a:t>самому</a:t>
            </a:r>
            <a:r>
              <a:rPr lang="ru-RU" sz="2000" dirty="0" smtClean="0">
                <a:latin typeface="Times New Roman" pitchFamily="18" charset="0"/>
                <a:cs typeface="Times New Roman" pitchFamily="18" charset="0"/>
              </a:rPr>
              <a:t>. Поэтому приходит время расширить границы его </a:t>
            </a:r>
            <a:r>
              <a:rPr lang="ru-RU" sz="2000" b="1" dirty="0" smtClean="0">
                <a:latin typeface="Times New Roman" pitchFamily="18" charset="0"/>
                <a:cs typeface="Times New Roman" pitchFamily="18" charset="0"/>
              </a:rPr>
              <a:t>самостоятельности</a:t>
            </a:r>
            <a:r>
              <a:rPr lang="ru-RU" sz="2000" dirty="0" smtClean="0">
                <a:latin typeface="Times New Roman" pitchFamily="18" charset="0"/>
                <a:cs typeface="Times New Roman" pitchFamily="18" charset="0"/>
              </a:rPr>
              <a:t>.</a:t>
            </a:r>
          </a:p>
          <a:p>
            <a:r>
              <a:rPr lang="ru-RU" sz="2000" dirty="0" smtClean="0">
                <a:latin typeface="Times New Roman" pitchFamily="18" charset="0"/>
                <a:cs typeface="Times New Roman" pitchFamily="18" charset="0"/>
              </a:rPr>
              <a:t>Основная деятельность </a:t>
            </a:r>
            <a:r>
              <a:rPr lang="ru-RU" sz="2000" b="1" dirty="0" smtClean="0">
                <a:latin typeface="Times New Roman" pitchFamily="18" charset="0"/>
                <a:cs typeface="Times New Roman" pitchFamily="18" charset="0"/>
              </a:rPr>
              <a:t>ребенка</a:t>
            </a:r>
            <a:r>
              <a:rPr lang="ru-RU" sz="2000" dirty="0" smtClean="0">
                <a:latin typeface="Times New Roman" pitchFamily="18" charset="0"/>
                <a:cs typeface="Times New Roman" pitchFamily="18" charset="0"/>
              </a:rPr>
              <a:t> этого возраста – это сюжетно-ролевая игра, в которой малыши чаще всего берут на себя роли взрослых и проигрывают сценки из жизни. Вот ваша дочка уже </a:t>
            </a:r>
            <a:r>
              <a:rPr lang="ru-RU" sz="2000" i="1" dirty="0" smtClean="0">
                <a:latin typeface="Times New Roman" pitchFamily="18" charset="0"/>
                <a:cs typeface="Times New Roman" pitchFamily="18" charset="0"/>
              </a:rPr>
              <a:t>«стала мамой»</a:t>
            </a:r>
            <a:r>
              <a:rPr lang="ru-RU" sz="2000" dirty="0" smtClean="0">
                <a:latin typeface="Times New Roman" pitchFamily="18" charset="0"/>
                <a:cs typeface="Times New Roman" pitchFamily="18" charset="0"/>
              </a:rPr>
              <a:t> и катает коляску с младенцем. А сын начинает ремонт в квартире игрушечными инструментами.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303240" y="188640"/>
            <a:ext cx="6840760" cy="7078861"/>
          </a:xfrm>
          <a:prstGeom prst="rect">
            <a:avLst/>
          </a:prstGeom>
        </p:spPr>
        <p:txBody>
          <a:bodyPr wrap="square">
            <a:spAutoFit/>
          </a:bodyPr>
          <a:lstStyle/>
          <a:p>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Поэтому </a:t>
            </a:r>
            <a:r>
              <a:rPr lang="ru-RU" sz="2000" dirty="0" smtClean="0">
                <a:latin typeface="Times New Roman" pitchFamily="18" charset="0"/>
                <a:cs typeface="Times New Roman" pitchFamily="18" charset="0"/>
              </a:rPr>
              <a:t>и </a:t>
            </a:r>
            <a:r>
              <a:rPr lang="ru-RU" sz="2000" b="1" dirty="0" smtClean="0">
                <a:latin typeface="Times New Roman" pitchFamily="18" charset="0"/>
                <a:cs typeface="Times New Roman" pitchFamily="18" charset="0"/>
              </a:rPr>
              <a:t>самостоятельность у ребенка</a:t>
            </a:r>
            <a:r>
              <a:rPr lang="ru-RU" sz="2000" dirty="0" smtClean="0">
                <a:latin typeface="Times New Roman" pitchFamily="18" charset="0"/>
                <a:cs typeface="Times New Roman" pitchFamily="18" charset="0"/>
              </a:rPr>
              <a:t> нужно развивать в игровой форме, придумывая разнообразные истории. Например, мытье в ванной можно превратить в игру </a:t>
            </a:r>
            <a:r>
              <a:rPr lang="ru-RU" sz="2000" i="1" dirty="0" smtClean="0">
                <a:latin typeface="Times New Roman" pitchFamily="18" charset="0"/>
                <a:cs typeface="Times New Roman" pitchFamily="18" charset="0"/>
              </a:rPr>
              <a:t>«Пенное море»</a:t>
            </a:r>
            <a:r>
              <a:rPr lang="ru-RU" sz="2000" dirty="0" smtClean="0">
                <a:latin typeface="Times New Roman" pitchFamily="18" charset="0"/>
                <a:cs typeface="Times New Roman" pitchFamily="18" charset="0"/>
              </a:rPr>
              <a:t>, где сам малыш – Морской царь, которому необходимо с помощью губки и мыла покрыть себя пеной </a:t>
            </a:r>
            <a:r>
              <a:rPr lang="ru-RU" sz="2000" i="1" dirty="0" smtClean="0">
                <a:latin typeface="Times New Roman" pitchFamily="18" charset="0"/>
                <a:cs typeface="Times New Roman" pitchFamily="18" charset="0"/>
              </a:rPr>
              <a:t>(а заодно и помыться)</a:t>
            </a:r>
            <a:r>
              <a:rPr lang="ru-RU" sz="2000" dirty="0" smtClean="0">
                <a:latin typeface="Times New Roman" pitchFamily="18" charset="0"/>
                <a:cs typeface="Times New Roman" pitchFamily="18" charset="0"/>
              </a:rPr>
              <a:t>. Или попробуйте поиграть с малышом в </a:t>
            </a:r>
            <a:r>
              <a:rPr lang="ru-RU" sz="2000" i="1" dirty="0" smtClean="0">
                <a:latin typeface="Times New Roman" pitchFamily="18" charset="0"/>
                <a:cs typeface="Times New Roman" pitchFamily="18" charset="0"/>
              </a:rPr>
              <a:t>«Волшебное тесто»</a:t>
            </a:r>
            <a:r>
              <a:rPr lang="ru-RU" sz="2000" dirty="0" smtClean="0">
                <a:latin typeface="Times New Roman" pitchFamily="18" charset="0"/>
                <a:cs typeface="Times New Roman" pitchFamily="18" charset="0"/>
              </a:rPr>
              <a:t>, доверив ему процесс разминания и лепку фигурок с помощью формочек. Вспомните свое детство и дайте волю фантазии, дети легко включаются в игру и через какое-то время будут сами подсказывать новые игровые приемы, а чуть позже – и обходиться без них.</a:t>
            </a:r>
          </a:p>
          <a:p>
            <a:r>
              <a:rPr lang="ru-RU" sz="2000" dirty="0" smtClean="0"/>
              <a:t> </a:t>
            </a:r>
            <a:r>
              <a:rPr lang="ru-RU" sz="2000" dirty="0" smtClean="0">
                <a:latin typeface="Times New Roman" pitchFamily="18" charset="0"/>
                <a:cs typeface="Times New Roman" pitchFamily="18" charset="0"/>
              </a:rPr>
              <a:t>Кое-что новое открывается и </a:t>
            </a:r>
            <a:r>
              <a:rPr lang="ru-RU" sz="2000" dirty="0" smtClean="0">
                <a:latin typeface="Times New Roman" pitchFamily="18" charset="0"/>
                <a:cs typeface="Times New Roman" pitchFamily="18" charset="0"/>
              </a:rPr>
              <a:t>в бытовой самостоятельнос</a:t>
            </a:r>
            <a:r>
              <a:rPr lang="ru-RU" sz="2000" dirty="0" smtClean="0">
                <a:latin typeface="Times New Roman" pitchFamily="18" charset="0"/>
                <a:cs typeface="Times New Roman" pitchFamily="18" charset="0"/>
              </a:rPr>
              <a:t>ти.</a:t>
            </a:r>
            <a:endParaRPr lang="ru-RU" sz="2000" dirty="0" smtClean="0">
              <a:latin typeface="Times New Roman" pitchFamily="18" charset="0"/>
              <a:cs typeface="Times New Roman" pitchFamily="18" charset="0"/>
            </a:endParaRPr>
          </a:p>
          <a:p>
            <a:r>
              <a:rPr lang="ru-RU" sz="2000" b="1" dirty="0" smtClean="0">
                <a:latin typeface="Times New Roman" pitchFamily="18" charset="0"/>
                <a:cs typeface="Times New Roman" pitchFamily="18" charset="0"/>
              </a:rPr>
              <a:t>Ребенок</a:t>
            </a:r>
            <a:r>
              <a:rPr lang="ru-RU" sz="2000" dirty="0" smtClean="0">
                <a:latin typeface="Times New Roman" pitchFamily="18" charset="0"/>
                <a:cs typeface="Times New Roman" pitchFamily="18" charset="0"/>
              </a:rPr>
              <a:t> уже может не просто заниматься “</a:t>
            </a:r>
            <a:r>
              <a:rPr lang="ru-RU" sz="2000" b="1" dirty="0" smtClean="0">
                <a:latin typeface="Times New Roman" pitchFamily="18" charset="0"/>
                <a:cs typeface="Times New Roman" pitchFamily="18" charset="0"/>
              </a:rPr>
              <a:t>самообслуживанием” </a:t>
            </a: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хотя и здесь есть над чем работать</a:t>
            </a:r>
            <a:r>
              <a:rPr lang="ru-RU" sz="2000" dirty="0" smtClean="0">
                <a:latin typeface="Times New Roman" pitchFamily="18" charset="0"/>
                <a:cs typeface="Times New Roman" pitchFamily="18" charset="0"/>
              </a:rPr>
              <a:t>: пуговицы, завязки, кнопки и т. д., он уже в состоянии заботиться о других членах семьи. Пусть на элементарном уровне, но этот навык дает бесценный толчок для эмоционально-волевого развития </a:t>
            </a:r>
            <a:r>
              <a:rPr lang="ru-RU" sz="2000" b="1" dirty="0" smtClean="0">
                <a:latin typeface="Times New Roman" pitchFamily="18" charset="0"/>
                <a:cs typeface="Times New Roman" pitchFamily="18" charset="0"/>
              </a:rPr>
              <a:t>ребенка</a:t>
            </a:r>
            <a:r>
              <a:rPr lang="ru-RU" sz="2000" dirty="0" smtClean="0">
                <a:latin typeface="Times New Roman" pitchFamily="18" charset="0"/>
                <a:cs typeface="Times New Roman" pitchFamily="18" charset="0"/>
              </a:rPr>
              <a:t>. </a:t>
            </a:r>
          </a:p>
          <a:p>
            <a:endParaRPr lang="ru-RU" sz="2000"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195736" y="404664"/>
            <a:ext cx="6606480" cy="4985980"/>
          </a:xfrm>
          <a:prstGeom prst="rect">
            <a:avLst/>
          </a:prstGeom>
        </p:spPr>
        <p:txBody>
          <a:bodyPr wrap="square">
            <a:spAutoFit/>
          </a:bodyPr>
          <a:lstStyle/>
          <a:p>
            <a:r>
              <a:rPr lang="ru-RU" sz="2000" dirty="0" smtClean="0">
                <a:latin typeface="Times New Roman" pitchFamily="18" charset="0"/>
                <a:cs typeface="Times New Roman" pitchFamily="18" charset="0"/>
              </a:rPr>
              <a:t>    Просите вашего кроху поиграть одного в комнате, пока мама принимает ванну, ведь она так устала. Хорошо, если малышу дают возможность помогать нести, допустим, легкий пакет с батоном хлеба или йогуртами, убрать за вами тарелку со стола, разбирать пакеты с продуктами.</a:t>
            </a:r>
          </a:p>
          <a:p>
            <a:r>
              <a:rPr lang="ru-RU" sz="2000" dirty="0" smtClean="0">
                <a:latin typeface="Times New Roman" pitchFamily="18" charset="0"/>
                <a:cs typeface="Times New Roman" pitchFamily="18" charset="0"/>
              </a:rPr>
              <a:t>Кроме того, в этом возрасте </a:t>
            </a:r>
            <a:r>
              <a:rPr lang="ru-RU" sz="2000" b="1" dirty="0" smtClean="0">
                <a:latin typeface="Times New Roman" pitchFamily="18" charset="0"/>
                <a:cs typeface="Times New Roman" pitchFamily="18" charset="0"/>
              </a:rPr>
              <a:t>ребенок учится делать выбор</a:t>
            </a:r>
            <a:r>
              <a:rPr lang="ru-RU" sz="2000" dirty="0" smtClean="0">
                <a:latin typeface="Times New Roman" pitchFamily="18" charset="0"/>
                <a:cs typeface="Times New Roman" pitchFamily="18" charset="0"/>
              </a:rPr>
              <a:t>, принимать решения и оценивать свои действия. Главное – позволить ему это. Например, вы собираетесь в садик. Приготовьте для него одежду по погоде и разрешите </a:t>
            </a:r>
            <a:r>
              <a:rPr lang="ru-RU" sz="2000" b="1" dirty="0" smtClean="0">
                <a:latin typeface="Times New Roman" pitchFamily="18" charset="0"/>
                <a:cs typeface="Times New Roman" pitchFamily="18" charset="0"/>
              </a:rPr>
              <a:t>самому выбрать</a:t>
            </a:r>
            <a:r>
              <a:rPr lang="ru-RU" sz="2000" dirty="0" smtClean="0">
                <a:latin typeface="Times New Roman" pitchFamily="18" charset="0"/>
                <a:cs typeface="Times New Roman" pitchFamily="18" charset="0"/>
              </a:rPr>
              <a:t>, в чем он пойдет, и одеться. Пусть малыш на первых порах будет выглядеть нелепо, </a:t>
            </a:r>
            <a:r>
              <a:rPr lang="ru-RU" sz="2000" u="sng" dirty="0" smtClean="0">
                <a:latin typeface="Times New Roman" pitchFamily="18" charset="0"/>
                <a:cs typeface="Times New Roman" pitchFamily="18" charset="0"/>
              </a:rPr>
              <a:t>но подводите его к правильному решению ненавязчивыми вопросами</a:t>
            </a:r>
            <a:r>
              <a:rPr lang="ru-RU" sz="2000" dirty="0" smtClean="0">
                <a:latin typeface="Times New Roman" pitchFamily="18" charset="0"/>
                <a:cs typeface="Times New Roman" pitchFamily="18" charset="0"/>
              </a:rPr>
              <a:t>: «Удобно было в садике в длинном платье? Может, лучше отложить его до праздника?» Позвольте </a:t>
            </a:r>
            <a:r>
              <a:rPr lang="ru-RU" sz="2000" b="1" dirty="0" smtClean="0">
                <a:latin typeface="Times New Roman" pitchFamily="18" charset="0"/>
                <a:cs typeface="Times New Roman" pitchFamily="18" charset="0"/>
              </a:rPr>
              <a:t>ребенку самому делать выводы</a:t>
            </a:r>
            <a:r>
              <a:rPr lang="ru-RU" sz="2000" dirty="0" smtClean="0">
                <a:latin typeface="Times New Roman" pitchFamily="18" charset="0"/>
                <a:cs typeface="Times New Roman" pitchFamily="18" charset="0"/>
              </a:rPr>
              <a:t>.</a:t>
            </a:r>
          </a:p>
          <a:p>
            <a:endParaRPr lang="ru-RU" dirty="0" smtClean="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087216" y="260648"/>
            <a:ext cx="7056784" cy="4401205"/>
          </a:xfrm>
          <a:prstGeom prst="rect">
            <a:avLst/>
          </a:prstGeom>
        </p:spPr>
        <p:txBody>
          <a:bodyPr wrap="square">
            <a:spAutoFit/>
          </a:bodyPr>
          <a:lstStyle/>
          <a:p>
            <a:r>
              <a:rPr lang="ru-RU"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Маленький взрослый </a:t>
            </a:r>
            <a:r>
              <a:rPr lang="ru-RU" sz="2000" i="1" dirty="0" smtClean="0">
                <a:latin typeface="Times New Roman" pitchFamily="18" charset="0"/>
                <a:cs typeface="Times New Roman" pitchFamily="18" charset="0"/>
              </a:rPr>
              <a:t>(от 5 до 6 лет)</a:t>
            </a: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Теперь </a:t>
            </a:r>
            <a:r>
              <a:rPr lang="ru-RU" sz="2000" b="1" dirty="0" smtClean="0">
                <a:latin typeface="Times New Roman" pitchFamily="18" charset="0"/>
                <a:cs typeface="Times New Roman" pitchFamily="18" charset="0"/>
              </a:rPr>
              <a:t>самостоятельность у ребенка</a:t>
            </a:r>
            <a:r>
              <a:rPr lang="ru-RU" sz="2000" dirty="0" smtClean="0">
                <a:latin typeface="Times New Roman" pitchFamily="18" charset="0"/>
                <a:cs typeface="Times New Roman" pitchFamily="18" charset="0"/>
              </a:rPr>
              <a:t> – это не только умение делать что-то </a:t>
            </a:r>
            <a:r>
              <a:rPr lang="ru-RU" sz="2000" b="1" dirty="0" smtClean="0">
                <a:latin typeface="Times New Roman" pitchFamily="18" charset="0"/>
                <a:cs typeface="Times New Roman" pitchFamily="18" charset="0"/>
              </a:rPr>
              <a:t>самому и занимать себя</a:t>
            </a:r>
            <a:r>
              <a:rPr lang="ru-RU" sz="2000" dirty="0" smtClean="0">
                <a:latin typeface="Times New Roman" pitchFamily="18" charset="0"/>
                <a:cs typeface="Times New Roman" pitchFamily="18" charset="0"/>
              </a:rPr>
              <a:t>, но и нести ответственность за свои поступки. Пора поручать </a:t>
            </a:r>
            <a:r>
              <a:rPr lang="ru-RU" sz="2000" b="1" dirty="0" smtClean="0">
                <a:latin typeface="Times New Roman" pitchFamily="18" charset="0"/>
                <a:cs typeface="Times New Roman" pitchFamily="18" charset="0"/>
              </a:rPr>
              <a:t>ребенку</a:t>
            </a:r>
            <a:r>
              <a:rPr lang="ru-RU" sz="2000" dirty="0" smtClean="0">
                <a:latin typeface="Times New Roman" pitchFamily="18" charset="0"/>
                <a:cs typeface="Times New Roman" pitchFamily="18" charset="0"/>
              </a:rPr>
              <a:t> определенные обязанности, касающиеся уже не только его </a:t>
            </a:r>
            <a:r>
              <a:rPr lang="ru-RU" sz="2000" b="1" dirty="0" smtClean="0">
                <a:latin typeface="Times New Roman" pitchFamily="18" charset="0"/>
                <a:cs typeface="Times New Roman" pitchFamily="18" charset="0"/>
              </a:rPr>
              <a:t>самого</a:t>
            </a:r>
            <a:r>
              <a:rPr lang="ru-RU" sz="2000" dirty="0" smtClean="0">
                <a:latin typeface="Times New Roman" pitchFamily="18" charset="0"/>
                <a:cs typeface="Times New Roman" pitchFamily="18" charset="0"/>
              </a:rPr>
              <a:t>, но и семьи в целом. Это может быть сервировка стола, протирание пыли, поливка комнатных цветов – то, что малыш будет делать без вашего напоминания и регулярно. Можно даже ради этого посадить дома растение, выбранное </a:t>
            </a:r>
            <a:r>
              <a:rPr lang="ru-RU" sz="2000" b="1" dirty="0" smtClean="0">
                <a:latin typeface="Times New Roman" pitchFamily="18" charset="0"/>
                <a:cs typeface="Times New Roman" pitchFamily="18" charset="0"/>
              </a:rPr>
              <a:t>ребенком</a:t>
            </a:r>
            <a:r>
              <a:rPr lang="ru-RU" sz="2000" dirty="0" smtClean="0">
                <a:latin typeface="Times New Roman" pitchFamily="18" charset="0"/>
                <a:cs typeface="Times New Roman" pitchFamily="18" charset="0"/>
              </a:rPr>
              <a:t>, за которое он сам будет отвечать. Вам не стоит вмешиваться, даже если вы заметите, что малыш забывает его поливать. Пусть он сам увидит результат своих трудов или ошибок. Вы же можете лишь помочь ему сделать выводы и попробовать вновь.</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231232" y="0"/>
            <a:ext cx="6912768" cy="369332"/>
          </a:xfrm>
          <a:prstGeom prst="rect">
            <a:avLst/>
          </a:prstGeom>
        </p:spPr>
        <p:txBody>
          <a:bodyPr wrap="square">
            <a:spAutoFit/>
          </a:bodyPr>
          <a:lstStyle/>
          <a:p>
            <a:r>
              <a:rPr lang="ru-RU" dirty="0" smtClean="0"/>
              <a:t>                  </a:t>
            </a:r>
            <a:endParaRPr lang="ru-RU" dirty="0">
              <a:latin typeface="Times New Roman" pitchFamily="18" charset="0"/>
              <a:cs typeface="Times New Roman" pitchFamily="18" charset="0"/>
            </a:endParaRPr>
          </a:p>
        </p:txBody>
      </p:sp>
      <p:sp>
        <p:nvSpPr>
          <p:cNvPr id="4" name="Прямоугольник 3"/>
          <p:cNvSpPr/>
          <p:nvPr/>
        </p:nvSpPr>
        <p:spPr>
          <a:xfrm>
            <a:off x="2339752" y="548680"/>
            <a:ext cx="6462464" cy="4985980"/>
          </a:xfrm>
          <a:prstGeom prst="rect">
            <a:avLst/>
          </a:prstGeom>
        </p:spPr>
        <p:txBody>
          <a:bodyPr wrap="square">
            <a:spAutoFit/>
          </a:bodyPr>
          <a:lstStyle/>
          <a:p>
            <a:r>
              <a:rPr lang="ru-RU" sz="2000" dirty="0" smtClean="0">
                <a:latin typeface="Times New Roman" pitchFamily="18" charset="0"/>
                <a:cs typeface="Times New Roman" pitchFamily="18" charset="0"/>
              </a:rPr>
              <a:t>1. </a:t>
            </a:r>
            <a:r>
              <a:rPr lang="ru-RU" sz="2000" dirty="0" smtClean="0">
                <a:latin typeface="Times New Roman" pitchFamily="18" charset="0"/>
                <a:cs typeface="Times New Roman" pitchFamily="18" charset="0"/>
              </a:rPr>
              <a:t>Акулова Е. Формируем у детей самостоятельность и ответственность. // Дошкольное воспитание. - 2009. - №9 - с. 52-58.</a:t>
            </a:r>
          </a:p>
          <a:p>
            <a:r>
              <a:rPr lang="ru-RU" sz="2000" dirty="0" smtClean="0">
                <a:latin typeface="Times New Roman" pitchFamily="18" charset="0"/>
                <a:cs typeface="Times New Roman" pitchFamily="18" charset="0"/>
              </a:rPr>
              <a:t>2. </a:t>
            </a:r>
            <a:r>
              <a:rPr lang="ru-RU" sz="2000" dirty="0" err="1" smtClean="0">
                <a:latin typeface="Times New Roman" pitchFamily="18" charset="0"/>
                <a:cs typeface="Times New Roman" pitchFamily="18" charset="0"/>
              </a:rPr>
              <a:t>Белошистая</a:t>
            </a: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А.В. , Жукова</a:t>
            </a:r>
            <a:r>
              <a:rPr lang="ru-RU" sz="2000" dirty="0" smtClean="0">
                <a:latin typeface="Times New Roman" pitchFamily="18" charset="0"/>
                <a:cs typeface="Times New Roman" pitchFamily="18" charset="0"/>
              </a:rPr>
              <a:t> О.Г. </a:t>
            </a: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Педагогическая </a:t>
            </a:r>
            <a:r>
              <a:rPr lang="ru-RU" sz="2000" dirty="0" smtClean="0">
                <a:latin typeface="Times New Roman" pitchFamily="18" charset="0"/>
                <a:cs typeface="Times New Roman" pitchFamily="18" charset="0"/>
              </a:rPr>
              <a:t>технология организации самостоятельной деятельности детей на занятиях ручным трудом в детском саду и дома. // Детский сад от А до Я. - 2008. - №1 - с. 148-158</a:t>
            </a:r>
            <a:r>
              <a:rPr lang="ru-RU"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a:t>
            </a:r>
          </a:p>
          <a:p>
            <a:r>
              <a:rPr lang="ru-RU" sz="2000" dirty="0" smtClean="0">
                <a:latin typeface="Times New Roman" pitchFamily="18" charset="0"/>
                <a:cs typeface="Times New Roman" pitchFamily="18" charset="0"/>
              </a:rPr>
              <a:t> 3. Букина </a:t>
            </a:r>
            <a:r>
              <a:rPr lang="ru-RU" sz="2000" dirty="0" smtClean="0">
                <a:latin typeface="Times New Roman" pitchFamily="18" charset="0"/>
                <a:cs typeface="Times New Roman" pitchFamily="18" charset="0"/>
              </a:rPr>
              <a:t>Н. Что мешает нашим детям быть самостоятельными. // Дошкольное воспитание. - 2007. - №12 - с. 28-33</a:t>
            </a:r>
            <a:r>
              <a:rPr lang="ru-RU"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4. </a:t>
            </a:r>
            <a:r>
              <a:rPr lang="ru-RU" sz="2000" dirty="0" err="1" smtClean="0">
                <a:latin typeface="Times New Roman" pitchFamily="18" charset="0"/>
                <a:cs typeface="Times New Roman" pitchFamily="18" charset="0"/>
              </a:rPr>
              <a:t>Гуськова</a:t>
            </a:r>
            <a:r>
              <a:rPr lang="ru-RU" sz="2000" dirty="0" smtClean="0">
                <a:latin typeface="Times New Roman" pitchFamily="18" charset="0"/>
                <a:cs typeface="Times New Roman" pitchFamily="18" charset="0"/>
              </a:rPr>
              <a:t> Т.В. Что такое самостоятельный ребёнок. // Дошкольное воспитание. - 1988. - №11 - с. 60-64</a:t>
            </a:r>
            <a:r>
              <a:rPr lang="ru-RU"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54. </a:t>
            </a: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5. Юсупова </a:t>
            </a:r>
            <a:r>
              <a:rPr lang="ru-RU" sz="2000" dirty="0" smtClean="0">
                <a:latin typeface="Times New Roman" pitchFamily="18" charset="0"/>
                <a:cs typeface="Times New Roman" pitchFamily="18" charset="0"/>
              </a:rPr>
              <a:t>Г. Воспитание самостоятельности у детей. // Дошкольное воспитание. - 2002. - №8 - с. 28-29.</a:t>
            </a:r>
            <a:endParaRPr lang="ru-RU" sz="2000" dirty="0" smtClean="0">
              <a:latin typeface="Times New Roman" pitchFamily="18" charset="0"/>
              <a:cs typeface="Times New Roman"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Прямоугольник 4"/>
          <p:cNvSpPr/>
          <p:nvPr/>
        </p:nvSpPr>
        <p:spPr>
          <a:xfrm>
            <a:off x="2555776" y="188640"/>
            <a:ext cx="6408712" cy="4647426"/>
          </a:xfrm>
          <a:prstGeom prst="rect">
            <a:avLst/>
          </a:prstGeom>
        </p:spPr>
        <p:txBody>
          <a:bodyPr wrap="square">
            <a:spAutoFit/>
          </a:bodyPr>
          <a:lstStyle/>
          <a:p>
            <a:endParaRPr lang="ru-RU" dirty="0" smtClean="0"/>
          </a:p>
          <a:p>
            <a:endParaRPr lang="ru-RU" dirty="0" smtClean="0"/>
          </a:p>
          <a:p>
            <a:r>
              <a:rPr lang="ru-RU" sz="2000" b="1" dirty="0" smtClean="0">
                <a:latin typeface="Times New Roman" pitchFamily="18" charset="0"/>
                <a:cs typeface="Times New Roman" pitchFamily="18" charset="0"/>
              </a:rPr>
              <a:t>Самостоятельность</a:t>
            </a:r>
            <a:r>
              <a:rPr lang="ru-RU" sz="2000" dirty="0" smtClean="0">
                <a:latin typeface="Times New Roman" pitchFamily="18" charset="0"/>
                <a:cs typeface="Times New Roman" pitchFamily="18" charset="0"/>
              </a:rPr>
              <a:t> – это потребность человека быть уверенным в своих действиях. </a:t>
            </a:r>
          </a:p>
          <a:p>
            <a:r>
              <a:rPr lang="ru-RU" sz="2000" dirty="0" smtClean="0">
                <a:latin typeface="Times New Roman" pitchFamily="18" charset="0"/>
                <a:cs typeface="Times New Roman" pitchFamily="18" charset="0"/>
              </a:rPr>
              <a:t>Её истоки начинают проявляться у </a:t>
            </a:r>
            <a:r>
              <a:rPr lang="ru-RU" sz="2000" b="1" dirty="0" smtClean="0">
                <a:latin typeface="Times New Roman" pitchFamily="18" charset="0"/>
                <a:cs typeface="Times New Roman" pitchFamily="18" charset="0"/>
              </a:rPr>
              <a:t>детей уже в раннем возрасте</a:t>
            </a:r>
            <a:r>
              <a:rPr lang="ru-RU" sz="2000" dirty="0" smtClean="0">
                <a:latin typeface="Times New Roman" pitchFamily="18" charset="0"/>
                <a:cs typeface="Times New Roman" pitchFamily="18" charset="0"/>
              </a:rPr>
              <a:t>.</a:t>
            </a:r>
          </a:p>
          <a:p>
            <a:r>
              <a:rPr lang="ru-RU" sz="2000" dirty="0" smtClean="0">
                <a:latin typeface="Times New Roman" pitchFamily="18" charset="0"/>
                <a:cs typeface="Times New Roman" pitchFamily="18" charset="0"/>
              </a:rPr>
              <a:t>Первые признаки </a:t>
            </a:r>
            <a:r>
              <a:rPr lang="ru-RU" sz="2000" b="1" dirty="0" smtClean="0">
                <a:latin typeface="Times New Roman" pitchFamily="18" charset="0"/>
                <a:cs typeface="Times New Roman" pitchFamily="18" charset="0"/>
              </a:rPr>
              <a:t>самостоятельности</a:t>
            </a:r>
            <a:r>
              <a:rPr lang="ru-RU" sz="2000" dirty="0" smtClean="0">
                <a:latin typeface="Times New Roman" pitchFamily="18" charset="0"/>
                <a:cs typeface="Times New Roman" pitchFamily="18" charset="0"/>
              </a:rPr>
              <a:t> малыш проявляет при утверждении </a:t>
            </a:r>
            <a:r>
              <a:rPr lang="ru-RU" sz="2000" i="1" dirty="0" smtClean="0">
                <a:latin typeface="Times New Roman" pitchFamily="18" charset="0"/>
                <a:cs typeface="Times New Roman" pitchFamily="18" charset="0"/>
              </a:rPr>
              <a:t>«Я сам!»</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«Я хочу!»</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«Я умею!»</a:t>
            </a:r>
            <a:r>
              <a:rPr lang="ru-RU" sz="2000" dirty="0" smtClean="0">
                <a:latin typeface="Times New Roman" pitchFamily="18" charset="0"/>
                <a:cs typeface="Times New Roman" pitchFamily="18" charset="0"/>
              </a:rPr>
              <a:t>, что </a:t>
            </a:r>
            <a:r>
              <a:rPr lang="ru-RU" sz="2000" b="1" dirty="0" smtClean="0">
                <a:latin typeface="Times New Roman" pitchFamily="18" charset="0"/>
                <a:cs typeface="Times New Roman" pitchFamily="18" charset="0"/>
              </a:rPr>
              <a:t>свидетельствует</a:t>
            </a:r>
            <a:r>
              <a:rPr lang="ru-RU" sz="2000" dirty="0" smtClean="0">
                <a:latin typeface="Times New Roman" pitchFamily="18" charset="0"/>
                <a:cs typeface="Times New Roman" pitchFamily="18" charset="0"/>
              </a:rPr>
              <a:t> о существенном скачке в его развитии, о желании освободиться от опеки взрослого, пытаясь </a:t>
            </a:r>
            <a:r>
              <a:rPr lang="ru-RU" sz="2000" b="1" dirty="0" smtClean="0">
                <a:latin typeface="Times New Roman" pitchFamily="18" charset="0"/>
                <a:cs typeface="Times New Roman" pitchFamily="18" charset="0"/>
              </a:rPr>
              <a:t>самостоятельно</a:t>
            </a:r>
            <a:r>
              <a:rPr lang="ru-RU" sz="2000" dirty="0" smtClean="0">
                <a:latin typeface="Times New Roman" pitchFamily="18" charset="0"/>
                <a:cs typeface="Times New Roman" pitchFamily="18" charset="0"/>
              </a:rPr>
              <a:t> реализовать свои интересы.</a:t>
            </a:r>
          </a:p>
          <a:p>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В данных утверждениях малыша заложены зачатки будущих важных качеств</a:t>
            </a:r>
            <a:r>
              <a:rPr lang="ru-RU" sz="2000" dirty="0" smtClean="0">
                <a:latin typeface="Times New Roman" pitchFamily="18" charset="0"/>
                <a:cs typeface="Times New Roman" pitchFamily="18" charset="0"/>
              </a:rPr>
              <a:t>: ответственности, настойчивости, уверенности в себе, активности в познании мира, а также </a:t>
            </a:r>
            <a:r>
              <a:rPr lang="ru-RU" sz="2000" b="1" dirty="0" smtClean="0">
                <a:latin typeface="Times New Roman" pitchFamily="18" charset="0"/>
                <a:cs typeface="Times New Roman" pitchFamily="18" charset="0"/>
              </a:rPr>
              <a:t>самостоятельности</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195736" y="1052736"/>
            <a:ext cx="6606480" cy="4708981"/>
          </a:xfrm>
          <a:prstGeom prst="rect">
            <a:avLst/>
          </a:prstGeom>
        </p:spPr>
        <p:txBody>
          <a:bodyPr wrap="square">
            <a:spAutoFit/>
          </a:bodyPr>
          <a:lstStyle/>
          <a:p>
            <a:r>
              <a:rPr lang="ru-RU" sz="2000" dirty="0" smtClean="0">
                <a:latin typeface="Times New Roman" pitchFamily="18" charset="0"/>
                <a:cs typeface="Times New Roman" pitchFamily="18" charset="0"/>
              </a:rPr>
              <a:t>          Обычно </a:t>
            </a:r>
            <a:r>
              <a:rPr lang="ru-RU" sz="2000" b="1" dirty="0" smtClean="0">
                <a:latin typeface="Times New Roman" pitchFamily="18" charset="0"/>
                <a:cs typeface="Times New Roman" pitchFamily="18" charset="0"/>
              </a:rPr>
              <a:t>самостоятельность понимают примерно так</a:t>
            </a:r>
            <a:r>
              <a:rPr lang="ru-RU" sz="2000" dirty="0" smtClean="0">
                <a:latin typeface="Times New Roman" pitchFamily="18" charset="0"/>
                <a:cs typeface="Times New Roman" pitchFamily="18" charset="0"/>
              </a:rPr>
              <a:t>: «это умение человека лично, без посторонней помощи управлять и распоряжаться своей жизнью»; «это умение самому принимать решения и нести ответственность за их последствия»; и тому подобное. Но все эти определения практически не применимы к маленьким детям — 2-3-х лет или дошкольникам, хотя и у них мы можем наблюдать некоторые навыки самостоятельности. Если говорить о маленьких детях, то к ним более приемлемо использовать следующее определение самостоятельности: «это способность себя занять, способность чем-то заниматься самому какое-то время, без помощи взрослых».</a:t>
            </a:r>
            <a:br>
              <a:rPr lang="ru-RU" sz="2000" dirty="0" smtClean="0">
                <a:latin typeface="Times New Roman" pitchFamily="18" charset="0"/>
                <a:cs typeface="Times New Roman" pitchFamily="18" charset="0"/>
              </a:rPr>
            </a:br>
            <a:r>
              <a:rPr lang="ru-RU" sz="2000" dirty="0" smtClean="0"/>
              <a:t/>
            </a:r>
            <a:br>
              <a:rPr lang="ru-RU" sz="2000" dirty="0" smtClean="0"/>
            </a:br>
            <a:endParaRPr lang="ru-RU"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627784" y="188640"/>
            <a:ext cx="6408712" cy="5324535"/>
          </a:xfrm>
          <a:prstGeom prst="rect">
            <a:avLst/>
          </a:prstGeom>
        </p:spPr>
        <p:txBody>
          <a:bodyPr wrap="square">
            <a:spAutoFit/>
          </a:bodyPr>
          <a:lstStyle/>
          <a:p>
            <a:r>
              <a:rPr lang="ru-RU" sz="2000" b="1" dirty="0" smtClean="0">
                <a:latin typeface="Times New Roman" pitchFamily="18" charset="0"/>
                <a:cs typeface="Times New Roman" pitchFamily="18" charset="0"/>
              </a:rPr>
              <a:t>Специалисты определяют самостоятельность таким образом:</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умение действовать по собственной инициативе, замечать необходимость своего участия в тех или иных обстоятельствах;</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умение выполнять привычные дела без обращения за помощью и контроля взрослого;</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умение осознанно действовать в ситуации заданных требований и условий деятельности;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умение осознанно действовать в новых условиях (поставить цель, учесть условия, осуществлять элементарное планирование, получить результат);</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умение осуществлять элементарный самоконтроль и самооценку результатов деятельности;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умение переносить известные способы действий в новые условия.</a:t>
            </a:r>
            <a:r>
              <a:rPr lang="ru-RU" sz="2000" dirty="0" smtClean="0"/>
              <a:t/>
            </a:r>
            <a:br>
              <a:rPr lang="ru-RU" sz="2000" dirty="0" smtClean="0"/>
            </a:br>
            <a:endParaRPr lang="ru-RU"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267744" y="0"/>
            <a:ext cx="6876256" cy="6247864"/>
          </a:xfrm>
          <a:prstGeom prst="rect">
            <a:avLst/>
          </a:prstGeom>
        </p:spPr>
        <p:txBody>
          <a:bodyPr wrap="square">
            <a:spAutoFit/>
          </a:bodyPr>
          <a:lstStyle/>
          <a:p>
            <a:r>
              <a:rPr lang="ru-RU"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Самостоятельность</a:t>
            </a:r>
            <a:r>
              <a:rPr lang="ru-RU" sz="2000" dirty="0" smtClean="0">
                <a:latin typeface="Times New Roman" pitchFamily="18" charset="0"/>
                <a:cs typeface="Times New Roman" pitchFamily="18" charset="0"/>
              </a:rPr>
              <a:t> развивается постепенно, и начинается этот процесс достаточно рано. Давайте отметим наиболее важные этапы и возрастные периоды для становления этого важнейшего человеческого качества.</a:t>
            </a:r>
          </a:p>
          <a:p>
            <a:r>
              <a:rPr lang="ru-RU" sz="2000" dirty="0" smtClean="0">
                <a:latin typeface="Times New Roman" pitchFamily="18" charset="0"/>
                <a:cs typeface="Times New Roman" pitchFamily="18" charset="0"/>
              </a:rPr>
              <a:t>Дошкольный возраст</a:t>
            </a:r>
          </a:p>
          <a:p>
            <a:r>
              <a:rPr lang="ru-RU" sz="2000" dirty="0" smtClean="0">
                <a:latin typeface="Times New Roman" pitchFamily="18" charset="0"/>
                <a:cs typeface="Times New Roman" pitchFamily="18" charset="0"/>
              </a:rPr>
              <a:t>1. В этом возрасте неплохо давать </a:t>
            </a:r>
            <a:r>
              <a:rPr lang="ru-RU" sz="2000" b="1" dirty="0" smtClean="0">
                <a:latin typeface="Times New Roman" pitchFamily="18" charset="0"/>
                <a:cs typeface="Times New Roman" pitchFamily="18" charset="0"/>
              </a:rPr>
              <a:t>ребенку возможность самостоятельно выбирать то</a:t>
            </a:r>
            <a:r>
              <a:rPr lang="ru-RU" sz="2000" dirty="0" smtClean="0">
                <a:latin typeface="Times New Roman" pitchFamily="18" charset="0"/>
                <a:cs typeface="Times New Roman" pitchFamily="18" charset="0"/>
              </a:rPr>
              <a:t>, что он сегодня наденет. Но при этом следует не забывать, что </a:t>
            </a:r>
            <a:r>
              <a:rPr lang="ru-RU" sz="2000" b="1" dirty="0" smtClean="0">
                <a:latin typeface="Times New Roman" pitchFamily="18" charset="0"/>
                <a:cs typeface="Times New Roman" pitchFamily="18" charset="0"/>
              </a:rPr>
              <a:t>ребенку</a:t>
            </a:r>
            <a:r>
              <a:rPr lang="ru-RU" sz="2000" dirty="0" smtClean="0">
                <a:latin typeface="Times New Roman" pitchFamily="18" charset="0"/>
                <a:cs typeface="Times New Roman" pitchFamily="18" charset="0"/>
              </a:rPr>
              <a:t> нужно помочь с выбором. Ему нужно объяснить, например, что сейчас осень, дожди, прохладно на улице, поэтому летнюю одежду надо отложить до весны, а вот из осенних вещей он может выбрать, что ему больше по душе. Можно также начинать вместе с </a:t>
            </a:r>
            <a:r>
              <a:rPr lang="ru-RU" sz="2000" b="1" dirty="0" smtClean="0">
                <a:latin typeface="Times New Roman" pitchFamily="18" charset="0"/>
                <a:cs typeface="Times New Roman" pitchFamily="18" charset="0"/>
              </a:rPr>
              <a:t>ребенком</a:t>
            </a:r>
            <a:r>
              <a:rPr lang="ru-RU" sz="2000" dirty="0" smtClean="0">
                <a:latin typeface="Times New Roman" pitchFamily="18" charset="0"/>
                <a:cs typeface="Times New Roman" pitchFamily="18" charset="0"/>
              </a:rPr>
              <a:t> совершать покупки в магазине и учитывать его выбор.</a:t>
            </a:r>
          </a:p>
          <a:p>
            <a:r>
              <a:rPr lang="ru-RU" sz="2000" dirty="0" smtClean="0">
                <a:latin typeface="Times New Roman" pitchFamily="18" charset="0"/>
                <a:cs typeface="Times New Roman" pitchFamily="18" charset="0"/>
              </a:rPr>
              <a:t>2. Но, пожалуй, главная задача взрослого — приучить </a:t>
            </a:r>
            <a:r>
              <a:rPr lang="ru-RU" sz="2000" b="1" dirty="0" smtClean="0">
                <a:latin typeface="Times New Roman" pitchFamily="18" charset="0"/>
                <a:cs typeface="Times New Roman" pitchFamily="18" charset="0"/>
              </a:rPr>
              <a:t>ребенка к мысли</a:t>
            </a:r>
            <a:r>
              <a:rPr lang="ru-RU" sz="2000" dirty="0" smtClean="0">
                <a:latin typeface="Times New Roman" pitchFamily="18" charset="0"/>
                <a:cs typeface="Times New Roman" pitchFamily="18" charset="0"/>
              </a:rPr>
              <a:t>, что для него, как и для всех в семье, существуют определенные правила и нормы поведения, и он должен им соответствовать. Для этого важно закрепить за </a:t>
            </a:r>
            <a:r>
              <a:rPr lang="ru-RU" sz="2000" b="1" dirty="0" smtClean="0">
                <a:latin typeface="Times New Roman" pitchFamily="18" charset="0"/>
                <a:cs typeface="Times New Roman" pitchFamily="18" charset="0"/>
              </a:rPr>
              <a:t>ребенком</a:t>
            </a:r>
            <a:r>
              <a:rPr lang="ru-RU" sz="2000" dirty="0" smtClean="0">
                <a:latin typeface="Times New Roman" pitchFamily="18" charset="0"/>
                <a:cs typeface="Times New Roman" pitchFamily="18" charset="0"/>
              </a:rPr>
              <a:t> постоянное поручение, соответствующее его возрасту. </a:t>
            </a:r>
            <a:endParaRPr lang="ru-RU"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l="2974"/>
          <a:stretch>
            <a:fillRect/>
          </a:stretch>
        </p:blipFill>
        <p:spPr bwMode="auto">
          <a:xfrm>
            <a:off x="-252536" y="0"/>
            <a:ext cx="9396536" cy="6858000"/>
          </a:xfrm>
          <a:prstGeom prst="rect">
            <a:avLst/>
          </a:prstGeom>
          <a:noFill/>
        </p:spPr>
      </p:pic>
      <p:sp>
        <p:nvSpPr>
          <p:cNvPr id="3" name="Прямоугольник 2"/>
          <p:cNvSpPr/>
          <p:nvPr/>
        </p:nvSpPr>
        <p:spPr>
          <a:xfrm>
            <a:off x="2051720" y="0"/>
            <a:ext cx="6966520" cy="6155531"/>
          </a:xfrm>
          <a:prstGeom prst="rect">
            <a:avLst/>
          </a:prstGeom>
        </p:spPr>
        <p:txBody>
          <a:bodyPr wrap="square">
            <a:spAutoFit/>
          </a:bodyPr>
          <a:lstStyle/>
          <a:p>
            <a:r>
              <a:rPr lang="ru-RU" sz="2000" dirty="0" smtClean="0">
                <a:latin typeface="Times New Roman" pitchFamily="18" charset="0"/>
                <a:cs typeface="Times New Roman" pitchFamily="18" charset="0"/>
              </a:rPr>
              <a:t>Конечно, возможности </a:t>
            </a:r>
            <a:r>
              <a:rPr lang="ru-RU" sz="2000" b="1" dirty="0" smtClean="0">
                <a:latin typeface="Times New Roman" pitchFamily="18" charset="0"/>
                <a:cs typeface="Times New Roman" pitchFamily="18" charset="0"/>
              </a:rPr>
              <a:t>ребенка</a:t>
            </a:r>
            <a:r>
              <a:rPr lang="ru-RU" sz="2000" dirty="0" smtClean="0">
                <a:latin typeface="Times New Roman" pitchFamily="18" charset="0"/>
                <a:cs typeface="Times New Roman" pitchFamily="18" charset="0"/>
              </a:rPr>
              <a:t> в дошкольном возрасте еще очень невелики, но все-таки они есть. Даже самый маленький </a:t>
            </a:r>
            <a:r>
              <a:rPr lang="ru-RU" sz="2000" b="1" dirty="0" smtClean="0">
                <a:latin typeface="Times New Roman" pitchFamily="18" charset="0"/>
                <a:cs typeface="Times New Roman" pitchFamily="18" charset="0"/>
              </a:rPr>
              <a:t>ребенок 2-3-х лет</a:t>
            </a:r>
            <a:r>
              <a:rPr lang="ru-RU" sz="2000" dirty="0" smtClean="0">
                <a:latin typeface="Times New Roman" pitchFamily="18" charset="0"/>
                <a:cs typeface="Times New Roman" pitchFamily="18" charset="0"/>
              </a:rPr>
              <a:t>, а тем более дошкольник, в состоянии убрать, например, свой уголок с игрушками. Также обязанностью дошкольника в семье может стать поливка комнатных растений, помощь в накрытии обеденного стола (разложить салфетки, столовые приборы, поставить хлеб и т. п., помощь в уходе за домашним питомцем и др.</a:t>
            </a:r>
          </a:p>
          <a:p>
            <a:r>
              <a:rPr lang="ru-RU" sz="2000" dirty="0" smtClean="0">
                <a:latin typeface="Times New Roman" pitchFamily="18" charset="0"/>
                <a:cs typeface="Times New Roman" pitchFamily="18" charset="0"/>
              </a:rPr>
              <a:t>3. Не следует ограждать </a:t>
            </a:r>
            <a:r>
              <a:rPr lang="ru-RU" sz="2000" b="1" dirty="0" smtClean="0">
                <a:latin typeface="Times New Roman" pitchFamily="18" charset="0"/>
                <a:cs typeface="Times New Roman" pitchFamily="18" charset="0"/>
              </a:rPr>
              <a:t>ребенка от проблем</a:t>
            </a:r>
            <a:r>
              <a:rPr lang="ru-RU" sz="2000" dirty="0" smtClean="0">
                <a:latin typeface="Times New Roman" pitchFamily="18" charset="0"/>
                <a:cs typeface="Times New Roman" pitchFamily="18" charset="0"/>
              </a:rPr>
              <a:t> : позволяйте ему встречаться с отрицательными последствиями своих действий </a:t>
            </a:r>
            <a:r>
              <a:rPr lang="ru-RU" sz="2000" i="1" dirty="0" smtClean="0">
                <a:latin typeface="Times New Roman" pitchFamily="18" charset="0"/>
                <a:cs typeface="Times New Roman" pitchFamily="18" charset="0"/>
              </a:rPr>
              <a:t>(или своего бездействия)</a:t>
            </a:r>
            <a:r>
              <a:rPr lang="ru-RU" sz="2000" dirty="0" smtClean="0">
                <a:latin typeface="Times New Roman" pitchFamily="18" charset="0"/>
                <a:cs typeface="Times New Roman" pitchFamily="18" charset="0"/>
              </a:rPr>
              <a:t>.</a:t>
            </a:r>
          </a:p>
          <a:p>
            <a:r>
              <a:rPr lang="ru-RU" sz="2000" dirty="0" smtClean="0">
                <a:latin typeface="Times New Roman" pitchFamily="18" charset="0"/>
                <a:cs typeface="Times New Roman" pitchFamily="18" charset="0"/>
              </a:rPr>
              <a:t>4. </a:t>
            </a:r>
            <a:r>
              <a:rPr lang="ru-RU" sz="2000" b="1" dirty="0" smtClean="0">
                <a:latin typeface="Times New Roman" pitchFamily="18" charset="0"/>
                <a:cs typeface="Times New Roman" pitchFamily="18" charset="0"/>
              </a:rPr>
              <a:t>Воспитание самостоятельности</a:t>
            </a:r>
            <a:r>
              <a:rPr lang="ru-RU" sz="2000" dirty="0" smtClean="0">
                <a:latin typeface="Times New Roman" pitchFamily="18" charset="0"/>
                <a:cs typeface="Times New Roman" pitchFamily="18" charset="0"/>
              </a:rPr>
              <a:t> предполагает также формирование у </a:t>
            </a:r>
            <a:r>
              <a:rPr lang="ru-RU" sz="2000" b="1" dirty="0" smtClean="0">
                <a:latin typeface="Times New Roman" pitchFamily="18" charset="0"/>
                <a:cs typeface="Times New Roman" pitchFamily="18" charset="0"/>
              </a:rPr>
              <a:t>ребенка умения найти самому</a:t>
            </a:r>
            <a:r>
              <a:rPr lang="ru-RU" sz="2000" dirty="0" smtClean="0">
                <a:latin typeface="Times New Roman" pitchFamily="18" charset="0"/>
                <a:cs typeface="Times New Roman" pitchFamily="18" charset="0"/>
              </a:rPr>
              <a:t> себе занятие и какое-то время заниматься чем-то, не привлекая к этому взрослых.</a:t>
            </a:r>
          </a:p>
          <a:p>
            <a:endParaRPr lang="ru-RU" sz="20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121" name="Rectangle 1"/>
          <p:cNvSpPr>
            <a:spLocks noChangeArrowheads="1"/>
          </p:cNvSpPr>
          <p:nvPr/>
        </p:nvSpPr>
        <p:spPr bwMode="auto">
          <a:xfrm>
            <a:off x="2375248" y="804193"/>
            <a:ext cx="6768752"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sz="2000" dirty="0" smtClean="0">
                <a:latin typeface="Times New Roman" pitchFamily="18" charset="0"/>
                <a:cs typeface="Times New Roman" pitchFamily="18" charset="0"/>
              </a:rPr>
              <a:t>          Три основные ошибки взрослых, мешающих детям    расти </a:t>
            </a:r>
            <a:r>
              <a:rPr lang="ru-RU" sz="2000" b="1" dirty="0" smtClean="0">
                <a:latin typeface="Times New Roman" pitchFamily="18" charset="0"/>
                <a:cs typeface="Times New Roman" pitchFamily="18" charset="0"/>
              </a:rPr>
              <a:t>самостоятельными</a:t>
            </a:r>
            <a:r>
              <a:rPr lang="ru-RU" sz="2000" dirty="0" smtClean="0">
                <a:latin typeface="Times New Roman" pitchFamily="18" charset="0"/>
                <a:cs typeface="Times New Roman" pitchFamily="18" charset="0"/>
              </a:rPr>
              <a:t> :</a:t>
            </a:r>
          </a:p>
          <a:p>
            <a:r>
              <a:rPr lang="ru-RU" sz="2000" b="1" i="1" dirty="0" smtClean="0">
                <a:latin typeface="Times New Roman" pitchFamily="18" charset="0"/>
                <a:cs typeface="Times New Roman" pitchFamily="18" charset="0"/>
              </a:rPr>
              <a:t>«Нам некогда»</a:t>
            </a:r>
            <a:r>
              <a:rPr lang="ru-RU" sz="2000" b="1"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Одно из самых частых оправданий </a:t>
            </a:r>
            <a:r>
              <a:rPr lang="ru-RU" sz="2000" b="1" dirty="0" smtClean="0">
                <a:latin typeface="Times New Roman" pitchFamily="18" charset="0"/>
                <a:cs typeface="Times New Roman" pitchFamily="18" charset="0"/>
              </a:rPr>
              <a:t>родителей</a:t>
            </a:r>
            <a:r>
              <a:rPr lang="ru-RU" sz="2000" dirty="0" smtClean="0">
                <a:latin typeface="Times New Roman" pitchFamily="18" charset="0"/>
                <a:cs typeface="Times New Roman" pitchFamily="18" charset="0"/>
              </a:rPr>
              <a:t>. Кто же спорит, намного быстрее одеть </a:t>
            </a:r>
            <a:r>
              <a:rPr lang="ru-RU" sz="2000" b="1" dirty="0" smtClean="0">
                <a:latin typeface="Times New Roman" pitchFamily="18" charset="0"/>
                <a:cs typeface="Times New Roman" pitchFamily="18" charset="0"/>
              </a:rPr>
              <a:t>ребенка</a:t>
            </a:r>
            <a:r>
              <a:rPr lang="ru-RU" sz="2000" dirty="0" smtClean="0">
                <a:latin typeface="Times New Roman" pitchFamily="18" charset="0"/>
                <a:cs typeface="Times New Roman" pitchFamily="18" charset="0"/>
              </a:rPr>
              <a:t> самим и сложить за ним игрушки, накормить, чтобы не испачкал все вокруг, взять на руки, а не ждать, пока он обследует все камешки… Но если ваша цель – </a:t>
            </a:r>
            <a:r>
              <a:rPr lang="ru-RU" sz="2000" b="1" dirty="0" smtClean="0">
                <a:latin typeface="Times New Roman" pitchFamily="18" charset="0"/>
                <a:cs typeface="Times New Roman" pitchFamily="18" charset="0"/>
              </a:rPr>
              <a:t>самостоятельный и уверенный в себе ребенок</a:t>
            </a:r>
            <a:r>
              <a:rPr lang="ru-RU" sz="2000" dirty="0" smtClean="0">
                <a:latin typeface="Times New Roman" pitchFamily="18" charset="0"/>
                <a:cs typeface="Times New Roman" pitchFamily="18" charset="0"/>
              </a:rPr>
              <a:t>, стоит запастись терпением и дать малышу столько времени, сколько ему требуется.</a:t>
            </a:r>
          </a:p>
          <a:p>
            <a:r>
              <a:rPr lang="ru-RU" sz="2000" dirty="0" smtClean="0">
                <a:latin typeface="Times New Roman" pitchFamily="18" charset="0"/>
                <a:cs typeface="Times New Roman" pitchFamily="18" charset="0"/>
              </a:rPr>
              <a:t> </a:t>
            </a:r>
            <a:r>
              <a:rPr lang="ru-RU" sz="2000" b="1" i="1" dirty="0" smtClean="0">
                <a:latin typeface="Times New Roman" pitchFamily="18" charset="0"/>
                <a:cs typeface="Times New Roman" pitchFamily="18" charset="0"/>
              </a:rPr>
              <a:t>«Это опасно»</a:t>
            </a:r>
            <a:r>
              <a:rPr lang="ru-RU" sz="2000" b="1"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Да, даже в квартире </a:t>
            </a:r>
            <a:r>
              <a:rPr lang="ru-RU" sz="2000" b="1" dirty="0" smtClean="0">
                <a:latin typeface="Times New Roman" pitchFamily="18" charset="0"/>
                <a:cs typeface="Times New Roman" pitchFamily="18" charset="0"/>
              </a:rPr>
              <a:t>ребенка</a:t>
            </a:r>
            <a:r>
              <a:rPr lang="ru-RU" sz="2000" dirty="0" smtClean="0">
                <a:latin typeface="Times New Roman" pitchFamily="18" charset="0"/>
                <a:cs typeface="Times New Roman" pitchFamily="18" charset="0"/>
              </a:rPr>
              <a:t> поджидает множество неприятных сюрпризов в виде стекол, падающих предметов, углов и т. д. Поэтому ваша задача – обеспечить малышу такую среду, в которой он сможет безопасно реализовать свою потребность в </a:t>
            </a:r>
            <a:r>
              <a:rPr lang="ru-RU" sz="2000" b="1" dirty="0" smtClean="0">
                <a:latin typeface="Times New Roman" pitchFamily="18" charset="0"/>
                <a:cs typeface="Times New Roman" pitchFamily="18" charset="0"/>
              </a:rPr>
              <a:t>самостоятельности</a:t>
            </a:r>
            <a:r>
              <a:rPr lang="ru-RU" sz="2000" dirty="0" smtClean="0">
                <a:latin typeface="Times New Roman" pitchFamily="18" charset="0"/>
                <a:cs typeface="Times New Roman" pitchFamily="18" charset="0"/>
              </a:rPr>
              <a:t>, и снабдить необходимыми знаниями.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195736" y="548680"/>
            <a:ext cx="6768752" cy="5632311"/>
          </a:xfrm>
          <a:prstGeom prst="rect">
            <a:avLst/>
          </a:prstGeom>
        </p:spPr>
        <p:txBody>
          <a:bodyPr wrap="square">
            <a:spAutoFit/>
          </a:bodyPr>
          <a:lstStyle/>
          <a:p>
            <a:r>
              <a:rPr lang="ru-RU" dirty="0" smtClean="0">
                <a:solidFill>
                  <a:srgbClr val="000000"/>
                </a:solidFill>
                <a:latin typeface="Times New Roman" pitchFamily="18" charset="0"/>
                <a:cs typeface="Times New Roman" pitchFamily="18" charset="0"/>
              </a:rPr>
              <a:t>       </a:t>
            </a:r>
            <a:r>
              <a:rPr lang="ru-RU" sz="2000" b="1" dirty="0" smtClean="0">
                <a:latin typeface="Times New Roman" pitchFamily="18" charset="0"/>
                <a:cs typeface="Times New Roman" pitchFamily="18" charset="0"/>
              </a:rPr>
              <a:t> </a:t>
            </a:r>
            <a:r>
              <a:rPr lang="ru-RU" sz="2000" b="1" i="1" dirty="0" smtClean="0">
                <a:latin typeface="Times New Roman" pitchFamily="18" charset="0"/>
                <a:cs typeface="Times New Roman" pitchFamily="18" charset="0"/>
              </a:rPr>
              <a:t>«Он же еще маленький…»</a:t>
            </a:r>
            <a:r>
              <a:rPr lang="ru-RU" sz="2000" dirty="0" smtClean="0">
                <a:latin typeface="Times New Roman" pitchFamily="18" charset="0"/>
                <a:cs typeface="Times New Roman" pitchFamily="18" charset="0"/>
              </a:rPr>
              <a:t> </a:t>
            </a:r>
          </a:p>
          <a:p>
            <a:r>
              <a:rPr lang="ru-RU" sz="2000" b="1" dirty="0" smtClean="0">
                <a:latin typeface="Times New Roman" pitchFamily="18" charset="0"/>
                <a:cs typeface="Times New Roman" pitchFamily="18" charset="0"/>
              </a:rPr>
              <a:t>Родителям</a:t>
            </a:r>
            <a:r>
              <a:rPr lang="ru-RU" sz="2000" dirty="0" smtClean="0">
                <a:latin typeface="Times New Roman" pitchFamily="18" charset="0"/>
                <a:cs typeface="Times New Roman" pitchFamily="18" charset="0"/>
              </a:rPr>
              <a:t> часто хочется пожалеть своих малышей, особенно когда они встречаются с трудностями. Однако в любом возрасте </a:t>
            </a:r>
            <a:r>
              <a:rPr lang="ru-RU" sz="2000" b="1" dirty="0" smtClean="0">
                <a:latin typeface="Times New Roman" pitchFamily="18" charset="0"/>
                <a:cs typeface="Times New Roman" pitchFamily="18" charset="0"/>
              </a:rPr>
              <a:t>ребенок</a:t>
            </a:r>
            <a:r>
              <a:rPr lang="ru-RU" sz="2000" dirty="0" smtClean="0">
                <a:latin typeface="Times New Roman" pitchFamily="18" charset="0"/>
                <a:cs typeface="Times New Roman" pitchFamily="18" charset="0"/>
              </a:rPr>
              <a:t> должен сталкиваться с посильными проблемами и наблюдать последствия своих действий. А для этого взрослым нужно ознакомить малыша с правилами и самим неукоснительно их соблюдать. </a:t>
            </a:r>
            <a:r>
              <a:rPr lang="ru-RU" sz="2000" b="1" dirty="0" smtClean="0">
                <a:latin typeface="Times New Roman" pitchFamily="18" charset="0"/>
                <a:cs typeface="Times New Roman" pitchFamily="18" charset="0"/>
              </a:rPr>
              <a:t>Ребенок</a:t>
            </a:r>
            <a:r>
              <a:rPr lang="ru-RU" sz="2000" dirty="0" smtClean="0">
                <a:latin typeface="Times New Roman" pitchFamily="18" charset="0"/>
                <a:cs typeface="Times New Roman" pitchFamily="18" charset="0"/>
              </a:rPr>
              <a:t> в состоянии протереть свои ботиночки и убрать их на место? Получилось у него это сделать под вашим наблюдением? Теперь это правило, и никакое </a:t>
            </a:r>
            <a:r>
              <a:rPr lang="ru-RU" sz="2000" i="1" dirty="0" smtClean="0">
                <a:latin typeface="Times New Roman" pitchFamily="18" charset="0"/>
                <a:cs typeface="Times New Roman" pitchFamily="18" charset="0"/>
              </a:rPr>
              <a:t>«Я забыл»</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«Убери ты»</a:t>
            </a:r>
            <a:r>
              <a:rPr lang="ru-RU" sz="2000" dirty="0" smtClean="0">
                <a:latin typeface="Times New Roman" pitchFamily="18" charset="0"/>
                <a:cs typeface="Times New Roman" pitchFamily="18" charset="0"/>
              </a:rPr>
              <a:t> не должно его изменять. Если вы сказали, что </a:t>
            </a:r>
            <a:r>
              <a:rPr lang="ru-RU" sz="2000" b="1" dirty="0" smtClean="0">
                <a:latin typeface="Times New Roman" pitchFamily="18" charset="0"/>
                <a:cs typeface="Times New Roman" pitchFamily="18" charset="0"/>
              </a:rPr>
              <a:t>ребенок</a:t>
            </a:r>
            <a:r>
              <a:rPr lang="ru-RU" sz="2000" dirty="0" smtClean="0">
                <a:latin typeface="Times New Roman" pitchFamily="18" charset="0"/>
                <a:cs typeface="Times New Roman" pitchFamily="18" charset="0"/>
              </a:rPr>
              <a:t> должен быть в кровати, когда маленькая стрелочка будет на цифре 9, иначе не будете читать на ночь, то заигравшийся малыш останется без сказки. Пара уроков, пара скандалов – и </a:t>
            </a:r>
            <a:r>
              <a:rPr lang="ru-RU" sz="2000" b="1" dirty="0" smtClean="0">
                <a:latin typeface="Times New Roman" pitchFamily="18" charset="0"/>
                <a:cs typeface="Times New Roman" pitchFamily="18" charset="0"/>
              </a:rPr>
              <a:t>ребенок</a:t>
            </a:r>
            <a:r>
              <a:rPr lang="ru-RU" sz="2000" dirty="0" smtClean="0">
                <a:latin typeface="Times New Roman" pitchFamily="18" charset="0"/>
                <a:cs typeface="Times New Roman" pitchFamily="18" charset="0"/>
              </a:rPr>
              <a:t> будет вовремя бежать в кровать.</a:t>
            </a:r>
          </a:p>
          <a:p>
            <a:r>
              <a:rPr lang="ru-RU" sz="2000" dirty="0" smtClean="0">
                <a:latin typeface="Times New Roman" pitchFamily="18" charset="0"/>
                <a:cs typeface="Times New Roman" pitchFamily="18" charset="0"/>
              </a:rPr>
              <a:t>И, безусловно, </a:t>
            </a:r>
            <a:r>
              <a:rPr lang="ru-RU" sz="2000" b="1" dirty="0" smtClean="0">
                <a:latin typeface="Times New Roman" pitchFamily="18" charset="0"/>
                <a:cs typeface="Times New Roman" pitchFamily="18" charset="0"/>
              </a:rPr>
              <a:t>родителям не следует забывать</a:t>
            </a:r>
            <a:r>
              <a:rPr lang="ru-RU" sz="2000" dirty="0" smtClean="0">
                <a:latin typeface="Times New Roman" pitchFamily="18" charset="0"/>
                <a:cs typeface="Times New Roman" pitchFamily="18" charset="0"/>
              </a:rPr>
              <a:t>, что каждому возрасту присущ свой уровень самостоятельности.</a:t>
            </a:r>
            <a:endParaRPr lang="ru-RU"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C:\Users\0002\AppData\Local\Microsoft\Windows\INetCache\IE\OLIWKDR0\abstract-258342_960_720[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267744" y="404664"/>
            <a:ext cx="6696744" cy="5724644"/>
          </a:xfrm>
          <a:prstGeom prst="rect">
            <a:avLst/>
          </a:prstGeom>
        </p:spPr>
        <p:txBody>
          <a:bodyPr wrap="square">
            <a:spAutoFit/>
          </a:bodyPr>
          <a:lstStyle/>
          <a:p>
            <a:r>
              <a:rPr lang="ru-RU" sz="2000" dirty="0" smtClean="0">
                <a:latin typeface="Times New Roman" pitchFamily="18" charset="0"/>
                <a:cs typeface="Times New Roman" pitchFamily="18" charset="0"/>
              </a:rPr>
              <a:t>Ранний старт </a:t>
            </a:r>
            <a:r>
              <a:rPr lang="ru-RU" sz="2000" i="1" dirty="0" smtClean="0">
                <a:latin typeface="Times New Roman" pitchFamily="18" charset="0"/>
                <a:cs typeface="Times New Roman" pitchFamily="18" charset="0"/>
              </a:rPr>
              <a:t>(от 1 года до 3 лет)</a:t>
            </a:r>
            <a:endParaRPr lang="ru-RU" sz="2000" dirty="0" smtClean="0">
              <a:latin typeface="Times New Roman" pitchFamily="18" charset="0"/>
              <a:cs typeface="Times New Roman" pitchFamily="18" charset="0"/>
            </a:endParaRPr>
          </a:p>
          <a:p>
            <a:r>
              <a:rPr lang="ru-RU" sz="2000" b="1" dirty="0" smtClean="0">
                <a:latin typeface="Times New Roman" pitchFamily="18" charset="0"/>
                <a:cs typeface="Times New Roman" pitchFamily="18" charset="0"/>
              </a:rPr>
              <a:t>Ребенок</a:t>
            </a:r>
            <a:r>
              <a:rPr lang="ru-RU" sz="2000" dirty="0" smtClean="0">
                <a:latin typeface="Times New Roman" pitchFamily="18" charset="0"/>
                <a:cs typeface="Times New Roman" pitchFamily="18" charset="0"/>
              </a:rPr>
              <a:t> рождается полностью зависимым от взрослых, но проходит время, и он уже готов делать первые шаги к автономности. Только вот </a:t>
            </a:r>
            <a:r>
              <a:rPr lang="ru-RU" sz="2000" b="1" dirty="0" smtClean="0">
                <a:latin typeface="Times New Roman" pitchFamily="18" charset="0"/>
                <a:cs typeface="Times New Roman" pitchFamily="18" charset="0"/>
              </a:rPr>
              <a:t>родители</a:t>
            </a:r>
            <a:r>
              <a:rPr lang="ru-RU" sz="2000" dirty="0" smtClean="0">
                <a:latin typeface="Times New Roman" pitchFamily="18" charset="0"/>
                <a:cs typeface="Times New Roman" pitchFamily="18" charset="0"/>
              </a:rPr>
              <a:t> часто не успевают сами меняться и соответствовать развитию сына или дочки. Поэтому основная задача в этот период для взрослых – не упустить начало зарождения детской независимости, чтобы не пришлось потом мучительно и настойчиво формировать то, что могло бы возникнуть естественным путем.</a:t>
            </a:r>
          </a:p>
          <a:p>
            <a:r>
              <a:rPr lang="ru-RU" sz="2000" dirty="0" smtClean="0">
                <a:latin typeface="Times New Roman" pitchFamily="18" charset="0"/>
                <a:cs typeface="Times New Roman" pitchFamily="18" charset="0"/>
              </a:rPr>
              <a:t>В возрасте до 3 лет должен сформироваться первый </a:t>
            </a:r>
            <a:r>
              <a:rPr lang="ru-RU" sz="2000" i="1" dirty="0" smtClean="0">
                <a:latin typeface="Times New Roman" pitchFamily="18" charset="0"/>
                <a:cs typeface="Times New Roman" pitchFamily="18" charset="0"/>
              </a:rPr>
              <a:t>«бастион»</a:t>
            </a: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самостоятельности</a:t>
            </a:r>
            <a:r>
              <a:rPr lang="ru-RU" sz="2000" dirty="0" smtClean="0">
                <a:latin typeface="Times New Roman" pitchFamily="18" charset="0"/>
                <a:cs typeface="Times New Roman" pitchFamily="18" charset="0"/>
              </a:rPr>
              <a:t> – элементарные навыки </a:t>
            </a:r>
            <a:r>
              <a:rPr lang="ru-RU" sz="2000" b="1" dirty="0" smtClean="0">
                <a:latin typeface="Times New Roman" pitchFamily="18" charset="0"/>
                <a:cs typeface="Times New Roman" pitchFamily="18" charset="0"/>
              </a:rPr>
              <a:t>самообслуживания</a:t>
            </a:r>
            <a:r>
              <a:rPr lang="ru-RU" sz="2000" dirty="0" smtClean="0">
                <a:latin typeface="Times New Roman" pitchFamily="18" charset="0"/>
                <a:cs typeface="Times New Roman" pitchFamily="18" charset="0"/>
              </a:rPr>
              <a:t> : умение есть, одеваться-раздеваться, собирать вещи, умываться. Существует множество </a:t>
            </a:r>
            <a:r>
              <a:rPr lang="ru-RU" sz="2000" dirty="0" err="1" smtClean="0">
                <a:latin typeface="Times New Roman" pitchFamily="18" charset="0"/>
                <a:cs typeface="Times New Roman" pitchFamily="18" charset="0"/>
              </a:rPr>
              <a:t>потешек</a:t>
            </a:r>
            <a:r>
              <a:rPr lang="ru-RU" sz="2000" dirty="0" smtClean="0">
                <a:latin typeface="Times New Roman" pitchFamily="18" charset="0"/>
                <a:cs typeface="Times New Roman" pitchFamily="18" charset="0"/>
              </a:rPr>
              <a:t>, прибауток, простых игр и песенок, которые помогают </a:t>
            </a:r>
            <a:r>
              <a:rPr lang="ru-RU" sz="2000" b="1" dirty="0" smtClean="0">
                <a:latin typeface="Times New Roman" pitchFamily="18" charset="0"/>
                <a:cs typeface="Times New Roman" pitchFamily="18" charset="0"/>
              </a:rPr>
              <a:t>родителям в этой задаче</a:t>
            </a:r>
            <a:r>
              <a:rPr lang="ru-RU" sz="2000" dirty="0" smtClean="0">
                <a:latin typeface="Times New Roman" pitchFamily="18" charset="0"/>
                <a:cs typeface="Times New Roman" pitchFamily="18" charset="0"/>
              </a:rPr>
              <a:t>, делая процесс легким и непринужденным.</a:t>
            </a:r>
          </a:p>
          <a:p>
            <a:pPr lvl="0" eaLnBrk="0" fontAlgn="base" hangingPunct="0">
              <a:spcBef>
                <a:spcPct val="0"/>
              </a:spcBef>
              <a:spcAft>
                <a:spcPct val="0"/>
              </a:spcAft>
            </a:pPr>
            <a:endParaRPr lang="ru-RU" dirty="0" smtClean="0">
              <a:solidFill>
                <a:srgbClr val="000000"/>
              </a:solidFill>
              <a:latin typeface="Times New Roman" pitchFamily="18" charset="0"/>
              <a:cs typeface="Times New Roman" pitchFamily="18" charset="0"/>
            </a:endParaRPr>
          </a:p>
          <a:p>
            <a:pPr lvl="0" eaLnBrk="0" fontAlgn="base" hangingPunct="0">
              <a:spcBef>
                <a:spcPct val="0"/>
              </a:spcBef>
              <a:spcAft>
                <a:spcPct val="0"/>
              </a:spcAft>
            </a:pPr>
            <a:endParaRPr lang="ru-RU" sz="2800" dirty="0" smtClean="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118</Words>
  <Application>Microsoft Office PowerPoint</Application>
  <PresentationFormat>Экран (4:3)</PresentationFormat>
  <Paragraphs>62</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0002</dc:creator>
  <cp:lastModifiedBy>0002</cp:lastModifiedBy>
  <cp:revision>25</cp:revision>
  <dcterms:created xsi:type="dcterms:W3CDTF">2022-05-21T07:38:57Z</dcterms:created>
  <dcterms:modified xsi:type="dcterms:W3CDTF">2023-05-24T16:06:25Z</dcterms:modified>
</cp:coreProperties>
</file>