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72" r:id="rId4"/>
    <p:sldId id="270" r:id="rId5"/>
    <p:sldId id="258" r:id="rId6"/>
    <p:sldId id="267" r:id="rId8"/>
    <p:sldId id="286" r:id="rId9"/>
    <p:sldId id="269" r:id="rId10"/>
    <p:sldId id="287" r:id="rId11"/>
    <p:sldId id="288" r:id="rId12"/>
    <p:sldId id="289" r:id="rId13"/>
    <p:sldId id="266" r:id="rId14"/>
    <p:sldId id="265" r:id="rId15"/>
    <p:sldId id="283" r:id="rId16"/>
    <p:sldId id="264" r:id="rId17"/>
    <p:sldId id="26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391"/>
    <a:srgbClr val="2A3E56"/>
    <a:srgbClr val="7DB6EF"/>
    <a:srgbClr val="58A5BF"/>
    <a:srgbClr val="C7D9D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128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406" b="13227"/>
          <a:stretch>
            <a:fillRect/>
          </a:stretch>
        </p:blipFill>
        <p:spPr>
          <a:xfrm>
            <a:off x="0" y="1"/>
            <a:ext cx="12192000" cy="6858000"/>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8"/>
            <a:ext cx="8070573"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8"/>
            <a:ext cx="105156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0"/>
            <a:ext cx="5376672" cy="45259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6205728" y="1600200"/>
            <a:ext cx="5376672" cy="45259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endParaRPr lang="ru-RU" smtClean="0"/>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endParaRPr lang="ru-RU" smtClean="0"/>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Нижний колонтитул 7"/>
          <p:cNvSpPr>
            <a:spLocks noGrp="1"/>
          </p:cNvSpPr>
          <p:nvPr>
            <p:ph type="ftr" sz="quarter" idx="11"/>
          </p:nvPr>
        </p:nvSpPr>
        <p:spPr/>
        <p:txBody>
          <a:bodyPr/>
          <a:lstStyle/>
          <a:p>
            <a:endParaRPr lang="zh-CN" altLang="en-US"/>
          </a:p>
        </p:txBody>
      </p:sp>
      <p:sp>
        <p:nvSpPr>
          <p:cNvPr id="9" name="Номер слайда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Нижний колонтитул 3"/>
          <p:cNvSpPr>
            <a:spLocks noGrp="1"/>
          </p:cNvSpPr>
          <p:nvPr>
            <p:ph type="ftr" sz="quarter" idx="11"/>
          </p:nvPr>
        </p:nvSpPr>
        <p:spPr/>
        <p:txBody>
          <a:bodyPr/>
          <a:lstStyle/>
          <a:p>
            <a:endParaRPr lang="zh-CN" altLang="en-US"/>
          </a:p>
        </p:txBody>
      </p:sp>
      <p:sp>
        <p:nvSpPr>
          <p:cNvPr id="5" name="Номер слайда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Нижний колонтитул 2"/>
          <p:cNvSpPr>
            <a:spLocks noGrp="1"/>
          </p:cNvSpPr>
          <p:nvPr>
            <p:ph type="ftr" sz="quarter" idx="11"/>
          </p:nvPr>
        </p:nvSpPr>
        <p:spPr/>
        <p:txBody>
          <a:bodyPr/>
          <a:lstStyle/>
          <a:p>
            <a:endParaRPr lang="zh-CN" altLang="en-US"/>
          </a:p>
        </p:txBody>
      </p:sp>
      <p:sp>
        <p:nvSpPr>
          <p:cNvPr id="4" name="Номер слайда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406" b="13227"/>
          <a:stretch>
            <a:fillRect/>
          </a:stretch>
        </p:blipFill>
        <p:spPr>
          <a:xfrm>
            <a:off x="0" y="1"/>
            <a:ext cx="12192000" cy="6858000"/>
          </a:xfrm>
          <a:prstGeom prst="rect">
            <a:avLst/>
          </a:prstGeom>
        </p:spPr>
      </p:pic>
      <p:sp>
        <p:nvSpPr>
          <p:cNvPr id="6" name="矩形: 圆角 5"/>
          <p:cNvSpPr/>
          <p:nvPr userDrawn="1"/>
        </p:nvSpPr>
        <p:spPr>
          <a:xfrm>
            <a:off x="292260" y="278785"/>
            <a:ext cx="11607480" cy="6300430"/>
          </a:xfrm>
          <a:prstGeom prst="roundRect">
            <a:avLst>
              <a:gd name="adj" fmla="val 6396"/>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Заголовок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Замещающий текст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Замещающая дата 1027"/>
          <p:cNvSpPr/>
          <p:nvPr>
            <p:ph type="dt" sz="half" idx="2"/>
          </p:nvPr>
        </p:nvSpPr>
        <p:spPr>
          <a:xfrm>
            <a:off x="609600" y="6245225"/>
            <a:ext cx="2844800" cy="476250"/>
          </a:xfrm>
          <a:prstGeom prst="rect">
            <a:avLst/>
          </a:prstGeom>
          <a:noFill/>
          <a:ln w="9525">
            <a:noFill/>
          </a:ln>
        </p:spPr>
        <p:txBody>
          <a:bodyPr/>
          <a:lstStyle>
            <a:lvl1pPr>
              <a:defRPr sz="1400"/>
            </a:lvl1pPr>
          </a:lstStyle>
          <a:p>
            <a:fld id="{D997B5FA-0921-464F-AAE1-844C04324D75}" type="datetimeFigureOut">
              <a:rPr lang="zh-CN" altLang="en-US" smtClean="0"/>
            </a:fld>
            <a:endParaRPr lang="zh-CN" altLang="en-US"/>
          </a:p>
        </p:txBody>
      </p:sp>
      <p:sp>
        <p:nvSpPr>
          <p:cNvPr id="1029" name="Замещающий нижний колонтитул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0" name="Замещающий номер слайда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p>
            <a:endParaRPr lang="ru-RU" altLang="en-US"/>
          </a:p>
        </p:txBody>
      </p:sp>
      <p:sp>
        <p:nvSpPr>
          <p:cNvPr id="5" name="Подзаголовок 4"/>
          <p:cNvSpPr>
            <a:spLocks noGrp="1"/>
          </p:cNvSpPr>
          <p:nvPr>
            <p:ph type="subTitle" idx="1"/>
          </p:nvPr>
        </p:nvSpPr>
        <p:spPr/>
        <p:txBody>
          <a:bodyPr/>
          <a:p>
            <a:endParaRPr lang="ru-RU" altLang="en-US"/>
          </a:p>
        </p:txBody>
      </p:sp>
      <p:sp>
        <p:nvSpPr>
          <p:cNvPr id="13" name="椭圆 12"/>
          <p:cNvSpPr/>
          <p:nvPr/>
        </p:nvSpPr>
        <p:spPr>
          <a:xfrm>
            <a:off x="3373532" y="706532"/>
            <a:ext cx="5444936" cy="5444936"/>
          </a:xfrm>
          <a:prstGeom prst="ellipse">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12390" y="1884045"/>
            <a:ext cx="6967855" cy="2553335"/>
          </a:xfrm>
          <a:prstGeom prst="rect">
            <a:avLst/>
          </a:prstGeom>
          <a:noFill/>
        </p:spPr>
        <p:txBody>
          <a:bodyPr wrap="square" rtlCol="0">
            <a:spAutoFit/>
          </a:bodyPr>
          <a:lstStyle/>
          <a:p>
            <a:pPr algn="ctr"/>
            <a:r>
              <a:rPr lang="ru-RU" altLang="zh-CN" sz="4000" dirty="0">
                <a:solidFill>
                  <a:schemeClr val="tx1"/>
                </a:solidFill>
                <a:latin typeface="Times New Roman" panose="02020603050405020304" charset="0"/>
                <a:ea typeface="Microsoft YaHei Light" panose="020B0502040204020203" pitchFamily="34" charset="-122"/>
                <a:cs typeface="Times New Roman" panose="02020603050405020304" charset="0"/>
              </a:rPr>
              <a:t>Кукольный театр и его влияние на развитие творческого потенциала детей дошкольного возраста</a:t>
            </a:r>
            <a:endParaRPr lang="ru-RU" altLang="zh-CN" sz="4000" dirty="0">
              <a:solidFill>
                <a:schemeClr val="tx1"/>
              </a:solidFill>
              <a:latin typeface="Times New Roman" panose="02020603050405020304" charset="0"/>
              <a:ea typeface="Microsoft YaHei Light" panose="020B0502040204020203" pitchFamily="34" charset="-122"/>
              <a:cs typeface="Times New Roman" panose="02020603050405020304" charset="0"/>
            </a:endParaRPr>
          </a:p>
        </p:txBody>
      </p:sp>
      <p:sp>
        <p:nvSpPr>
          <p:cNvPr id="8" name="矩形: 圆角 7"/>
          <p:cNvSpPr/>
          <p:nvPr/>
        </p:nvSpPr>
        <p:spPr>
          <a:xfrm>
            <a:off x="5330404" y="5288042"/>
            <a:ext cx="1531417" cy="300942"/>
          </a:xfrm>
          <a:prstGeom prst="roundRect">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t>Выполнила:</a:t>
            </a:r>
            <a:endParaRPr lang="ru-RU" sz="1400" dirty="0"/>
          </a:p>
        </p:txBody>
      </p:sp>
      <p:sp>
        <p:nvSpPr>
          <p:cNvPr id="9" name="矩形: 圆角 8"/>
          <p:cNvSpPr/>
          <p:nvPr/>
        </p:nvSpPr>
        <p:spPr>
          <a:xfrm>
            <a:off x="5330180" y="5673487"/>
            <a:ext cx="1531417" cy="300942"/>
          </a:xfrm>
          <a:prstGeom prst="roundRect">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en-US" sz="1400" dirty="0"/>
              <a:t>Манукян А. А.</a:t>
            </a:r>
            <a:endParaRPr lang="ru-RU"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Овал 3"/>
          <p:cNvSpPr/>
          <p:nvPr/>
        </p:nvSpPr>
        <p:spPr>
          <a:xfrm>
            <a:off x="911225" y="805180"/>
            <a:ext cx="311150" cy="32829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Текстовое поле 4"/>
          <p:cNvSpPr txBox="1"/>
          <p:nvPr/>
        </p:nvSpPr>
        <p:spPr>
          <a:xfrm>
            <a:off x="911225" y="765175"/>
            <a:ext cx="297180" cy="368300"/>
          </a:xfrm>
          <a:prstGeom prst="rect">
            <a:avLst/>
          </a:prstGeom>
          <a:noFill/>
        </p:spPr>
        <p:txBody>
          <a:bodyPr wrap="none" rtlCol="0" anchor="t">
            <a:spAutoFit/>
          </a:bodyPr>
          <a:p>
            <a:r>
              <a:rPr lang="ru-RU" altLang="en-US">
                <a:solidFill>
                  <a:schemeClr val="bg1"/>
                </a:solidFill>
                <a:latin typeface="Times New Roman" panose="02020603050405020304" charset="0"/>
                <a:ea typeface="SimSun" panose="02010600030101010101" pitchFamily="2" charset="-122"/>
                <a:sym typeface="+mn-ea"/>
              </a:rPr>
              <a:t>5</a:t>
            </a:r>
            <a:endParaRPr lang="ru-RU" altLang="en-US">
              <a:solidFill>
                <a:schemeClr val="bg1"/>
              </a:solidFill>
              <a:latin typeface="Times New Roman" panose="02020603050405020304" charset="0"/>
              <a:ea typeface="SimSun" panose="02010600030101010101" pitchFamily="2" charset="-122"/>
              <a:sym typeface="+mn-ea"/>
            </a:endParaRPr>
          </a:p>
        </p:txBody>
      </p:sp>
      <p:sp>
        <p:nvSpPr>
          <p:cNvPr id="105" name="Текстовое поле 104"/>
          <p:cNvSpPr txBox="1"/>
          <p:nvPr/>
        </p:nvSpPr>
        <p:spPr>
          <a:xfrm>
            <a:off x="798830" y="765175"/>
            <a:ext cx="5917565" cy="5354320"/>
          </a:xfrm>
          <a:prstGeom prst="rect">
            <a:avLst/>
          </a:prstGeom>
          <a:noFill/>
          <a:ln w="9525">
            <a:noFill/>
          </a:ln>
        </p:spPr>
        <p:txBody>
          <a:bodyPr wrap="square">
            <a:spAutoFit/>
          </a:bodyPr>
          <a:p>
            <a:pPr indent="449580" algn="just"/>
            <a:r>
              <a:rPr lang="en-US">
                <a:solidFill>
                  <a:srgbClr val="000000"/>
                </a:solidFill>
                <a:latin typeface="Times New Roman" panose="02020603050405020304" charset="0"/>
                <a:ea typeface="SimSun" panose="02010600030101010101" pitchFamily="2" charset="-122"/>
              </a:rPr>
              <a:t>Творческие способности.</a:t>
            </a:r>
            <a:r>
              <a:rPr lang="en-US" b="0">
                <a:solidFill>
                  <a:srgbClr val="000000"/>
                </a:solidFill>
                <a:latin typeface="Times New Roman" panose="02020603050405020304" charset="0"/>
                <a:ea typeface="SimSun" panose="02010600030101010101" pitchFamily="2" charset="-122"/>
              </a:rPr>
              <a:t>Творчеством пронизан весь процесс создания кукольного представления. От идеи создания куклы до игры в спектакле, от сценарного плана до декораций. Дети с радостью принимают участие во всех видах игровой активности. Кукольный театр даёт возможность детям выплеснуть наружу свои эмоции и фантазию.Кукольный театр воспитывает морально и эстетически, развивает детскую фантазию, способность сопереживать происходящее, создает соответствующий эмоциональный настрой, раскрепощает ребенка, повышает уверенность в себе.Кукольный театр благоприятно влияет на развитие моторики, координации движений,  активизирует визуальное и слуховое созерцание, память, правильную речь, внимание, обогащает словарный запас ребенка.  Специалисты уже давно выяснили, что движение рук и пальцев находится в тесной взаимосвязи  с работой мозга, а в следствие,  и с развитием речи, мышления.</a:t>
            </a:r>
            <a:endParaRPr lang="ru-RU" altLang="en-US"/>
          </a:p>
        </p:txBody>
      </p:sp>
      <p:pic>
        <p:nvPicPr>
          <p:cNvPr id="2" name="Изображение 1"/>
          <p:cNvPicPr/>
          <p:nvPr/>
        </p:nvPicPr>
        <p:blipFill>
          <a:blip r:embed="rId1"/>
          <a:stretch>
            <a:fillRect/>
          </a:stretch>
        </p:blipFill>
        <p:spPr>
          <a:xfrm>
            <a:off x="6883400" y="1249045"/>
            <a:ext cx="4729480" cy="407416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Текстовое поле 4"/>
          <p:cNvSpPr txBox="1"/>
          <p:nvPr/>
        </p:nvSpPr>
        <p:spPr>
          <a:xfrm>
            <a:off x="824865" y="808990"/>
            <a:ext cx="3580765" cy="5631180"/>
          </a:xfrm>
          <a:prstGeom prst="rect">
            <a:avLst/>
          </a:prstGeom>
          <a:noFill/>
          <a:ln w="9525">
            <a:noFill/>
          </a:ln>
        </p:spPr>
        <p:txBody>
          <a:bodyPr wrap="square">
            <a:spAutoFit/>
          </a:bodyPr>
          <a:p>
            <a:pPr indent="0" algn="just"/>
            <a:r>
              <a:rPr lang="en-US" b="0">
                <a:latin typeface="Times New Roman" panose="02020603050405020304" charset="0"/>
                <a:ea typeface="SimSun" panose="02010600030101010101" pitchFamily="2" charset="-122"/>
              </a:rPr>
              <a:t>По мнению ученых у дошкольников следует развивать именно такое творчество, при котором сочетаются три направления театрально-игровой деятельности - сочинение собственных сценариев, исполнительское и оформительское творчество. Именно это будет рассматриваться как высшее достижение в художественно-творческом развитии детей. Также, следует понимать, что необходимым условием возникновения детского творчества является накопление впечатлений от восприятия искусства, которое служит образцом для творчества, его источником.</a:t>
            </a:r>
            <a:endParaRPr lang="en-US" b="0">
              <a:latin typeface="Times New Roman" panose="02020603050405020304" charset="0"/>
              <a:ea typeface="SimSun" panose="02010600030101010101" pitchFamily="2" charset="-122"/>
            </a:endParaRPr>
          </a:p>
        </p:txBody>
      </p:sp>
      <p:sp>
        <p:nvSpPr>
          <p:cNvPr id="125" name="Половина рамки 124"/>
          <p:cNvSpPr/>
          <p:nvPr/>
        </p:nvSpPr>
        <p:spPr>
          <a:xfrm>
            <a:off x="512445" y="471805"/>
            <a:ext cx="1390015" cy="746125"/>
          </a:xfrm>
          <a:prstGeom prst="halfFram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26" name="Половина рамки 125"/>
          <p:cNvSpPr/>
          <p:nvPr/>
        </p:nvSpPr>
        <p:spPr>
          <a:xfrm>
            <a:off x="582295" y="574040"/>
            <a:ext cx="1390015" cy="746125"/>
          </a:xfrm>
          <a:prstGeom prst="halfFram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27" name="Половина рамки 126"/>
          <p:cNvSpPr/>
          <p:nvPr/>
        </p:nvSpPr>
        <p:spPr>
          <a:xfrm rot="10800000">
            <a:off x="3317875" y="5617845"/>
            <a:ext cx="1390015" cy="746125"/>
          </a:xfrm>
          <a:prstGeom prst="halfFram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28" name="Половина рамки 127"/>
          <p:cNvSpPr/>
          <p:nvPr/>
        </p:nvSpPr>
        <p:spPr>
          <a:xfrm rot="10800000">
            <a:off x="3388360" y="5694045"/>
            <a:ext cx="1390015" cy="746125"/>
          </a:xfrm>
          <a:prstGeom prst="halfFram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29" name="Текстовое поле 128"/>
          <p:cNvSpPr txBox="1"/>
          <p:nvPr/>
        </p:nvSpPr>
        <p:spPr>
          <a:xfrm>
            <a:off x="6327140" y="1167130"/>
            <a:ext cx="5281930" cy="4523105"/>
          </a:xfrm>
          <a:prstGeom prst="rect">
            <a:avLst/>
          </a:prstGeom>
          <a:noFill/>
          <a:ln w="9525">
            <a:noFill/>
          </a:ln>
        </p:spPr>
        <p:txBody>
          <a:bodyPr wrap="square">
            <a:spAutoFit/>
          </a:bodyPr>
          <a:p>
            <a:pPr indent="0"/>
            <a:r>
              <a:rPr lang="en-US" b="0">
                <a:latin typeface="Times New Roman" panose="02020603050405020304" charset="0"/>
                <a:ea typeface="SimSun" panose="02010600030101010101" pitchFamily="2" charset="-122"/>
              </a:rPr>
              <a:t>Дошкольное детство является благоприятным периодом для развития актерских способностей потому, что в этом возрасте дети чрезвычайно любознательны, у них есть огромное желание познавать окружающий мир. </a:t>
            </a:r>
            <a:endParaRPr lang="en-US" b="0">
              <a:latin typeface="Times New Roman" panose="02020603050405020304" charset="0"/>
              <a:ea typeface="SimSun" panose="02010600030101010101" pitchFamily="2" charset="-122"/>
            </a:endParaRPr>
          </a:p>
          <a:p>
            <a:pPr indent="0"/>
            <a:r>
              <a:rPr lang="en-US" b="0">
                <a:latin typeface="Times New Roman" panose="02020603050405020304" charset="0"/>
                <a:ea typeface="SimSun" panose="02010600030101010101" pitchFamily="2" charset="-122"/>
              </a:rPr>
              <a:t>Психолого-педагогические исследования свидетельствуют о том, что старшие дошкольники сохраняют положительное отношение к игре - драматизации, она останется интересной для них. В этих играх расширяются возможности ребенка. В старшем дошкольном возрасте значительно вырастают физические возможности детей: движения становятся более координированными и пластичными, длительное время они могут переживать определенное эмоциональное состояние, готовы анализировать его, выражать.</a:t>
            </a:r>
            <a:endParaRPr lang="en-US" b="0">
              <a:latin typeface="Times New Roman" panose="02020603050405020304" charset="0"/>
              <a:ea typeface="SimSun" panose="02010600030101010101" pitchFamily="2" charset="-122"/>
            </a:endParaRPr>
          </a:p>
        </p:txBody>
      </p:sp>
      <p:sp>
        <p:nvSpPr>
          <p:cNvPr id="130" name="Половина рамки 129"/>
          <p:cNvSpPr/>
          <p:nvPr/>
        </p:nvSpPr>
        <p:spPr>
          <a:xfrm rot="16200000">
            <a:off x="5797550" y="5043805"/>
            <a:ext cx="1390015" cy="746125"/>
          </a:xfrm>
          <a:prstGeom prst="halfFram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31" name="Половина рамки 130"/>
          <p:cNvSpPr/>
          <p:nvPr/>
        </p:nvSpPr>
        <p:spPr>
          <a:xfrm rot="16200000">
            <a:off x="5693410" y="5123180"/>
            <a:ext cx="1390015" cy="746125"/>
          </a:xfrm>
          <a:prstGeom prst="halfFram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32" name="Половина рамки 131"/>
          <p:cNvSpPr/>
          <p:nvPr/>
        </p:nvSpPr>
        <p:spPr>
          <a:xfrm rot="5400000">
            <a:off x="10471150" y="1096645"/>
            <a:ext cx="1390015" cy="746125"/>
          </a:xfrm>
          <a:prstGeom prst="halfFram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33" name="Половина рамки 132"/>
          <p:cNvSpPr/>
          <p:nvPr/>
        </p:nvSpPr>
        <p:spPr>
          <a:xfrm rot="5400000">
            <a:off x="10541000" y="1198880"/>
            <a:ext cx="1390015" cy="746125"/>
          </a:xfrm>
          <a:prstGeom prst="halfFram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135" name="Прямоугольник 134"/>
          <p:cNvSpPr/>
          <p:nvPr/>
        </p:nvSpPr>
        <p:spPr>
          <a:xfrm>
            <a:off x="4524375" y="774700"/>
            <a:ext cx="1475740" cy="415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pic>
        <p:nvPicPr>
          <p:cNvPr id="134" name="Изображение 133" descr="png-clipart-child-friendship-day-drawing-cartoon-cute-child-peeking-material-cartoon-character-mammal"/>
          <p:cNvPicPr>
            <a:picLocks noChangeAspect="1"/>
          </p:cNvPicPr>
          <p:nvPr/>
        </p:nvPicPr>
        <p:blipFill>
          <a:blip r:embed="rId1"/>
          <a:srcRect l="34827" t="-417" r="23360" b="-1093"/>
          <a:stretch>
            <a:fillRect/>
          </a:stretch>
        </p:blipFill>
        <p:spPr>
          <a:xfrm>
            <a:off x="4546600" y="798830"/>
            <a:ext cx="1431925" cy="4126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596087" y="713765"/>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672287" y="713765"/>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61745" y="676275"/>
            <a:ext cx="7387590" cy="1198880"/>
          </a:xfrm>
          <a:prstGeom prst="rect">
            <a:avLst/>
          </a:prstGeom>
        </p:spPr>
        <p:txBody>
          <a:bodyPr wrap="square">
            <a:spAutoFit/>
          </a:bodyPr>
          <a:lstStyle/>
          <a:p>
            <a:pPr lvl="0" algn="l">
              <a:buClrTx/>
              <a:buSzTx/>
              <a:buFontTx/>
            </a:pPr>
            <a:r>
              <a:rPr lang="en-US" altLang="zh-CN" dirty="0">
                <a:solidFill>
                  <a:schemeClr val="tx1"/>
                </a:solidFill>
                <a:latin typeface="Times New Roman" panose="02020603050405020304" charset="0"/>
                <a:cs typeface="Times New Roman" panose="02020603050405020304" charset="0"/>
                <a:sym typeface="+mn-ea"/>
              </a:rPr>
              <a:t>В театральных играх ребенок-артист, самостоятельно создает образ с помощью комплекса средств выразительности (интонация, мимика, пантомима), производит собственные действия исполнения роли. Процесс игры - в театральной деятельности возможен, если ребенок:</a:t>
            </a:r>
            <a:endParaRPr lang="en-US" altLang="zh-CN" dirty="0">
              <a:solidFill>
                <a:schemeClr val="tx1"/>
              </a:solidFill>
              <a:latin typeface="Times New Roman" panose="02020603050405020304" charset="0"/>
              <a:cs typeface="Times New Roman" panose="02020603050405020304" charset="0"/>
              <a:sym typeface="+mn-ea"/>
            </a:endParaRPr>
          </a:p>
        </p:txBody>
      </p:sp>
      <p:sp>
        <p:nvSpPr>
          <p:cNvPr id="5" name="Стрелка вправо 4"/>
          <p:cNvSpPr/>
          <p:nvPr/>
        </p:nvSpPr>
        <p:spPr>
          <a:xfrm>
            <a:off x="1494155" y="2312035"/>
            <a:ext cx="632460" cy="498475"/>
          </a:xfrm>
          <a:prstGeom prst="rightArrow">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22" name="Стрелка вправо 21"/>
          <p:cNvSpPr/>
          <p:nvPr/>
        </p:nvSpPr>
        <p:spPr>
          <a:xfrm>
            <a:off x="1560195" y="2355215"/>
            <a:ext cx="489585" cy="412115"/>
          </a:xfrm>
          <a:prstGeom prst="rightArrow">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104" name="Текстовое поле 103"/>
          <p:cNvSpPr txBox="1"/>
          <p:nvPr/>
        </p:nvSpPr>
        <p:spPr>
          <a:xfrm>
            <a:off x="2223770" y="2239010"/>
            <a:ext cx="4802505" cy="922020"/>
          </a:xfrm>
          <a:prstGeom prst="rect">
            <a:avLst/>
          </a:prstGeom>
          <a:noFill/>
          <a:ln w="9525">
            <a:noFill/>
          </a:ln>
        </p:spPr>
        <p:txBody>
          <a:bodyPr wrap="square">
            <a:spAutoFit/>
          </a:bodyPr>
          <a:p>
            <a:pPr indent="0"/>
            <a:r>
              <a:rPr lang="en-US" b="0">
                <a:latin typeface="Times New Roman" panose="02020603050405020304" charset="0"/>
                <a:ea typeface="SimSun" panose="02010600030101010101" pitchFamily="2" charset="-122"/>
              </a:rPr>
              <a:t>имеет опыт восприятия литературных произведений, их переживания и осмысливания</a:t>
            </a:r>
            <a:endParaRPr lang="ru-RU" altLang="en-US"/>
          </a:p>
        </p:txBody>
      </p:sp>
      <p:sp>
        <p:nvSpPr>
          <p:cNvPr id="23" name="Текстовое поле 22"/>
          <p:cNvSpPr txBox="1"/>
          <p:nvPr/>
        </p:nvSpPr>
        <p:spPr>
          <a:xfrm>
            <a:off x="5923280" y="3190240"/>
            <a:ext cx="5453380" cy="1753235"/>
          </a:xfrm>
          <a:prstGeom prst="rect">
            <a:avLst/>
          </a:prstGeom>
          <a:noFill/>
          <a:ln w="9525">
            <a:noFill/>
          </a:ln>
        </p:spPr>
        <p:txBody>
          <a:bodyPr wrap="square">
            <a:spAutoFit/>
          </a:bodyPr>
          <a:p>
            <a:pPr indent="0"/>
            <a:r>
              <a:rPr lang="en-US" b="0">
                <a:latin typeface="Times New Roman" panose="02020603050405020304" charset="0"/>
                <a:ea typeface="SimSun" panose="02010600030101010101" pitchFamily="2" charset="-122"/>
              </a:rPr>
              <a:t>имеет опыт взаимодействия с театральным искусством (знает, что такое театр, что такое спектакль и как он рождается, имеет опыт восприятия и переживания театрализованного действия, владеет специфическим языком театрального искусства)</a:t>
            </a:r>
            <a:endParaRPr lang="en-US" altLang="en-US" b="0">
              <a:latin typeface="Times New Roman" panose="02020603050405020304" charset="0"/>
              <a:ea typeface="SimSun" panose="02010600030101010101" pitchFamily="2" charset="-122"/>
            </a:endParaRPr>
          </a:p>
        </p:txBody>
      </p:sp>
      <p:sp>
        <p:nvSpPr>
          <p:cNvPr id="24" name="Текстовое поле 23"/>
          <p:cNvSpPr txBox="1"/>
          <p:nvPr/>
        </p:nvSpPr>
        <p:spPr>
          <a:xfrm>
            <a:off x="2223770" y="5104130"/>
            <a:ext cx="5414645" cy="1198880"/>
          </a:xfrm>
          <a:prstGeom prst="rect">
            <a:avLst/>
          </a:prstGeom>
          <a:noFill/>
          <a:ln w="9525">
            <a:noFill/>
          </a:ln>
        </p:spPr>
        <p:txBody>
          <a:bodyPr wrap="square">
            <a:spAutoFit/>
          </a:bodyPr>
          <a:p>
            <a:pPr indent="0"/>
            <a:r>
              <a:rPr lang="en-US" b="0">
                <a:latin typeface="Times New Roman" panose="02020603050405020304" charset="0"/>
                <a:ea typeface="SimSun" panose="02010600030101010101" pitchFamily="2" charset="-122"/>
              </a:rPr>
              <a:t>включается в игровую деятельность соответственно своим способностям и возможностям (ребенок-«режиссер», ребенок-«актер», ребенок-«зритель», ребенок-«оформитель»-«декоратор» спектакля.</a:t>
            </a:r>
            <a:endParaRPr lang="ru-RU" altLang="en-US"/>
          </a:p>
        </p:txBody>
      </p:sp>
      <p:sp>
        <p:nvSpPr>
          <p:cNvPr id="25" name="Стрелка вправо 24"/>
          <p:cNvSpPr/>
          <p:nvPr/>
        </p:nvSpPr>
        <p:spPr>
          <a:xfrm>
            <a:off x="5205730" y="3161030"/>
            <a:ext cx="632460" cy="498475"/>
          </a:xfrm>
          <a:prstGeom prst="rightArrow">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26" name="Стрелка вправо 25"/>
          <p:cNvSpPr/>
          <p:nvPr/>
        </p:nvSpPr>
        <p:spPr>
          <a:xfrm>
            <a:off x="5271770" y="3204210"/>
            <a:ext cx="489585" cy="412115"/>
          </a:xfrm>
          <a:prstGeom prst="rightArrow">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27" name="Стрелка вправо 26"/>
          <p:cNvSpPr/>
          <p:nvPr/>
        </p:nvSpPr>
        <p:spPr>
          <a:xfrm>
            <a:off x="1591310" y="5104130"/>
            <a:ext cx="632460" cy="498475"/>
          </a:xfrm>
          <a:prstGeom prst="rightArrow">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28" name="Стрелка вправо 27"/>
          <p:cNvSpPr/>
          <p:nvPr/>
        </p:nvSpPr>
        <p:spPr>
          <a:xfrm>
            <a:off x="1637030" y="5147310"/>
            <a:ext cx="489585" cy="412115"/>
          </a:xfrm>
          <a:prstGeom prst="rightArrow">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pic>
        <p:nvPicPr>
          <p:cNvPr id="29" name="Изображение 28" descr="Teatr_v_kotorom_igrayut_deti"/>
          <p:cNvPicPr>
            <a:picLocks noChangeAspect="1"/>
          </p:cNvPicPr>
          <p:nvPr/>
        </p:nvPicPr>
        <p:blipFill>
          <a:blip r:embed="rId1"/>
          <a:stretch>
            <a:fillRect/>
          </a:stretch>
        </p:blipFill>
        <p:spPr>
          <a:xfrm>
            <a:off x="8214995" y="847090"/>
            <a:ext cx="3370580" cy="2182495"/>
          </a:xfrm>
          <a:prstGeom prst="rect">
            <a:avLst/>
          </a:prstGeom>
        </p:spPr>
      </p:pic>
      <p:pic>
        <p:nvPicPr>
          <p:cNvPr id="30" name="Изображение 29" descr="f9af8edf7a3f8b182f778f32fc9e3e91"/>
          <p:cNvPicPr>
            <a:picLocks noChangeAspect="1"/>
          </p:cNvPicPr>
          <p:nvPr/>
        </p:nvPicPr>
        <p:blipFill>
          <a:blip r:embed="rId2"/>
          <a:stretch>
            <a:fillRect/>
          </a:stretch>
        </p:blipFill>
        <p:spPr>
          <a:xfrm>
            <a:off x="2049780" y="3161030"/>
            <a:ext cx="2981960" cy="18700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502410" y="1408430"/>
            <a:ext cx="9354185" cy="3692525"/>
          </a:xfrm>
          <a:prstGeom prst="rect">
            <a:avLst/>
          </a:prstGeom>
          <a:noFill/>
        </p:spPr>
        <p:txBody>
          <a:bodyPr wrap="square" rtlCol="0" anchor="t">
            <a:spAutoFit/>
          </a:bodyPr>
          <a:p>
            <a:pPr indent="360045" algn="just">
              <a:lnSpc>
                <a:spcPct val="100000"/>
              </a:lnSpc>
            </a:pPr>
            <a:r>
              <a:rPr dirty="0">
                <a:latin typeface="Times New Roman" panose="02020603050405020304" charset="0"/>
                <a:ea typeface="Microsoft YaHei" panose="020B0503020204020204" pitchFamily="34" charset="-122"/>
                <a:cs typeface="Times New Roman" panose="02020603050405020304" charset="0"/>
                <a:sym typeface="+mn-ea"/>
              </a:rPr>
              <a:t>В заключение следует отметить, что воспитание творческих способностей детей будет эффективным лишь в том случае, если оно будет представлять собой целенаправленный процесс, в ходе которого решается ряд частных педагогических задач, направленных на достижение конечной цели. Так же важна заинтересованность в занятиях самого педагога. Известно, что заинтересованность детей чем-либо взрослый может только, когда он увлечен сам. Кукольный театр —  наиболее демократичный и самый доступный из всех видов искусства для детей. Он дает возможность решить большое количество современных проблем обучения и психологии, которые связаны с изобразительным и моральным воспитанием, развитием  личностных качеств, памяти, фантазии, раскрепощенности, воображения и предприимчивости. Все это происходит благодаря тому, что кукольный театр очень близок детям. Играя в куклы,  стеснительный ребенок ощущает свободу и обретает раскованность, которая помогает в общении. Тем более что куклы могут обучить главным урокам жизни.</a:t>
            </a:r>
            <a:endParaRPr dirty="0">
              <a:latin typeface="Times New Roman" panose="02020603050405020304" charset="0"/>
              <a:ea typeface="Microsoft YaHei" panose="020B0503020204020204" pitchFamily="34" charset="-122"/>
              <a:cs typeface="Times New Roman" panose="02020603050405020304" charset="0"/>
              <a:sym typeface="+mn-ea"/>
            </a:endParaRPr>
          </a:p>
        </p:txBody>
      </p:sp>
      <p:sp>
        <p:nvSpPr>
          <p:cNvPr id="3" name="Половина рамки 2"/>
          <p:cNvSpPr/>
          <p:nvPr/>
        </p:nvSpPr>
        <p:spPr>
          <a:xfrm>
            <a:off x="1230630" y="1054735"/>
            <a:ext cx="1288415" cy="389255"/>
          </a:xfrm>
          <a:prstGeom prst="halfFram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4" name="Половина рамки 3"/>
          <p:cNvSpPr/>
          <p:nvPr/>
        </p:nvSpPr>
        <p:spPr>
          <a:xfrm>
            <a:off x="1296670" y="1112520"/>
            <a:ext cx="1288415" cy="389255"/>
          </a:xfrm>
          <a:prstGeom prst="halfFram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5" name="Половина рамки 4"/>
          <p:cNvSpPr/>
          <p:nvPr/>
        </p:nvSpPr>
        <p:spPr>
          <a:xfrm rot="10800000">
            <a:off x="9876155" y="4848225"/>
            <a:ext cx="1288415" cy="389255"/>
          </a:xfrm>
          <a:prstGeom prst="halfFram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
        <p:nvSpPr>
          <p:cNvPr id="6" name="Половина рамки 5"/>
          <p:cNvSpPr/>
          <p:nvPr/>
        </p:nvSpPr>
        <p:spPr>
          <a:xfrm rot="10800000">
            <a:off x="9942195" y="4906010"/>
            <a:ext cx="1288415" cy="389255"/>
          </a:xfrm>
          <a:prstGeom prst="halfFram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p>
            <a:endParaRPr lang="ru-RU" altLang="en-US"/>
          </a:p>
        </p:txBody>
      </p:sp>
      <p:sp>
        <p:nvSpPr>
          <p:cNvPr id="5" name="Подзаголовок 4"/>
          <p:cNvSpPr>
            <a:spLocks noGrp="1"/>
          </p:cNvSpPr>
          <p:nvPr>
            <p:ph type="subTitle" idx="1"/>
          </p:nvPr>
        </p:nvSpPr>
        <p:spPr/>
        <p:txBody>
          <a:bodyPr/>
          <a:p>
            <a:endParaRPr lang="ru-RU" altLang="en-US"/>
          </a:p>
        </p:txBody>
      </p:sp>
      <p:sp>
        <p:nvSpPr>
          <p:cNvPr id="22" name="矩形: 圆角 21"/>
          <p:cNvSpPr/>
          <p:nvPr/>
        </p:nvSpPr>
        <p:spPr>
          <a:xfrm>
            <a:off x="496570" y="260985"/>
            <a:ext cx="11365230" cy="6367145"/>
          </a:xfrm>
          <a:prstGeom prst="roundRect">
            <a:avLst>
              <a:gd name="adj" fmla="val 6396"/>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25500" y="1750695"/>
            <a:ext cx="10707370" cy="3046095"/>
          </a:xfrm>
          <a:prstGeom prst="rect">
            <a:avLst/>
          </a:prstGeom>
        </p:spPr>
        <p:txBody>
          <a:bodyPr wrap="square">
            <a:spAutoFit/>
          </a:bodyPr>
          <a:lstStyle/>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Список литературы: </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1. Баринова М. Н., О развитии творческих способностей. - Ленинград : Музгиз, 1961. - 60 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2. Березина В. Г., Детство творческой личности. - СПб: Издательство Буковского, 1994, 60 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3. Доронова Т. Н. Играем в театр: театрализованная деятельность детей 4-6 лет: методическое пособие для воспитателей дошкольных образовательных учреждений. - М.: Просвещение. 2005, 210 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4. Ендовицкая Т. О. О развитии творческих способностей. - Дошкольное воспитание. - 1967, №12 - 75 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5. Неменова Т. Развитие творческих проявлений детей в процессе театрализованных игр // Дошкольное воспитание. - 1989, №1 - 23 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6. Петрова Т. И., Сергеева Е. Л., Петрова Е. С. Театрализованные игры в детском саду: Разработки занятий для всех- возрастных групп с методическими рекомендациями. М.: Школьная Пресса, 2004, 190с.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a:p>
            <a:pPr indent="360045" algn="just">
              <a:lnSpc>
                <a:spcPct val="100000"/>
              </a:lnSpc>
            </a:pPr>
            <a:r>
              <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rPr>
              <a:t>7. Сорокина Н. Ф. Играем в кукольный театр: Программа «Театр-творчество-дети»: Пособие для воспитателей, педагогов дополнительного образования и музыкальных руководителей детских садов. М.: Аркти, 2010, 266 с.</a:t>
            </a:r>
            <a:endParaRPr lang="ru-RU" sz="1600" dirty="0">
              <a:solidFill>
                <a:schemeClr val="tx1"/>
              </a:solidFill>
              <a:latin typeface="Times New Roman" panose="02020603050405020304" charset="0"/>
              <a:ea typeface="Microsoft YaHei" panose="020B0503020204020204" pitchFamily="34" charset="-122"/>
              <a:cs typeface="Times New Roman"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p:txBody>
          <a:bodyPr/>
          <a:p>
            <a:endParaRPr lang="ru-RU" altLang="en-US"/>
          </a:p>
        </p:txBody>
      </p:sp>
      <p:sp>
        <p:nvSpPr>
          <p:cNvPr id="9" name="Подзаголовок 8"/>
          <p:cNvSpPr>
            <a:spLocks noGrp="1"/>
          </p:cNvSpPr>
          <p:nvPr>
            <p:ph type="subTitle" idx="1"/>
          </p:nvPr>
        </p:nvSpPr>
        <p:spPr/>
        <p:txBody>
          <a:bodyPr/>
          <a:p>
            <a:endParaRPr lang="ru-RU" altLang="en-US"/>
          </a:p>
        </p:txBody>
      </p:sp>
      <p:sp>
        <p:nvSpPr>
          <p:cNvPr id="13" name="椭圆 12"/>
          <p:cNvSpPr/>
          <p:nvPr/>
        </p:nvSpPr>
        <p:spPr>
          <a:xfrm>
            <a:off x="3373532" y="706532"/>
            <a:ext cx="5444936" cy="5444936"/>
          </a:xfrm>
          <a:prstGeom prst="ellipse">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11855" y="2706370"/>
            <a:ext cx="5368290" cy="1445260"/>
          </a:xfrm>
          <a:prstGeom prst="rect">
            <a:avLst/>
          </a:prstGeom>
          <a:noFill/>
        </p:spPr>
        <p:txBody>
          <a:bodyPr wrap="square" rtlCol="0">
            <a:spAutoFit/>
          </a:bodyPr>
          <a:lstStyle/>
          <a:p>
            <a:pPr algn="ctr"/>
            <a:r>
              <a:rPr lang="ru-RU" altLang="en-US" sz="4400" dirty="0">
                <a:solidFill>
                  <a:schemeClr val="tx1"/>
                </a:solidFill>
                <a:latin typeface="Times New Roman" panose="02020603050405020304" charset="0"/>
                <a:ea typeface="Microsoft YaHei Light" panose="020B0502040204020203" pitchFamily="34" charset="-122"/>
                <a:cs typeface="Times New Roman" panose="02020603050405020304" charset="0"/>
              </a:rPr>
              <a:t>Благодарю за внимание!</a:t>
            </a:r>
            <a:endParaRPr lang="ru-RU" altLang="en-US" sz="4400" dirty="0">
              <a:solidFill>
                <a:schemeClr val="tx1"/>
              </a:solidFill>
              <a:latin typeface="Times New Roman" panose="02020603050405020304" charset="0"/>
              <a:ea typeface="Microsoft YaHei Light" panose="020B0502040204020203" pitchFamily="34" charset="-122"/>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671652" y="969670"/>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747852" y="969670"/>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461135" y="984250"/>
            <a:ext cx="3508375" cy="2030095"/>
          </a:xfrm>
          <a:prstGeom prst="rect">
            <a:avLst/>
          </a:prstGeom>
        </p:spPr>
        <p:txBody>
          <a:bodyPr wrap="square">
            <a:spAutoFit/>
          </a:bodyPr>
          <a:lstStyle/>
          <a:p>
            <a:pPr lvl="0" algn="just">
              <a:buClrTx/>
              <a:buSzTx/>
              <a:buFontTx/>
            </a:pPr>
            <a:r>
              <a:rPr lang="en-US" altLang="zh-CN" dirty="0">
                <a:solidFill>
                  <a:schemeClr val="tx1"/>
                </a:solidFill>
                <a:latin typeface="Times New Roman" panose="02020603050405020304" charset="0"/>
                <a:cs typeface="Times New Roman" panose="02020603050405020304" charset="0"/>
                <a:sym typeface="+mn-ea"/>
              </a:rPr>
              <a:t>Современная педагогическая наука, смотрящая на образование как на воспроизведение духовного потенциала человека, располагает разнообразными сферами образовательного воздействия на ребенка. </a:t>
            </a:r>
            <a:endParaRPr lang="en-US" altLang="zh-CN" dirty="0">
              <a:solidFill>
                <a:schemeClr val="tx1"/>
              </a:solidFill>
              <a:latin typeface="Times New Roman" panose="02020603050405020304" charset="0"/>
              <a:cs typeface="Times New Roman" panose="02020603050405020304" charset="0"/>
              <a:sym typeface="+mn-ea"/>
            </a:endParaRPr>
          </a:p>
        </p:txBody>
      </p:sp>
      <p:sp>
        <p:nvSpPr>
          <p:cNvPr id="100" name="Текстовое поле 99"/>
          <p:cNvSpPr txBox="1"/>
          <p:nvPr/>
        </p:nvSpPr>
        <p:spPr>
          <a:xfrm>
            <a:off x="6093460" y="3120073"/>
            <a:ext cx="5080000" cy="1476375"/>
          </a:xfrm>
          <a:prstGeom prst="rect">
            <a:avLst/>
          </a:prstGeom>
          <a:noFill/>
          <a:ln w="9525">
            <a:noFill/>
          </a:ln>
        </p:spPr>
        <p:txBody>
          <a:bodyPr wrap="square">
            <a:spAutoFit/>
          </a:bodyPr>
          <a:p>
            <a:pPr indent="0" algn="just"/>
            <a:r>
              <a:rPr lang="en-US" b="0">
                <a:latin typeface="Times New Roman" panose="02020603050405020304" charset="0"/>
                <a:ea typeface="SimSun" panose="02010600030101010101" pitchFamily="2" charset="-122"/>
              </a:rPr>
              <a:t>По мнению современных ученых, исследующих проблему дошкольного образования, раскрытию внутренних качеств личности и самореализации ее творческого потенциала в наибольшей степени способствует синтез искусств.</a:t>
            </a:r>
            <a:endParaRPr lang="ru-RU" altLang="en-US"/>
          </a:p>
        </p:txBody>
      </p:sp>
      <p:sp>
        <p:nvSpPr>
          <p:cNvPr id="24" name="等腰三角形 2"/>
          <p:cNvSpPr/>
          <p:nvPr/>
        </p:nvSpPr>
        <p:spPr>
          <a:xfrm rot="5400000">
            <a:off x="5448757" y="3157880"/>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1"/>
          <p:cNvSpPr/>
          <p:nvPr/>
        </p:nvSpPr>
        <p:spPr>
          <a:xfrm rot="5400000">
            <a:off x="5345252" y="3157880"/>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6" name="Изображение 25"/>
          <p:cNvPicPr/>
          <p:nvPr/>
        </p:nvPicPr>
        <p:blipFill>
          <a:blip r:embed="rId1"/>
          <a:srcRect t="6715" b="3597"/>
          <a:stretch>
            <a:fillRect/>
          </a:stretch>
        </p:blipFill>
        <p:spPr>
          <a:xfrm>
            <a:off x="7141210" y="4632960"/>
            <a:ext cx="2139315" cy="1825625"/>
          </a:xfrm>
          <a:prstGeom prst="rect">
            <a:avLst/>
          </a:prstGeom>
          <a:noFill/>
          <a:ln w="9525">
            <a:noFill/>
          </a:ln>
        </p:spPr>
      </p:pic>
      <p:sp>
        <p:nvSpPr>
          <p:cNvPr id="27" name="Текстовое поле 26"/>
          <p:cNvSpPr txBox="1"/>
          <p:nvPr/>
        </p:nvSpPr>
        <p:spPr>
          <a:xfrm>
            <a:off x="1461135" y="3966210"/>
            <a:ext cx="3119120" cy="2030095"/>
          </a:xfrm>
          <a:prstGeom prst="rect">
            <a:avLst/>
          </a:prstGeom>
          <a:noFill/>
        </p:spPr>
        <p:txBody>
          <a:bodyPr wrap="square" rtlCol="0" anchor="t">
            <a:spAutoFit/>
          </a:bodyPr>
          <a:p>
            <a:pPr algn="just">
              <a:spcBef>
                <a:spcPct val="0"/>
              </a:spcBef>
            </a:pPr>
            <a:r>
              <a:rPr lang="en-US" altLang="zh-CN" dirty="0">
                <a:latin typeface="Times New Roman" panose="02020603050405020304" charset="0"/>
                <a:ea typeface="思源黑体 Medium" panose="020B0600000000000000" pitchFamily="34" charset="-122"/>
                <a:cs typeface="Times New Roman" panose="02020603050405020304" charset="0"/>
                <a:sym typeface="+mn-ea"/>
              </a:rPr>
              <a:t>Вопросы связанные с организацией и методикой театрализованной деятельности, широко представлены в работах отечественных педагогов, ученых, методистов</a:t>
            </a:r>
            <a:endParaRPr lang="en-US" altLang="zh-CN" dirty="0">
              <a:latin typeface="Times New Roman" panose="02020603050405020304" charset="0"/>
              <a:ea typeface="思源黑体 Medium" panose="020B0600000000000000" pitchFamily="34" charset="-122"/>
              <a:cs typeface="Times New Roman" panose="02020603050405020304" charset="0"/>
              <a:sym typeface="+mn-ea"/>
            </a:endParaRPr>
          </a:p>
        </p:txBody>
      </p:sp>
      <p:sp>
        <p:nvSpPr>
          <p:cNvPr id="28" name="等腰三角形 2"/>
          <p:cNvSpPr/>
          <p:nvPr/>
        </p:nvSpPr>
        <p:spPr>
          <a:xfrm rot="5400000">
            <a:off x="747852" y="4003700"/>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等腰三角形 1"/>
          <p:cNvSpPr/>
          <p:nvPr/>
        </p:nvSpPr>
        <p:spPr>
          <a:xfrm rot="5400000">
            <a:off x="644347" y="4003700"/>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4" name="Изображение 103"/>
          <p:cNvPicPr/>
          <p:nvPr/>
        </p:nvPicPr>
        <p:blipFill>
          <a:blip r:embed="rId2"/>
          <a:stretch>
            <a:fillRect/>
          </a:stretch>
        </p:blipFill>
        <p:spPr>
          <a:xfrm>
            <a:off x="6465570" y="367665"/>
            <a:ext cx="3199765" cy="264668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p:cNvSpPr/>
          <p:nvPr/>
        </p:nvSpPr>
        <p:spPr bwMode="auto">
          <a:xfrm rot="5400000">
            <a:off x="2388024" y="1172231"/>
            <a:ext cx="2110317" cy="1056216"/>
          </a:xfrm>
          <a:custGeom>
            <a:avLst/>
            <a:gdLst>
              <a:gd name="T0" fmla="*/ 2147483646 w 457"/>
              <a:gd name="T1" fmla="*/ 1699204786 h 229"/>
              <a:gd name="T2" fmla="*/ 1043529987 w 457"/>
              <a:gd name="T3" fmla="*/ 0 h 229"/>
              <a:gd name="T4" fmla="*/ 0 w 457"/>
              <a:gd name="T5" fmla="*/ 0 h 229"/>
              <a:gd name="T6" fmla="*/ 2147483646 w 457"/>
              <a:gd name="T7" fmla="*/ 2147483646 h 229"/>
              <a:gd name="T8" fmla="*/ 2147483646 w 457"/>
              <a:gd name="T9" fmla="*/ 0 h 229"/>
              <a:gd name="T10" fmla="*/ 2147483646 w 457"/>
              <a:gd name="T11" fmla="*/ 0 h 229"/>
              <a:gd name="T12" fmla="*/ 2147483646 w 457"/>
              <a:gd name="T13" fmla="*/ 169920478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8A5BF"/>
          </a:solidFill>
          <a:ln>
            <a:noFill/>
          </a:ln>
        </p:spPr>
        <p:txBody>
          <a:bodyPr/>
          <a:lstStyle/>
          <a:p>
            <a:endParaRPr lang="zh-CN" altLang="en-US" sz="2400"/>
          </a:p>
        </p:txBody>
      </p:sp>
      <p:sp>
        <p:nvSpPr>
          <p:cNvPr id="50" name="Freeform 2"/>
          <p:cNvSpPr/>
          <p:nvPr/>
        </p:nvSpPr>
        <p:spPr bwMode="auto">
          <a:xfrm rot="16200000">
            <a:off x="7037494" y="1172231"/>
            <a:ext cx="2110317" cy="1056216"/>
          </a:xfrm>
          <a:custGeom>
            <a:avLst/>
            <a:gdLst>
              <a:gd name="T0" fmla="*/ 2147483646 w 457"/>
              <a:gd name="T1" fmla="*/ 1699204786 h 229"/>
              <a:gd name="T2" fmla="*/ 1043529987 w 457"/>
              <a:gd name="T3" fmla="*/ 0 h 229"/>
              <a:gd name="T4" fmla="*/ 0 w 457"/>
              <a:gd name="T5" fmla="*/ 0 h 229"/>
              <a:gd name="T6" fmla="*/ 2147483646 w 457"/>
              <a:gd name="T7" fmla="*/ 2147483646 h 229"/>
              <a:gd name="T8" fmla="*/ 2147483646 w 457"/>
              <a:gd name="T9" fmla="*/ 0 h 229"/>
              <a:gd name="T10" fmla="*/ 2147483646 w 457"/>
              <a:gd name="T11" fmla="*/ 0 h 229"/>
              <a:gd name="T12" fmla="*/ 2147483646 w 457"/>
              <a:gd name="T13" fmla="*/ 169920478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8A5BF"/>
          </a:solidFill>
          <a:ln>
            <a:noFill/>
          </a:ln>
        </p:spPr>
        <p:txBody>
          <a:bodyPr/>
          <a:p>
            <a:endParaRPr lang="zh-CN" altLang="en-US" sz="2400"/>
          </a:p>
        </p:txBody>
      </p:sp>
      <p:sp>
        <p:nvSpPr>
          <p:cNvPr id="101" name="Текстовое поле 100"/>
          <p:cNvSpPr txBox="1"/>
          <p:nvPr/>
        </p:nvSpPr>
        <p:spPr>
          <a:xfrm>
            <a:off x="3253105" y="1169035"/>
            <a:ext cx="5080000" cy="1198880"/>
          </a:xfrm>
          <a:prstGeom prst="rect">
            <a:avLst/>
          </a:prstGeom>
          <a:noFill/>
          <a:ln w="9525">
            <a:noFill/>
          </a:ln>
        </p:spPr>
        <p:txBody>
          <a:bodyPr wrap="square">
            <a:spAutoFit/>
          </a:bodyPr>
          <a:p>
            <a:pPr indent="0" algn="ctr"/>
            <a:r>
              <a:rPr lang="en-US" b="0">
                <a:latin typeface="Times New Roman" panose="02020603050405020304" charset="0"/>
                <a:ea typeface="SimSun" panose="02010600030101010101" pitchFamily="2" charset="-122"/>
              </a:rPr>
              <a:t>Театрализованная деятельность является эффективным средством гармоничного развития ребенка, в том числе его творческих способностей.</a:t>
            </a:r>
            <a:endParaRPr lang="ru-RU" altLang="en-US"/>
          </a:p>
        </p:txBody>
      </p:sp>
      <p:sp>
        <p:nvSpPr>
          <p:cNvPr id="51" name="Текстовое поле 50"/>
          <p:cNvSpPr txBox="1"/>
          <p:nvPr/>
        </p:nvSpPr>
        <p:spPr>
          <a:xfrm>
            <a:off x="3253105" y="3546158"/>
            <a:ext cx="5080000" cy="2306955"/>
          </a:xfrm>
          <a:prstGeom prst="rect">
            <a:avLst/>
          </a:prstGeom>
          <a:noFill/>
          <a:ln w="9525">
            <a:noFill/>
          </a:ln>
        </p:spPr>
        <p:txBody>
          <a:bodyPr>
            <a:spAutoFit/>
          </a:bodyPr>
          <a:p>
            <a:pPr indent="0" algn="ctr"/>
            <a:r>
              <a:rPr lang="en-US" b="0">
                <a:latin typeface="Times New Roman" panose="02020603050405020304" charset="0"/>
                <a:ea typeface="SimSun" panose="02010600030101010101" pitchFamily="2" charset="-122"/>
              </a:rPr>
              <a:t>Именно театрализованная деятельность является уникальным средством развития художественно-творческих способностей детей. Решение задач, направленных на развитие художественно-творческих способностей, требует определения иной технологии, использования театральных методик и их комбинаций в целостном педагогическом процессе.</a:t>
            </a:r>
            <a:endParaRPr lang="ru-RU" altLang="en-US"/>
          </a:p>
        </p:txBody>
      </p:sp>
      <p:sp>
        <p:nvSpPr>
          <p:cNvPr id="52" name="Freeform 2"/>
          <p:cNvSpPr/>
          <p:nvPr/>
        </p:nvSpPr>
        <p:spPr bwMode="auto">
          <a:xfrm rot="16200000">
            <a:off x="6969125" y="3969385"/>
            <a:ext cx="2971165" cy="1056005"/>
          </a:xfrm>
          <a:custGeom>
            <a:avLst/>
            <a:gdLst>
              <a:gd name="T0" fmla="*/ 2147483646 w 457"/>
              <a:gd name="T1" fmla="*/ 1699204786 h 229"/>
              <a:gd name="T2" fmla="*/ 1043529987 w 457"/>
              <a:gd name="T3" fmla="*/ 0 h 229"/>
              <a:gd name="T4" fmla="*/ 0 w 457"/>
              <a:gd name="T5" fmla="*/ 0 h 229"/>
              <a:gd name="T6" fmla="*/ 2147483646 w 457"/>
              <a:gd name="T7" fmla="*/ 2147483646 h 229"/>
              <a:gd name="T8" fmla="*/ 2147483646 w 457"/>
              <a:gd name="T9" fmla="*/ 0 h 229"/>
              <a:gd name="T10" fmla="*/ 2147483646 w 457"/>
              <a:gd name="T11" fmla="*/ 0 h 229"/>
              <a:gd name="T12" fmla="*/ 2147483646 w 457"/>
              <a:gd name="T13" fmla="*/ 169920478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8A5BF"/>
          </a:solidFill>
          <a:ln>
            <a:noFill/>
          </a:ln>
        </p:spPr>
        <p:txBody>
          <a:bodyPr/>
          <a:p>
            <a:endParaRPr lang="zh-CN" altLang="en-US" sz="2400"/>
          </a:p>
        </p:txBody>
      </p:sp>
      <p:sp>
        <p:nvSpPr>
          <p:cNvPr id="53" name="Freeform 2"/>
          <p:cNvSpPr/>
          <p:nvPr/>
        </p:nvSpPr>
        <p:spPr bwMode="auto">
          <a:xfrm rot="5400000">
            <a:off x="1566545" y="3969385"/>
            <a:ext cx="2971800" cy="1056005"/>
          </a:xfrm>
          <a:custGeom>
            <a:avLst/>
            <a:gdLst>
              <a:gd name="T0" fmla="*/ 2147483646 w 457"/>
              <a:gd name="T1" fmla="*/ 1699204786 h 229"/>
              <a:gd name="T2" fmla="*/ 1043529987 w 457"/>
              <a:gd name="T3" fmla="*/ 0 h 229"/>
              <a:gd name="T4" fmla="*/ 0 w 457"/>
              <a:gd name="T5" fmla="*/ 0 h 229"/>
              <a:gd name="T6" fmla="*/ 2147483646 w 457"/>
              <a:gd name="T7" fmla="*/ 2147483646 h 229"/>
              <a:gd name="T8" fmla="*/ 2147483646 w 457"/>
              <a:gd name="T9" fmla="*/ 0 h 229"/>
              <a:gd name="T10" fmla="*/ 2147483646 w 457"/>
              <a:gd name="T11" fmla="*/ 0 h 229"/>
              <a:gd name="T12" fmla="*/ 2147483646 w 457"/>
              <a:gd name="T13" fmla="*/ 1699204786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8A5BF"/>
          </a:solidFill>
          <a:ln>
            <a:noFill/>
          </a:ln>
        </p:spPr>
        <p:txBody>
          <a:bodyPr/>
          <a:p>
            <a:endParaRPr lang="zh-CN" altLang="en-US" sz="2400"/>
          </a:p>
        </p:txBody>
      </p:sp>
      <p:pic>
        <p:nvPicPr>
          <p:cNvPr id="106" name="Изображение 105"/>
          <p:cNvPicPr/>
          <p:nvPr/>
        </p:nvPicPr>
        <p:blipFill>
          <a:blip r:embed="rId1"/>
          <a:stretch>
            <a:fillRect/>
          </a:stretch>
        </p:blipFill>
        <p:spPr>
          <a:xfrm>
            <a:off x="8756650" y="563880"/>
            <a:ext cx="2987675" cy="2333625"/>
          </a:xfrm>
          <a:prstGeom prst="rect">
            <a:avLst/>
          </a:prstGeom>
          <a:noFill/>
          <a:ln w="9525">
            <a:noFill/>
          </a:ln>
        </p:spPr>
      </p:pic>
      <p:pic>
        <p:nvPicPr>
          <p:cNvPr id="56" name="Изображение 55" descr="1"/>
          <p:cNvPicPr>
            <a:picLocks noChangeAspect="1"/>
          </p:cNvPicPr>
          <p:nvPr/>
        </p:nvPicPr>
        <p:blipFill>
          <a:blip r:embed="rId2"/>
          <a:stretch>
            <a:fillRect/>
          </a:stretch>
        </p:blipFill>
        <p:spPr>
          <a:xfrm>
            <a:off x="464185" y="3561080"/>
            <a:ext cx="2809875" cy="1873885"/>
          </a:xfrm>
          <a:prstGeom prst="rect">
            <a:avLst/>
          </a:prstGeom>
        </p:spPr>
      </p:pic>
      <p:pic>
        <p:nvPicPr>
          <p:cNvPr id="57" name="Изображение 56" descr="IMG_2418"/>
          <p:cNvPicPr>
            <a:picLocks noChangeAspect="1"/>
          </p:cNvPicPr>
          <p:nvPr/>
        </p:nvPicPr>
        <p:blipFill>
          <a:blip r:embed="rId3"/>
          <a:stretch>
            <a:fillRect/>
          </a:stretch>
        </p:blipFill>
        <p:spPr>
          <a:xfrm>
            <a:off x="464185" y="473710"/>
            <a:ext cx="2901315" cy="2176145"/>
          </a:xfrm>
          <a:prstGeom prst="rect">
            <a:avLst/>
          </a:prstGeom>
        </p:spPr>
      </p:pic>
      <p:pic>
        <p:nvPicPr>
          <p:cNvPr id="58" name="Изображение 57" descr="15-1"/>
          <p:cNvPicPr>
            <a:picLocks noChangeAspect="1"/>
          </p:cNvPicPr>
          <p:nvPr/>
        </p:nvPicPr>
        <p:blipFill>
          <a:blip r:embed="rId4"/>
          <a:stretch>
            <a:fillRect/>
          </a:stretch>
        </p:blipFill>
        <p:spPr>
          <a:xfrm>
            <a:off x="8367395" y="3320415"/>
            <a:ext cx="3376930" cy="25330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p>
            <a:endParaRPr lang="ru-RU" altLang="en-US"/>
          </a:p>
        </p:txBody>
      </p:sp>
      <p:sp>
        <p:nvSpPr>
          <p:cNvPr id="23" name="Подзаголовок 22"/>
          <p:cNvSpPr>
            <a:spLocks noGrp="1"/>
          </p:cNvSpPr>
          <p:nvPr>
            <p:ph type="subTitle" idx="1"/>
          </p:nvPr>
        </p:nvSpPr>
        <p:spPr/>
        <p:txBody>
          <a:bodyPr/>
          <a:p>
            <a:endParaRPr lang="ru-RU" altLang="en-US"/>
          </a:p>
        </p:txBody>
      </p:sp>
      <p:sp>
        <p:nvSpPr>
          <p:cNvPr id="22" name="矩形: 圆角 21"/>
          <p:cNvSpPr/>
          <p:nvPr/>
        </p:nvSpPr>
        <p:spPr>
          <a:xfrm>
            <a:off x="778067" y="803010"/>
            <a:ext cx="10637135" cy="5251980"/>
          </a:xfrm>
          <a:prstGeom prst="roundRect">
            <a:avLst>
              <a:gd name="adj" fmla="val 6396"/>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Oval 3"/>
          <p:cNvSpPr>
            <a:spLocks noChangeArrowheads="1"/>
          </p:cNvSpPr>
          <p:nvPr/>
        </p:nvSpPr>
        <p:spPr bwMode="auto">
          <a:xfrm>
            <a:off x="9402191" y="4896152"/>
            <a:ext cx="1042554" cy="1038589"/>
          </a:xfrm>
          <a:prstGeom prst="ellipse">
            <a:avLst/>
          </a:prstGeom>
          <a:solidFill>
            <a:srgbClr val="2A3E56"/>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zh-CN" altLang="en-US" sz="2000">
              <a:solidFill>
                <a:schemeClr val="tx1">
                  <a:lumMod val="75000"/>
                  <a:lumOff val="25000"/>
                </a:schemeClr>
              </a:solidFill>
            </a:endParaRPr>
          </a:p>
        </p:txBody>
      </p:sp>
      <p:sp>
        <p:nvSpPr>
          <p:cNvPr id="6" name="Oval 5"/>
          <p:cNvSpPr>
            <a:spLocks noChangeArrowheads="1"/>
          </p:cNvSpPr>
          <p:nvPr/>
        </p:nvSpPr>
        <p:spPr bwMode="auto">
          <a:xfrm>
            <a:off x="5645323" y="4896152"/>
            <a:ext cx="1042554" cy="1038589"/>
          </a:xfrm>
          <a:prstGeom prst="ellipse">
            <a:avLst/>
          </a:prstGeom>
          <a:solidFill>
            <a:srgbClr val="768391"/>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zh-CN" altLang="en-US" sz="2000">
              <a:solidFill>
                <a:schemeClr val="tx1">
                  <a:lumMod val="75000"/>
                  <a:lumOff val="25000"/>
                </a:schemeClr>
              </a:solidFill>
            </a:endParaRPr>
          </a:p>
        </p:txBody>
      </p:sp>
      <p:sp>
        <p:nvSpPr>
          <p:cNvPr id="8" name="Oval 8"/>
          <p:cNvSpPr>
            <a:spLocks noChangeArrowheads="1"/>
          </p:cNvSpPr>
          <p:nvPr/>
        </p:nvSpPr>
        <p:spPr bwMode="auto">
          <a:xfrm>
            <a:off x="1959947" y="4896075"/>
            <a:ext cx="1042554" cy="1038589"/>
          </a:xfrm>
          <a:prstGeom prst="ellipse">
            <a:avLst/>
          </a:prstGeom>
          <a:solidFill>
            <a:srgbClr val="2A3E56"/>
          </a:solidFill>
          <a:ln>
            <a:noFill/>
          </a:ln>
          <a:effectLst>
            <a:outerShdw dist="35921" dir="81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zh-CN" altLang="en-US" sz="2000">
              <a:solidFill>
                <a:schemeClr val="tx1">
                  <a:lumMod val="75000"/>
                  <a:lumOff val="25000"/>
                </a:schemeClr>
              </a:solidFill>
            </a:endParaRPr>
          </a:p>
        </p:txBody>
      </p:sp>
      <p:sp>
        <p:nvSpPr>
          <p:cNvPr id="9" name="Rectangle 9"/>
          <p:cNvSpPr>
            <a:spLocks noChangeArrowheads="1"/>
          </p:cNvSpPr>
          <p:nvPr/>
        </p:nvSpPr>
        <p:spPr bwMode="auto">
          <a:xfrm>
            <a:off x="1044575" y="2372360"/>
            <a:ext cx="2899410" cy="252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zh-CN" altLang="en-US" sz="4000" dirty="0">
                <a:solidFill>
                  <a:schemeClr val="tx1">
                    <a:lumMod val="75000"/>
                    <a:lumOff val="25000"/>
                  </a:schemeClr>
                </a:solidFill>
                <a:latin typeface="+mn-lt"/>
              </a:rPr>
              <a:t>1</a:t>
            </a:r>
            <a:r>
              <a:rPr lang="zh-CN" altLang="en-US" sz="900" b="1" dirty="0">
                <a:solidFill>
                  <a:schemeClr val="tx1">
                    <a:lumMod val="75000"/>
                    <a:lumOff val="25000"/>
                  </a:schemeClr>
                </a:solidFill>
                <a:latin typeface="+mn-lt"/>
              </a:rPr>
              <a:t> </a:t>
            </a:r>
            <a:endParaRPr lang="zh-CN" altLang="en-US" sz="900" b="1" dirty="0">
              <a:solidFill>
                <a:schemeClr val="tx1">
                  <a:lumMod val="75000"/>
                  <a:lumOff val="25000"/>
                </a:schemeClr>
              </a:solidFill>
              <a:latin typeface="+mn-lt"/>
            </a:endParaRPr>
          </a:p>
          <a:p>
            <a:pPr algn="ctr" eaLnBrk="1" hangingPunct="1">
              <a:spcBef>
                <a:spcPct val="0"/>
              </a:spcBef>
              <a:buFontTx/>
              <a:buNone/>
            </a:pPr>
            <a:endParaRPr lang="zh-CN" altLang="en-US" sz="1200" b="1" dirty="0">
              <a:solidFill>
                <a:schemeClr val="tx1">
                  <a:lumMod val="75000"/>
                  <a:lumOff val="25000"/>
                </a:schemeClr>
              </a:solidFill>
            </a:endParaRPr>
          </a:p>
          <a:p>
            <a:pPr algn="ctr" eaLnBrk="1" hangingPunct="1">
              <a:spcBef>
                <a:spcPct val="0"/>
              </a:spcBef>
              <a:buFontTx/>
              <a:buNone/>
            </a:pPr>
            <a:r>
              <a:rPr lang="zh-CN" altLang="en-US" sz="1600" dirty="0">
                <a:solidFill>
                  <a:schemeClr val="tx1"/>
                </a:solidFill>
                <a:latin typeface="Times New Roman" panose="02020603050405020304" charset="0"/>
                <a:ea typeface="Microsoft YaHei Light" panose="020B0502040204020203" pitchFamily="34" charset="-122"/>
                <a:cs typeface="Times New Roman" panose="02020603050405020304" charset="0"/>
              </a:rPr>
              <a:t>Обучать детей приемам кукловождения различных видов кукол; формировать умение искать выразительные движения, тембром голоса передавать отличительные особенности героев сказок, рассказов, песен.</a:t>
            </a:r>
            <a:endParaRPr lang="zh-CN" altLang="en-US" sz="1600" dirty="0">
              <a:solidFill>
                <a:schemeClr val="tx1"/>
              </a:solidFill>
              <a:latin typeface="Times New Roman" panose="02020603050405020304" charset="0"/>
              <a:ea typeface="Microsoft YaHei Light" panose="020B0502040204020203" pitchFamily="34" charset="-122"/>
              <a:cs typeface="Times New Roman" panose="02020603050405020304" charset="0"/>
            </a:endParaRPr>
          </a:p>
        </p:txBody>
      </p:sp>
      <p:sp>
        <p:nvSpPr>
          <p:cNvPr id="10" name="Rectangle 10"/>
          <p:cNvSpPr>
            <a:spLocks noChangeArrowheads="1"/>
          </p:cNvSpPr>
          <p:nvPr/>
        </p:nvSpPr>
        <p:spPr bwMode="auto">
          <a:xfrm>
            <a:off x="4625975" y="2392680"/>
            <a:ext cx="3089275" cy="2523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zh-CN" altLang="en-US" sz="4000" dirty="0">
                <a:solidFill>
                  <a:schemeClr val="tx1">
                    <a:lumMod val="75000"/>
                    <a:lumOff val="25000"/>
                  </a:schemeClr>
                </a:solidFill>
                <a:latin typeface="+mn-lt"/>
              </a:rPr>
              <a:t>2</a:t>
            </a:r>
            <a:r>
              <a:rPr lang="zh-CN" altLang="en-US" sz="900" b="1" dirty="0">
                <a:solidFill>
                  <a:schemeClr val="tx1">
                    <a:lumMod val="75000"/>
                    <a:lumOff val="25000"/>
                  </a:schemeClr>
                </a:solidFill>
                <a:latin typeface="+mn-lt"/>
              </a:rPr>
              <a:t> </a:t>
            </a:r>
            <a:endParaRPr lang="zh-CN" altLang="en-US" sz="900" b="1" dirty="0">
              <a:solidFill>
                <a:schemeClr val="tx1">
                  <a:lumMod val="75000"/>
                  <a:lumOff val="25000"/>
                </a:schemeClr>
              </a:solidFill>
              <a:latin typeface="+mn-lt"/>
            </a:endParaRPr>
          </a:p>
          <a:p>
            <a:pPr algn="ctr" eaLnBrk="1" hangingPunct="1">
              <a:spcBef>
                <a:spcPct val="0"/>
              </a:spcBef>
              <a:buFontTx/>
              <a:buNone/>
            </a:pPr>
            <a:endParaRPr lang="zh-CN" altLang="en-US" sz="1200" b="1" dirty="0">
              <a:solidFill>
                <a:schemeClr val="tx1">
                  <a:lumMod val="75000"/>
                  <a:lumOff val="25000"/>
                </a:schemeClr>
              </a:solidFill>
            </a:endParaRPr>
          </a:p>
          <a:p>
            <a:pPr algn="ctr" eaLnBrk="1" hangingPunct="1">
              <a:spcBef>
                <a:spcPct val="0"/>
              </a:spcBef>
              <a:buFontTx/>
              <a:buNone/>
            </a:pPr>
            <a:r>
              <a:rPr sz="1600" dirty="0">
                <a:solidFill>
                  <a:schemeClr val="tx1"/>
                </a:solidFill>
                <a:latin typeface="Times New Roman" panose="02020603050405020304" charset="0"/>
                <a:ea typeface="Microsoft YaHei Light" panose="020B0502040204020203" pitchFamily="34" charset="-122"/>
                <a:cs typeface="Times New Roman" panose="02020603050405020304" charset="0"/>
              </a:rPr>
              <a:t>Развивать у детей мелкую моторику рук, речь и коммуникативные навыки; умение снимать мышечные зажимы, скованность; находить свои выразительные средства, а не подражать другим исполнителям.</a:t>
            </a:r>
            <a:endParaRPr sz="1600" dirty="0">
              <a:solidFill>
                <a:schemeClr val="tx1"/>
              </a:solidFill>
              <a:latin typeface="Times New Roman" panose="02020603050405020304" charset="0"/>
              <a:ea typeface="Microsoft YaHei Light" panose="020B0502040204020203" pitchFamily="34" charset="-122"/>
              <a:cs typeface="Times New Roman" panose="02020603050405020304" charset="0"/>
            </a:endParaRPr>
          </a:p>
        </p:txBody>
      </p:sp>
      <p:sp>
        <p:nvSpPr>
          <p:cNvPr id="11" name="Rectangle 11"/>
          <p:cNvSpPr>
            <a:spLocks noChangeArrowheads="1"/>
          </p:cNvSpPr>
          <p:nvPr/>
        </p:nvSpPr>
        <p:spPr bwMode="auto">
          <a:xfrm>
            <a:off x="8662670" y="2320925"/>
            <a:ext cx="2379980" cy="247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zh-CN" altLang="en-US" sz="4000" dirty="0">
                <a:solidFill>
                  <a:schemeClr val="tx1">
                    <a:lumMod val="75000"/>
                    <a:lumOff val="25000"/>
                  </a:schemeClr>
                </a:solidFill>
                <a:latin typeface="+mn-lt"/>
              </a:rPr>
              <a:t>3</a:t>
            </a:r>
            <a:endParaRPr lang="zh-CN" altLang="en-US" sz="900" b="1" dirty="0">
              <a:solidFill>
                <a:schemeClr val="tx1">
                  <a:lumMod val="75000"/>
                  <a:lumOff val="25000"/>
                </a:schemeClr>
              </a:solidFill>
              <a:latin typeface="+mn-lt"/>
            </a:endParaRPr>
          </a:p>
          <a:p>
            <a:pPr algn="ctr" eaLnBrk="1" hangingPunct="1">
              <a:spcBef>
                <a:spcPct val="0"/>
              </a:spcBef>
              <a:buFontTx/>
              <a:buNone/>
            </a:pPr>
            <a:endParaRPr lang="zh-CN" altLang="en-US" sz="900" b="1" dirty="0">
              <a:solidFill>
                <a:schemeClr val="tx1">
                  <a:lumMod val="75000"/>
                  <a:lumOff val="25000"/>
                </a:schemeClr>
              </a:solidFill>
            </a:endParaRPr>
          </a:p>
          <a:p>
            <a:pPr algn="ctr" eaLnBrk="1" hangingPunct="1">
              <a:spcBef>
                <a:spcPct val="0"/>
              </a:spcBef>
              <a:buFontTx/>
              <a:buNone/>
            </a:pPr>
            <a:r>
              <a:rPr sz="1600" dirty="0">
                <a:solidFill>
                  <a:schemeClr val="tx1"/>
                </a:solidFill>
                <a:latin typeface="Times New Roman" panose="02020603050405020304" charset="0"/>
                <a:ea typeface="Microsoft YaHei Light" panose="020B0502040204020203" pitchFamily="34" charset="-122"/>
                <a:cs typeface="Times New Roman" panose="02020603050405020304" charset="0"/>
              </a:rPr>
              <a:t>Воспитывать интерес к кукольному театру; поддерживать и поощрять детей активно участвовать в театральных представлениях; бережное отношение к куклам.</a:t>
            </a:r>
            <a:endParaRPr sz="1600" dirty="0">
              <a:solidFill>
                <a:schemeClr val="tx1"/>
              </a:solidFill>
              <a:latin typeface="Times New Roman" panose="02020603050405020304" charset="0"/>
              <a:ea typeface="Microsoft YaHei Light" panose="020B0502040204020203" pitchFamily="34" charset="-122"/>
              <a:cs typeface="Times New Roman" panose="02020603050405020304" charset="0"/>
            </a:endParaRPr>
          </a:p>
        </p:txBody>
      </p:sp>
      <p:sp>
        <p:nvSpPr>
          <p:cNvPr id="13" name="Line 13"/>
          <p:cNvSpPr>
            <a:spLocks noChangeShapeType="1"/>
          </p:cNvSpPr>
          <p:nvPr/>
        </p:nvSpPr>
        <p:spPr bwMode="auto">
          <a:xfrm>
            <a:off x="2044154" y="2994370"/>
            <a:ext cx="89984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solidFill>
                <a:schemeClr val="tx1">
                  <a:lumMod val="75000"/>
                  <a:lumOff val="25000"/>
                </a:schemeClr>
              </a:solidFill>
            </a:endParaRPr>
          </a:p>
        </p:txBody>
      </p:sp>
      <p:sp>
        <p:nvSpPr>
          <p:cNvPr id="14" name="Line 14"/>
          <p:cNvSpPr>
            <a:spLocks noChangeShapeType="1"/>
          </p:cNvSpPr>
          <p:nvPr/>
        </p:nvSpPr>
        <p:spPr bwMode="auto">
          <a:xfrm>
            <a:off x="5741499" y="2994370"/>
            <a:ext cx="89984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solidFill>
                <a:schemeClr val="tx1">
                  <a:lumMod val="75000"/>
                  <a:lumOff val="25000"/>
                </a:schemeClr>
              </a:solidFill>
            </a:endParaRPr>
          </a:p>
        </p:txBody>
      </p:sp>
      <p:sp>
        <p:nvSpPr>
          <p:cNvPr id="15" name="Line 15"/>
          <p:cNvSpPr>
            <a:spLocks noChangeShapeType="1"/>
          </p:cNvSpPr>
          <p:nvPr/>
        </p:nvSpPr>
        <p:spPr bwMode="auto">
          <a:xfrm>
            <a:off x="9402232" y="2994370"/>
            <a:ext cx="899847" cy="0"/>
          </a:xfrm>
          <a:prstGeom prst="line">
            <a:avLst/>
          </a:prstGeom>
          <a:noFill/>
          <a:ln w="6350">
            <a:solidFill>
              <a:srgbClr val="00454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solidFill>
                <a:schemeClr val="tx1">
                  <a:lumMod val="75000"/>
                  <a:lumOff val="25000"/>
                </a:schemeClr>
              </a:solidFill>
            </a:endParaRPr>
          </a:p>
        </p:txBody>
      </p:sp>
      <p:sp>
        <p:nvSpPr>
          <p:cNvPr id="17" name="矩形 16"/>
          <p:cNvSpPr/>
          <p:nvPr/>
        </p:nvSpPr>
        <p:spPr>
          <a:xfrm>
            <a:off x="2739390" y="958850"/>
            <a:ext cx="6903720" cy="922020"/>
          </a:xfrm>
          <a:prstGeom prst="rect">
            <a:avLst/>
          </a:prstGeom>
        </p:spPr>
        <p:txBody>
          <a:bodyPr wrap="square">
            <a:spAutoFit/>
          </a:bodyPr>
          <a:lstStyle/>
          <a:p>
            <a:pPr algn="ctr">
              <a:spcBef>
                <a:spcPct val="0"/>
              </a:spcBef>
            </a:pPr>
            <a:r>
              <a:rPr lang="en-US" altLang="zh-CN" u="sng" dirty="0">
                <a:solidFill>
                  <a:schemeClr val="tx1"/>
                </a:solidFill>
                <a:latin typeface="Times New Roman" panose="02020603050405020304" charset="0"/>
                <a:ea typeface="思源黑体 Medium" panose="020B0600000000000000" pitchFamily="34" charset="-122"/>
                <a:cs typeface="Times New Roman" panose="02020603050405020304" charset="0"/>
              </a:rPr>
              <a:t>Цель</a:t>
            </a:r>
            <a:r>
              <a:rPr lang="en-US" altLang="zh-CN" dirty="0">
                <a:solidFill>
                  <a:schemeClr val="tx1"/>
                </a:solidFill>
                <a:latin typeface="Times New Roman" panose="02020603050405020304" charset="0"/>
                <a:ea typeface="思源黑体 Medium" panose="020B0600000000000000" pitchFamily="34" charset="-122"/>
                <a:cs typeface="Times New Roman" panose="02020603050405020304" charset="0"/>
              </a:rPr>
              <a:t> работы - создание условий для развития творческих способностей у детей дошкольного возраста средствами кукольного театра.</a:t>
            </a:r>
            <a:endParaRPr lang="en-US" altLang="zh-CN" dirty="0">
              <a:solidFill>
                <a:schemeClr val="tx1"/>
              </a:solidFill>
              <a:latin typeface="Times New Roman" panose="02020603050405020304" charset="0"/>
              <a:ea typeface="思源黑体 Medium" panose="020B0600000000000000" pitchFamily="34" charset="-122"/>
              <a:cs typeface="Times New Roman" panose="02020603050405020304" charset="0"/>
            </a:endParaRPr>
          </a:p>
        </p:txBody>
      </p:sp>
      <p:sp>
        <p:nvSpPr>
          <p:cNvPr id="101" name="Текстовое поле 100"/>
          <p:cNvSpPr txBox="1"/>
          <p:nvPr/>
        </p:nvSpPr>
        <p:spPr>
          <a:xfrm>
            <a:off x="5741035" y="1952625"/>
            <a:ext cx="1292225" cy="368300"/>
          </a:xfrm>
          <a:prstGeom prst="rect">
            <a:avLst/>
          </a:prstGeom>
          <a:noFill/>
          <a:ln w="9525">
            <a:noFill/>
          </a:ln>
        </p:spPr>
        <p:txBody>
          <a:bodyPr wrap="square">
            <a:spAutoFit/>
          </a:bodyPr>
          <a:p>
            <a:pPr indent="0"/>
            <a:r>
              <a:rPr lang="en-US" b="0" u="sng">
                <a:latin typeface="Times New Roman" panose="02020603050405020304" charset="0"/>
                <a:ea typeface="SimSun" panose="02010600030101010101" pitchFamily="2" charset="-122"/>
              </a:rPr>
              <a:t>Задачи:</a:t>
            </a:r>
            <a:endParaRPr lang="ru-RU" altLang="en-US" u="sng"/>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462280" y="504825"/>
            <a:ext cx="608330" cy="495935"/>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577215" y="504825"/>
            <a:ext cx="608330" cy="495935"/>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0"/>
          <p:cNvSpPr txBox="1">
            <a:spLocks noChangeArrowheads="1"/>
          </p:cNvSpPr>
          <p:nvPr/>
        </p:nvSpPr>
        <p:spPr bwMode="auto">
          <a:xfrm>
            <a:off x="1251585" y="448945"/>
            <a:ext cx="9031605" cy="1568450"/>
          </a:xfrm>
          <a:prstGeom prst="rect">
            <a:avLst/>
          </a:prstGeom>
          <a:noFill/>
        </p:spPr>
        <p:txBody>
          <a:bodyPr wrap="square" rtlCol="0">
            <a:spAutoFit/>
          </a:bodyPr>
          <a:lstStyle>
            <a:defPPr>
              <a:defRPr lang="zh-CN"/>
            </a:defPPr>
            <a:lvl1pPr>
              <a:lnSpc>
                <a:spcPct val="150000"/>
              </a:lnSpc>
              <a:defRPr sz="800">
                <a:solidFill>
                  <a:schemeClr val="tx1">
                    <a:lumMod val="50000"/>
                    <a:lumOff val="50000"/>
                  </a:schemeClr>
                </a:solidFill>
                <a:cs typeface="+mn-ea"/>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7530"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just">
              <a:lnSpc>
                <a:spcPct val="100000"/>
              </a:lnSpc>
            </a:pPr>
            <a:r>
              <a:rPr lang="pt-BR" sz="1600" dirty="0">
                <a:solidFill>
                  <a:schemeClr val="tx1"/>
                </a:solidFill>
                <a:latin typeface="Times New Roman" panose="02020603050405020304" charset="0"/>
                <a:cs typeface="Times New Roman" panose="02020603050405020304" charset="0"/>
              </a:rPr>
              <a:t>Театрализованная деятельность в дошкольном возрасте не должна сводиться только к показу спектакля детьми с эмоциональным выражением разыгрываемой роли. Для развития детей в театрализованной деятельности целесообразно привлекать детей к изготовлению атрибутов, декораций для спектаклей, а также развитию мимики и пантомимики детей. Так как пантомима является ведущим изобразительным средством, а образ рождается из действий персонажа, мимики и содержания реплик, это дает простор для творческого преобразования сюжета.</a:t>
            </a:r>
            <a:endParaRPr lang="pt-BR" sz="1600" dirty="0">
              <a:solidFill>
                <a:schemeClr val="tx1"/>
              </a:solidFill>
              <a:latin typeface="Times New Roman" panose="02020603050405020304" charset="0"/>
              <a:cs typeface="Times New Roman" panose="02020603050405020304" charset="0"/>
            </a:endParaRPr>
          </a:p>
        </p:txBody>
      </p:sp>
      <p:grpSp>
        <p:nvGrpSpPr>
          <p:cNvPr id="16" name="Group 60"/>
          <p:cNvGrpSpPr/>
          <p:nvPr/>
        </p:nvGrpSpPr>
        <p:grpSpPr>
          <a:xfrm rot="0">
            <a:off x="-1582420" y="2017395"/>
            <a:ext cx="7118985" cy="3980180"/>
            <a:chOff x="1763688" y="1124744"/>
            <a:chExt cx="5652564" cy="3166095"/>
          </a:xfrm>
        </p:grpSpPr>
        <p:sp>
          <p:nvSpPr>
            <p:cNvPr id="17" name="Rectangle 61"/>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18" name="Picture 3" descr="F:\Trabajos\Envato\Graphic River\Duckson\Elements\laptop.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等腰三角形 1"/>
          <p:cNvSpPr/>
          <p:nvPr/>
        </p:nvSpPr>
        <p:spPr>
          <a:xfrm rot="5400000">
            <a:off x="5498287" y="2398420"/>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等腰三角形 2"/>
          <p:cNvSpPr/>
          <p:nvPr/>
        </p:nvSpPr>
        <p:spPr>
          <a:xfrm rot="5400000">
            <a:off x="5638622" y="2398420"/>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Текстовое поле 100"/>
          <p:cNvSpPr txBox="1"/>
          <p:nvPr/>
        </p:nvSpPr>
        <p:spPr>
          <a:xfrm>
            <a:off x="6283325" y="2360613"/>
            <a:ext cx="5080000" cy="3538220"/>
          </a:xfrm>
          <a:prstGeom prst="rect">
            <a:avLst/>
          </a:prstGeom>
          <a:noFill/>
          <a:ln w="9525">
            <a:noFill/>
          </a:ln>
        </p:spPr>
        <p:txBody>
          <a:bodyPr>
            <a:spAutoFit/>
          </a:bodyPr>
          <a:p>
            <a:pPr indent="0" algn="just"/>
            <a:r>
              <a:rPr lang="en-US" sz="1600" b="0">
                <a:latin typeface="Times New Roman" panose="02020603050405020304" charset="0"/>
                <a:ea typeface="SimSun" panose="02010600030101010101" pitchFamily="2" charset="-122"/>
              </a:rPr>
              <a:t>Особое влияние на развитие личностных качеств детей, в том числе и творческих способностей, оказывает кукольный театр, как искусство, обладающее большими возможностями воспитания у них желания не только потреблять, но и творить, смотреть и видеть, образно мыслить, слушать и слышать.</a:t>
            </a:r>
            <a:endParaRPr lang="en-US" sz="1600" b="0">
              <a:latin typeface="Times New Roman" panose="02020603050405020304" charset="0"/>
              <a:ea typeface="SimSun" panose="02010600030101010101" pitchFamily="2" charset="-122"/>
            </a:endParaRPr>
          </a:p>
          <a:p>
            <a:pPr indent="0" algn="just"/>
            <a:r>
              <a:rPr lang="en-US" sz="1600" b="0">
                <a:latin typeface="Times New Roman" panose="02020603050405020304" charset="0"/>
                <a:ea typeface="SimSun" panose="02010600030101010101" pitchFamily="2" charset="-122"/>
              </a:rPr>
              <a:t>Разностороннее влияние театрализованных игр на личность ребенка позволяет использовать их как сильное, в тоже время, ненавязчивое педагогическое средство обучения и воспитания.</a:t>
            </a:r>
            <a:endParaRPr lang="en-US" sz="1600" b="0">
              <a:latin typeface="Times New Roman" panose="02020603050405020304" charset="0"/>
              <a:ea typeface="SimSun" panose="02010600030101010101" pitchFamily="2" charset="-122"/>
            </a:endParaRPr>
          </a:p>
          <a:p>
            <a:pPr indent="0" algn="just"/>
            <a:r>
              <a:rPr lang="en-US" sz="1600" b="0">
                <a:latin typeface="Times New Roman" panose="02020603050405020304" charset="0"/>
                <a:ea typeface="SimSun" panose="02010600030101010101" pitchFamily="2" charset="-122"/>
              </a:rPr>
              <a:t>С помощью кукольного театра опытный педагог сможет привить ребенку любовь к творчеству и познанию, крепит его веру в собственные силы, поможет личностному росту.</a:t>
            </a:r>
            <a:endParaRPr lang="en-US" sz="1600" b="0">
              <a:latin typeface="Times New Roman" panose="02020603050405020304" charset="0"/>
              <a:ea typeface="SimSun" panose="02010600030101010101" pitchFamily="2" charset="-122"/>
            </a:endParaRPr>
          </a:p>
        </p:txBody>
      </p:sp>
      <p:pic>
        <p:nvPicPr>
          <p:cNvPr id="21" name="Изображение 20" descr="101_11_2014"/>
          <p:cNvPicPr>
            <a:picLocks noChangeAspect="1"/>
          </p:cNvPicPr>
          <p:nvPr/>
        </p:nvPicPr>
        <p:blipFill>
          <a:blip r:embed="rId2"/>
          <a:stretch>
            <a:fillRect/>
          </a:stretch>
        </p:blipFill>
        <p:spPr>
          <a:xfrm>
            <a:off x="-565150" y="2402205"/>
            <a:ext cx="4738370" cy="26657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Текстовое поле 99"/>
          <p:cNvSpPr txBox="1"/>
          <p:nvPr/>
        </p:nvSpPr>
        <p:spPr>
          <a:xfrm>
            <a:off x="987425" y="563245"/>
            <a:ext cx="5080000" cy="1198880"/>
          </a:xfrm>
          <a:prstGeom prst="rect">
            <a:avLst/>
          </a:prstGeom>
          <a:noFill/>
          <a:ln w="9525">
            <a:noFill/>
          </a:ln>
        </p:spPr>
        <p:txBody>
          <a:bodyPr>
            <a:spAutoFit/>
          </a:bodyPr>
          <a:p>
            <a:pPr indent="360045" algn="just"/>
            <a:r>
              <a:rPr lang="en-US" b="0">
                <a:latin typeface="Times New Roman" panose="02020603050405020304" charset="0"/>
                <a:ea typeface="SimSun" panose="02010600030101010101" pitchFamily="2" charset="-122"/>
              </a:rPr>
              <a:t>Кукольный театр - один из самых доступных видов искусства для детей, он позволяет решить многие актуальные проблемы современной педагогики и психологии, связанные с:</a:t>
            </a:r>
            <a:endParaRPr lang="ru-RU" altLang="en-US"/>
          </a:p>
        </p:txBody>
      </p:sp>
      <p:sp>
        <p:nvSpPr>
          <p:cNvPr id="2" name="Текстовое поле 1"/>
          <p:cNvSpPr txBox="1"/>
          <p:nvPr/>
        </p:nvSpPr>
        <p:spPr>
          <a:xfrm>
            <a:off x="900430" y="1762125"/>
            <a:ext cx="5618480" cy="4246245"/>
          </a:xfrm>
          <a:prstGeom prst="rect">
            <a:avLst/>
          </a:prstGeom>
          <a:noFill/>
          <a:ln w="9525">
            <a:noFill/>
          </a:ln>
        </p:spPr>
        <p:txBody>
          <a:bodyPr wrap="square">
            <a:spAutoFit/>
          </a:bodyPr>
          <a:p>
            <a:pPr indent="360045"/>
            <a:r>
              <a:rPr lang="ru-RU" altLang="en-US">
                <a:latin typeface="Times New Roman" panose="02020603050405020304" charset="0"/>
                <a:cs typeface="Times New Roman" panose="02020603050405020304" charset="0"/>
              </a:rPr>
              <a:t>художественным образованием и воспитанием детей;</a:t>
            </a:r>
            <a:endParaRPr lang="ru-RU" altLang="en-US">
              <a:latin typeface="Times New Roman" panose="02020603050405020304" charset="0"/>
              <a:cs typeface="Times New Roman" panose="02020603050405020304" charset="0"/>
            </a:endParaRPr>
          </a:p>
          <a:p>
            <a:pPr indent="360045"/>
            <a:endParaRPr lang="ru-RU" altLang="en-US">
              <a:latin typeface="Times New Roman" panose="02020603050405020304" charset="0"/>
              <a:cs typeface="Times New Roman" panose="02020603050405020304" charset="0"/>
            </a:endParaRPr>
          </a:p>
          <a:p>
            <a:pPr indent="360045"/>
            <a:r>
              <a:rPr lang="ru-RU" altLang="en-US">
                <a:latin typeface="Times New Roman" panose="02020603050405020304" charset="0"/>
                <a:cs typeface="Times New Roman" panose="02020603050405020304" charset="0"/>
              </a:rPr>
              <a:t>формированием эстетического вкуса;</a:t>
            </a:r>
            <a:endParaRPr lang="ru-RU" altLang="en-US">
              <a:latin typeface="Times New Roman" panose="02020603050405020304" charset="0"/>
              <a:cs typeface="Times New Roman" panose="02020603050405020304" charset="0"/>
            </a:endParaRPr>
          </a:p>
          <a:p>
            <a:pPr indent="360045"/>
            <a:endParaRPr lang="ru-RU" altLang="en-US">
              <a:latin typeface="Times New Roman" panose="02020603050405020304" charset="0"/>
              <a:cs typeface="Times New Roman" panose="02020603050405020304" charset="0"/>
            </a:endParaRPr>
          </a:p>
          <a:p>
            <a:pPr indent="360045"/>
            <a:r>
              <a:rPr lang="ru-RU" altLang="en-US">
                <a:latin typeface="Times New Roman" panose="02020603050405020304" charset="0"/>
                <a:cs typeface="Times New Roman" panose="02020603050405020304" charset="0"/>
              </a:rPr>
              <a:t>нравственным воспитанием;</a:t>
            </a:r>
            <a:endParaRPr lang="ru-RU" altLang="en-US">
              <a:latin typeface="Times New Roman" panose="02020603050405020304" charset="0"/>
              <a:cs typeface="Times New Roman" panose="02020603050405020304" charset="0"/>
            </a:endParaRPr>
          </a:p>
          <a:p>
            <a:pPr indent="360045"/>
            <a:endParaRPr lang="ru-RU" altLang="en-US">
              <a:latin typeface="Times New Roman" panose="02020603050405020304" charset="0"/>
              <a:cs typeface="Times New Roman" panose="02020603050405020304" charset="0"/>
            </a:endParaRPr>
          </a:p>
          <a:p>
            <a:pPr indent="360045"/>
            <a:r>
              <a:rPr lang="ru-RU" altLang="en-US">
                <a:latin typeface="Times New Roman" panose="02020603050405020304" charset="0"/>
                <a:cs typeface="Times New Roman" panose="02020603050405020304" charset="0"/>
              </a:rPr>
              <a:t>развитием коммуникативных качеств личности;</a:t>
            </a:r>
            <a:endParaRPr lang="ru-RU" altLang="en-US">
              <a:latin typeface="Times New Roman" panose="02020603050405020304" charset="0"/>
              <a:cs typeface="Times New Roman" panose="02020603050405020304" charset="0"/>
            </a:endParaRPr>
          </a:p>
          <a:p>
            <a:pPr indent="360045"/>
            <a:endParaRPr lang="ru-RU" altLang="en-US">
              <a:latin typeface="Times New Roman" panose="02020603050405020304" charset="0"/>
              <a:cs typeface="Times New Roman" panose="02020603050405020304" charset="0"/>
            </a:endParaRPr>
          </a:p>
          <a:p>
            <a:pPr indent="360045"/>
            <a:r>
              <a:rPr lang="ru-RU" altLang="en-US">
                <a:latin typeface="Times New Roman" panose="02020603050405020304" charset="0"/>
                <a:cs typeface="Times New Roman" panose="02020603050405020304" charset="0"/>
              </a:rPr>
              <a:t>воспитанием воли, развитием памяти, воображения, инициативности, фантазии, речи;</a:t>
            </a:r>
            <a:endParaRPr lang="ru-RU" altLang="en-US">
              <a:latin typeface="Times New Roman" panose="02020603050405020304" charset="0"/>
              <a:cs typeface="Times New Roman" panose="02020603050405020304" charset="0"/>
            </a:endParaRPr>
          </a:p>
          <a:p>
            <a:pPr indent="360045"/>
            <a:endParaRPr lang="ru-RU" altLang="en-US">
              <a:latin typeface="Times New Roman" panose="02020603050405020304" charset="0"/>
              <a:cs typeface="Times New Roman" panose="02020603050405020304" charset="0"/>
            </a:endParaRPr>
          </a:p>
          <a:p>
            <a:pPr indent="360045"/>
            <a:r>
              <a:rPr lang="ru-RU" altLang="en-US">
                <a:latin typeface="Times New Roman" panose="02020603050405020304" charset="0"/>
                <a:cs typeface="Times New Roman" panose="02020603050405020304" charset="0"/>
              </a:rPr>
              <a:t>созданием положительного эмоционального настроя, снятием напряжённости, решением конфликтных ситуаций через игру.</a:t>
            </a:r>
            <a:endParaRPr lang="ru-RU" altLang="en-US">
              <a:latin typeface="Times New Roman" panose="02020603050405020304" charset="0"/>
              <a:cs typeface="Times New Roman" panose="02020603050405020304" charset="0"/>
            </a:endParaRPr>
          </a:p>
        </p:txBody>
      </p:sp>
      <p:sp>
        <p:nvSpPr>
          <p:cNvPr id="3" name="等腰三角形 1"/>
          <p:cNvSpPr/>
          <p:nvPr/>
        </p:nvSpPr>
        <p:spPr>
          <a:xfrm rot="5400000">
            <a:off x="596087" y="549300"/>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等腰三角形 2"/>
          <p:cNvSpPr/>
          <p:nvPr/>
        </p:nvSpPr>
        <p:spPr>
          <a:xfrm rot="5400000">
            <a:off x="672287" y="549300"/>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Овал 4"/>
          <p:cNvSpPr/>
          <p:nvPr/>
        </p:nvSpPr>
        <p:spPr>
          <a:xfrm>
            <a:off x="1049655" y="1866265"/>
            <a:ext cx="224790" cy="24193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6" name="Овал 5"/>
          <p:cNvSpPr/>
          <p:nvPr/>
        </p:nvSpPr>
        <p:spPr>
          <a:xfrm>
            <a:off x="1049655" y="3187065"/>
            <a:ext cx="224790" cy="24193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7" name="Овал 6"/>
          <p:cNvSpPr/>
          <p:nvPr/>
        </p:nvSpPr>
        <p:spPr>
          <a:xfrm>
            <a:off x="1049655" y="4283075"/>
            <a:ext cx="224790" cy="24193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8" name="Овал 7"/>
          <p:cNvSpPr/>
          <p:nvPr/>
        </p:nvSpPr>
        <p:spPr>
          <a:xfrm>
            <a:off x="1049655" y="2691130"/>
            <a:ext cx="224790" cy="241935"/>
          </a:xfrm>
          <a:prstGeom prst="ellips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9" name="Овал 8"/>
          <p:cNvSpPr/>
          <p:nvPr/>
        </p:nvSpPr>
        <p:spPr>
          <a:xfrm>
            <a:off x="1049655" y="3735070"/>
            <a:ext cx="224790" cy="241935"/>
          </a:xfrm>
          <a:prstGeom prst="ellips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10" name="Овал 9"/>
          <p:cNvSpPr/>
          <p:nvPr/>
        </p:nvSpPr>
        <p:spPr>
          <a:xfrm>
            <a:off x="1049655" y="5118735"/>
            <a:ext cx="224790" cy="241935"/>
          </a:xfrm>
          <a:prstGeom prst="ellipse">
            <a:avLst/>
          </a:prstGeom>
          <a:solidFill>
            <a:srgbClr val="2A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11" name="Текстовое поле 10"/>
          <p:cNvSpPr txBox="1"/>
          <p:nvPr/>
        </p:nvSpPr>
        <p:spPr>
          <a:xfrm>
            <a:off x="7723505" y="1305560"/>
            <a:ext cx="4069080" cy="4246245"/>
          </a:xfrm>
          <a:prstGeom prst="rect">
            <a:avLst/>
          </a:prstGeom>
          <a:noFill/>
          <a:ln w="9525">
            <a:noFill/>
          </a:ln>
        </p:spPr>
        <p:txBody>
          <a:bodyPr wrap="square">
            <a:spAutoFit/>
          </a:bodyPr>
          <a:p>
            <a:pPr indent="0" algn="just"/>
            <a:r>
              <a:rPr lang="en-US" b="0">
                <a:solidFill>
                  <a:srgbClr val="000000"/>
                </a:solidFill>
                <a:latin typeface="Times New Roman" panose="02020603050405020304" charset="0"/>
                <a:ea typeface="SimSun" panose="02010600030101010101" pitchFamily="2" charset="-122"/>
              </a:rPr>
              <a:t>Кукольный театр раскрывает духовный и творческий потенциал ребёнка и даёт возможность адаптироваться ему в социальной среде. Он воздействует на маленьких зрителей целым комплексом художественных средств.</a:t>
            </a:r>
            <a:r>
              <a:rPr lang="ru-RU" altLang="en-US" b="0">
                <a:solidFill>
                  <a:srgbClr val="000000"/>
                </a:solidFill>
                <a:latin typeface="Times New Roman" panose="02020603050405020304" charset="0"/>
                <a:ea typeface="SimSun" panose="02010600030101010101" pitchFamily="2" charset="-122"/>
              </a:rPr>
              <a:t> </a:t>
            </a:r>
            <a:r>
              <a:rPr lang="en-US" b="0">
                <a:solidFill>
                  <a:srgbClr val="000000"/>
                </a:solidFill>
                <a:latin typeface="Times New Roman" panose="02020603050405020304" charset="0"/>
                <a:ea typeface="SimSun" panose="02010600030101010101" pitchFamily="2" charset="-122"/>
              </a:rPr>
              <a:t>Профессиональное использование кукольного театра оказывает большую помощь в повседневной работе с детьми для развития в детях умственного, нравственного, эстетического воспитания. Создает детям хорошее настроение, обогащает впечатлениями, вызывает у них положительные эмоции.</a:t>
            </a:r>
            <a:endParaRPr lang="en-US" b="0">
              <a:solidFill>
                <a:srgbClr val="000000"/>
              </a:solidFill>
              <a:latin typeface="Times New Roman" panose="02020603050405020304" charset="0"/>
              <a:ea typeface="SimSun" panose="02010600030101010101" pitchFamily="2" charset="-122"/>
            </a:endParaRPr>
          </a:p>
        </p:txBody>
      </p:sp>
      <p:sp>
        <p:nvSpPr>
          <p:cNvPr id="12" name="等腰三角形 1"/>
          <p:cNvSpPr/>
          <p:nvPr/>
        </p:nvSpPr>
        <p:spPr>
          <a:xfrm rot="5400000">
            <a:off x="7125157" y="1257325"/>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等腰三角形 2"/>
          <p:cNvSpPr/>
          <p:nvPr/>
        </p:nvSpPr>
        <p:spPr>
          <a:xfrm rot="5400000">
            <a:off x="7218502" y="1257325"/>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596087" y="713765"/>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5400000">
            <a:off x="672287" y="713765"/>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Текстовое поле 103"/>
          <p:cNvSpPr txBox="1"/>
          <p:nvPr/>
        </p:nvSpPr>
        <p:spPr>
          <a:xfrm>
            <a:off x="1284605" y="676275"/>
            <a:ext cx="7159625" cy="1753235"/>
          </a:xfrm>
          <a:prstGeom prst="rect">
            <a:avLst/>
          </a:prstGeom>
          <a:noFill/>
          <a:ln w="9525">
            <a:noFill/>
          </a:ln>
        </p:spPr>
        <p:txBody>
          <a:bodyPr wrap="square">
            <a:spAutoFit/>
          </a:bodyPr>
          <a:p>
            <a:pPr indent="0"/>
            <a:r>
              <a:rPr lang="en-US" b="0">
                <a:latin typeface="Times New Roman" panose="02020603050405020304" charset="0"/>
                <a:ea typeface="SimSun" panose="02010600030101010101" pitchFamily="2" charset="-122"/>
              </a:rPr>
              <a:t>Через театр ребенок научится без лишнего труда понимать человеческие взаимоотношения, по достоинству будет ценить искренность, доброту, честность и всегда отдавать себе отчет в том, что такое хорошо, а что такое плохо. Театр помогает видеть в каждом ребенке то, что выгодно отличает его от других, ту изюминку, которая делает его личность неповторимой.</a:t>
            </a:r>
            <a:endParaRPr lang="en-US" b="0">
              <a:latin typeface="Times New Roman" panose="02020603050405020304" charset="0"/>
              <a:ea typeface="SimSun" panose="02010600030101010101" pitchFamily="2" charset="-122"/>
            </a:endParaRPr>
          </a:p>
        </p:txBody>
      </p:sp>
      <p:sp>
        <p:nvSpPr>
          <p:cNvPr id="5" name="Текстовое поле 4"/>
          <p:cNvSpPr txBox="1"/>
          <p:nvPr/>
        </p:nvSpPr>
        <p:spPr>
          <a:xfrm>
            <a:off x="4363720" y="3327400"/>
            <a:ext cx="7298690" cy="1753235"/>
          </a:xfrm>
          <a:prstGeom prst="rect">
            <a:avLst/>
          </a:prstGeom>
          <a:noFill/>
        </p:spPr>
        <p:txBody>
          <a:bodyPr wrap="square" rtlCol="0" anchor="t">
            <a:spAutoFit/>
          </a:bodyPr>
          <a:p>
            <a:pPr indent="0"/>
            <a:r>
              <a:rPr lang="en-US">
                <a:latin typeface="Times New Roman" panose="02020603050405020304" charset="0"/>
                <a:ea typeface="SimSun" panose="02010600030101010101" pitchFamily="2" charset="-122"/>
                <a:sym typeface="+mn-ea"/>
              </a:rPr>
              <a:t>Театральные импровизации позволяют детям сформировать полноценные представления о мире, дают возможность юному актеру выплеснуть свою энергию. Кому в раннем детстве посчастливилось прикоснуться к волшебству театрального искусства, тот всегда будет находить вокруг себя доброе и светлое, тот никогда не очерствеет душой, не обеднеет духовно.</a:t>
            </a:r>
            <a:endParaRPr lang="en-US">
              <a:latin typeface="Times New Roman" panose="02020603050405020304" charset="0"/>
              <a:ea typeface="SimSun" panose="02010600030101010101" pitchFamily="2" charset="-122"/>
              <a:sym typeface="+mn-ea"/>
            </a:endParaRPr>
          </a:p>
        </p:txBody>
      </p:sp>
      <p:sp>
        <p:nvSpPr>
          <p:cNvPr id="37" name="等腰三角形 1"/>
          <p:cNvSpPr/>
          <p:nvPr/>
        </p:nvSpPr>
        <p:spPr>
          <a:xfrm rot="5400000">
            <a:off x="3722827" y="3269005"/>
            <a:ext cx="542138" cy="467360"/>
          </a:xfrm>
          <a:prstGeom prst="triangl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等腰三角形 2"/>
          <p:cNvSpPr/>
          <p:nvPr/>
        </p:nvSpPr>
        <p:spPr>
          <a:xfrm rot="5400000">
            <a:off x="3799027" y="3269005"/>
            <a:ext cx="542138" cy="467360"/>
          </a:xfrm>
          <a:prstGeom prst="triangle">
            <a:avLst/>
          </a:prstGeom>
          <a:noFill/>
          <a:ln w="57150">
            <a:solidFill>
              <a:srgbClr val="2A3E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9" name="Изображение 38" descr="channels4_profile"/>
          <p:cNvPicPr>
            <a:picLocks noChangeAspect="1"/>
          </p:cNvPicPr>
          <p:nvPr/>
        </p:nvPicPr>
        <p:blipFill>
          <a:blip r:embed="rId1"/>
          <a:stretch>
            <a:fillRect/>
          </a:stretch>
        </p:blipFill>
        <p:spPr>
          <a:xfrm>
            <a:off x="325120" y="2795905"/>
            <a:ext cx="3369310" cy="3369310"/>
          </a:xfrm>
          <a:prstGeom prst="rect">
            <a:avLst/>
          </a:prstGeom>
        </p:spPr>
      </p:pic>
      <p:pic>
        <p:nvPicPr>
          <p:cNvPr id="40" name="Изображение 39" descr="4"/>
          <p:cNvPicPr>
            <a:picLocks noChangeAspect="1"/>
          </p:cNvPicPr>
          <p:nvPr/>
        </p:nvPicPr>
        <p:blipFill>
          <a:blip r:embed="rId2"/>
          <a:stretch>
            <a:fillRect/>
          </a:stretch>
        </p:blipFill>
        <p:spPr>
          <a:xfrm>
            <a:off x="8782050" y="765810"/>
            <a:ext cx="2995295" cy="20300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Текстовое поле 99"/>
          <p:cNvSpPr txBox="1"/>
          <p:nvPr/>
        </p:nvSpPr>
        <p:spPr>
          <a:xfrm>
            <a:off x="2414270" y="425450"/>
            <a:ext cx="8581390" cy="398780"/>
          </a:xfrm>
          <a:prstGeom prst="rect">
            <a:avLst/>
          </a:prstGeom>
          <a:noFill/>
          <a:ln w="9525">
            <a:noFill/>
          </a:ln>
        </p:spPr>
        <p:txBody>
          <a:bodyPr wrap="square">
            <a:spAutoFit/>
          </a:bodyPr>
          <a:p>
            <a:pPr indent="449580"/>
            <a:r>
              <a:rPr lang="en-US" sz="2000" b="1">
                <a:solidFill>
                  <a:srgbClr val="000000"/>
                </a:solidFill>
                <a:latin typeface="Times New Roman" panose="02020603050405020304" charset="0"/>
                <a:ea typeface="SimSun" panose="02010600030101010101" pitchFamily="2" charset="-122"/>
              </a:rPr>
              <a:t>Игра в кукольный театр развивает такие навыки и умения:</a:t>
            </a:r>
            <a:endParaRPr lang="ru-RU" altLang="en-US" sz="2000"/>
          </a:p>
        </p:txBody>
      </p:sp>
      <p:sp>
        <p:nvSpPr>
          <p:cNvPr id="2" name="Текстовое поле 1"/>
          <p:cNvSpPr txBox="1"/>
          <p:nvPr/>
        </p:nvSpPr>
        <p:spPr>
          <a:xfrm>
            <a:off x="641350" y="909320"/>
            <a:ext cx="5166360" cy="3138170"/>
          </a:xfrm>
          <a:prstGeom prst="rect">
            <a:avLst/>
          </a:prstGeom>
          <a:noFill/>
          <a:ln w="9525">
            <a:noFill/>
          </a:ln>
        </p:spPr>
        <p:txBody>
          <a:bodyPr wrap="square">
            <a:spAutoFit/>
          </a:bodyPr>
          <a:p>
            <a:pPr indent="449580" algn="just"/>
            <a:r>
              <a:rPr lang="en-US">
                <a:solidFill>
                  <a:srgbClr val="000000"/>
                </a:solidFill>
                <a:latin typeface="Times New Roman" panose="02020603050405020304" charset="0"/>
                <a:ea typeface="SimSun" panose="02010600030101010101" pitchFamily="2" charset="-122"/>
              </a:rPr>
              <a:t> Мелкую и крупную моторику.</a:t>
            </a:r>
            <a:r>
              <a:rPr lang="en-US" b="0">
                <a:solidFill>
                  <a:srgbClr val="000000"/>
                </a:solidFill>
                <a:latin typeface="Times New Roman" panose="02020603050405020304" charset="0"/>
                <a:ea typeface="SimSun" panose="02010600030101010101" pitchFamily="2" charset="-122"/>
              </a:rPr>
              <a:t>Мелкая моторика развивается, когда ребёнок примеряет кукол на пальчики и ручки, когда изучает куклу, ощупывая каждую её деталь, когда учится управлять куклой во время спектакля, когда сам мастерит куклу для представления.Крупная моторика развивается когда, когда ребёнок полностью задействован в постановке, и его задача — не просто привести куклу в движение, а уже быть полноценным участником представления.</a:t>
            </a:r>
            <a:endParaRPr lang="ru-RU" altLang="en-US"/>
          </a:p>
        </p:txBody>
      </p:sp>
      <p:sp>
        <p:nvSpPr>
          <p:cNvPr id="3" name="Текстовое поле 2"/>
          <p:cNvSpPr txBox="1"/>
          <p:nvPr/>
        </p:nvSpPr>
        <p:spPr>
          <a:xfrm>
            <a:off x="6617970" y="909003"/>
            <a:ext cx="5080000" cy="2306955"/>
          </a:xfrm>
          <a:prstGeom prst="rect">
            <a:avLst/>
          </a:prstGeom>
          <a:noFill/>
          <a:ln w="9525">
            <a:noFill/>
          </a:ln>
        </p:spPr>
        <p:txBody>
          <a:bodyPr>
            <a:spAutoFit/>
          </a:bodyPr>
          <a:p>
            <a:pPr indent="449580"/>
            <a:r>
              <a:rPr lang="en-US">
                <a:solidFill>
                  <a:srgbClr val="000000"/>
                </a:solidFill>
                <a:latin typeface="Times New Roman" panose="02020603050405020304" charset="0"/>
                <a:ea typeface="SimSun" panose="02010600030101010101" pitchFamily="2" charset="-122"/>
              </a:rPr>
              <a:t>Память.</a:t>
            </a:r>
            <a:r>
              <a:rPr lang="en-US" b="0">
                <a:solidFill>
                  <a:srgbClr val="000000"/>
                </a:solidFill>
                <a:latin typeface="Times New Roman" panose="02020603050405020304" charset="0"/>
                <a:ea typeface="SimSun" panose="02010600030101010101" pitchFamily="2" charset="-122"/>
              </a:rPr>
              <a:t>Знакомство с героями, заучивание отдельных слов и целых ролей способствует развитию памяти у младших школьников. Ребёнок учится не только запоминать, но и выстраивать логические и речевые последовательности, так как кукольный спектакль — это определённая цепочка слов и действий.</a:t>
            </a:r>
            <a:endParaRPr lang="ru-RU" altLang="en-US"/>
          </a:p>
        </p:txBody>
      </p:sp>
      <p:sp>
        <p:nvSpPr>
          <p:cNvPr id="4" name="Овал 3"/>
          <p:cNvSpPr/>
          <p:nvPr/>
        </p:nvSpPr>
        <p:spPr>
          <a:xfrm>
            <a:off x="833120" y="909320"/>
            <a:ext cx="311150" cy="32829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Текстовое поле 4"/>
          <p:cNvSpPr txBox="1"/>
          <p:nvPr/>
        </p:nvSpPr>
        <p:spPr>
          <a:xfrm>
            <a:off x="847090" y="909320"/>
            <a:ext cx="297180" cy="368300"/>
          </a:xfrm>
          <a:prstGeom prst="rect">
            <a:avLst/>
          </a:prstGeom>
          <a:noFill/>
        </p:spPr>
        <p:txBody>
          <a:bodyPr wrap="none" rtlCol="0" anchor="t">
            <a:spAutoFit/>
          </a:bodyPr>
          <a:p>
            <a:r>
              <a:rPr lang="en-US">
                <a:solidFill>
                  <a:schemeClr val="accent3"/>
                </a:solidFill>
                <a:latin typeface="Times New Roman" panose="02020603050405020304" charset="0"/>
                <a:ea typeface="SimSun" panose="02010600030101010101" pitchFamily="2" charset="-122"/>
                <a:sym typeface="+mn-ea"/>
              </a:rPr>
              <a:t>1</a:t>
            </a:r>
            <a:endParaRPr lang="en-US" altLang="en-US">
              <a:solidFill>
                <a:schemeClr val="accent3"/>
              </a:solidFill>
              <a:latin typeface="Times New Roman" panose="02020603050405020304" charset="0"/>
              <a:ea typeface="SimSun" panose="02010600030101010101" pitchFamily="2" charset="-122"/>
              <a:sym typeface="+mn-ea"/>
            </a:endParaRPr>
          </a:p>
        </p:txBody>
      </p:sp>
      <p:sp>
        <p:nvSpPr>
          <p:cNvPr id="6" name="Овал 5"/>
          <p:cNvSpPr/>
          <p:nvPr/>
        </p:nvSpPr>
        <p:spPr>
          <a:xfrm>
            <a:off x="6711315" y="949325"/>
            <a:ext cx="311150" cy="32829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7" name="Текстовое поле 6"/>
          <p:cNvSpPr txBox="1"/>
          <p:nvPr/>
        </p:nvSpPr>
        <p:spPr>
          <a:xfrm>
            <a:off x="6725285" y="929005"/>
            <a:ext cx="297180" cy="368300"/>
          </a:xfrm>
          <a:prstGeom prst="rect">
            <a:avLst/>
          </a:prstGeom>
          <a:noFill/>
        </p:spPr>
        <p:txBody>
          <a:bodyPr wrap="none" rtlCol="0" anchor="t">
            <a:spAutoFit/>
          </a:bodyPr>
          <a:p>
            <a:r>
              <a:rPr lang="ru-RU" altLang="en-US">
                <a:solidFill>
                  <a:schemeClr val="bg1"/>
                </a:solidFill>
                <a:latin typeface="Times New Roman" panose="02020603050405020304" charset="0"/>
                <a:cs typeface="Times New Roman" panose="02020603050405020304" charset="0"/>
              </a:rPr>
              <a:t>2</a:t>
            </a:r>
            <a:endParaRPr lang="ru-RU" altLang="en-US">
              <a:solidFill>
                <a:schemeClr val="bg1"/>
              </a:solidFill>
              <a:latin typeface="Times New Roman" panose="02020603050405020304" charset="0"/>
              <a:cs typeface="Times New Roman" panose="02020603050405020304" charset="0"/>
            </a:endParaRPr>
          </a:p>
        </p:txBody>
      </p:sp>
      <p:pic>
        <p:nvPicPr>
          <p:cNvPr id="8" name="Изображение 7"/>
          <p:cNvPicPr/>
          <p:nvPr/>
        </p:nvPicPr>
        <p:blipFill>
          <a:blip r:embed="rId1"/>
          <a:stretch>
            <a:fillRect/>
          </a:stretch>
        </p:blipFill>
        <p:spPr>
          <a:xfrm>
            <a:off x="1144270" y="4132580"/>
            <a:ext cx="3887470" cy="2214880"/>
          </a:xfrm>
          <a:prstGeom prst="rect">
            <a:avLst/>
          </a:prstGeom>
          <a:noFill/>
          <a:ln w="9525">
            <a:noFill/>
          </a:ln>
        </p:spPr>
      </p:pic>
      <p:pic>
        <p:nvPicPr>
          <p:cNvPr id="102" name="Изображение 101"/>
          <p:cNvPicPr/>
          <p:nvPr/>
        </p:nvPicPr>
        <p:blipFill>
          <a:blip r:embed="rId2"/>
          <a:stretch>
            <a:fillRect/>
          </a:stretch>
        </p:blipFill>
        <p:spPr>
          <a:xfrm>
            <a:off x="7465060" y="3525520"/>
            <a:ext cx="3642995" cy="253238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 name="Текстовое поле 102"/>
          <p:cNvSpPr txBox="1"/>
          <p:nvPr/>
        </p:nvSpPr>
        <p:spPr>
          <a:xfrm>
            <a:off x="805815" y="805180"/>
            <a:ext cx="4673600" cy="3138170"/>
          </a:xfrm>
          <a:prstGeom prst="rect">
            <a:avLst/>
          </a:prstGeom>
          <a:noFill/>
          <a:ln w="9525">
            <a:noFill/>
          </a:ln>
        </p:spPr>
        <p:txBody>
          <a:bodyPr wrap="square">
            <a:spAutoFit/>
          </a:bodyPr>
          <a:p>
            <a:pPr indent="449580"/>
            <a:r>
              <a:rPr lang="en-US">
                <a:solidFill>
                  <a:srgbClr val="000000"/>
                </a:solidFill>
                <a:latin typeface="Times New Roman" panose="02020603050405020304" charset="0"/>
                <a:ea typeface="SimSun" panose="02010600030101010101" pitchFamily="2" charset="-122"/>
              </a:rPr>
              <a:t>Образное мышление.</a:t>
            </a:r>
            <a:r>
              <a:rPr lang="en-US" b="0">
                <a:solidFill>
                  <a:srgbClr val="000000"/>
                </a:solidFill>
                <a:latin typeface="Times New Roman" panose="02020603050405020304" charset="0"/>
                <a:ea typeface="SimSun" panose="02010600030101010101" pitchFamily="2" charset="-122"/>
              </a:rPr>
              <a:t>Ребёнку, участвующему в представлении кукольного театра, важно видеть полную картину действия. Очень важны репетиции спектакля, так как ребёнку трудно сразу запомнить ход пьесы.  На репетициях дети мысленно представляют свой ход действия, последовательность появлений героев, воображают звуковые и световые эффекты, представляют как им будут аплодировать зрители в конце спектакля.</a:t>
            </a:r>
            <a:endParaRPr lang="ru-RU" altLang="en-US"/>
          </a:p>
        </p:txBody>
      </p:sp>
      <p:sp>
        <p:nvSpPr>
          <p:cNvPr id="2" name="Текстовое поле 1"/>
          <p:cNvSpPr txBox="1"/>
          <p:nvPr/>
        </p:nvSpPr>
        <p:spPr>
          <a:xfrm>
            <a:off x="6842760" y="785177"/>
            <a:ext cx="5080000" cy="1753235"/>
          </a:xfrm>
          <a:prstGeom prst="rect">
            <a:avLst/>
          </a:prstGeom>
          <a:noFill/>
          <a:ln w="9525">
            <a:noFill/>
          </a:ln>
        </p:spPr>
        <p:txBody>
          <a:bodyPr>
            <a:spAutoFit/>
          </a:bodyPr>
          <a:p>
            <a:pPr indent="449580"/>
            <a:r>
              <a:rPr lang="en-US">
                <a:solidFill>
                  <a:srgbClr val="000000"/>
                </a:solidFill>
                <a:latin typeface="Times New Roman" panose="02020603050405020304" charset="0"/>
                <a:ea typeface="SimSun" panose="02010600030101010101" pitchFamily="2" charset="-122"/>
              </a:rPr>
              <a:t>Чувства уважения и такта, навыки общения.</a:t>
            </a:r>
            <a:r>
              <a:rPr lang="en-US" b="0">
                <a:solidFill>
                  <a:srgbClr val="000000"/>
                </a:solidFill>
                <a:latin typeface="Times New Roman" panose="02020603050405020304" charset="0"/>
                <a:ea typeface="SimSun" panose="02010600030101010101" pitchFamily="2" charset="-122"/>
              </a:rPr>
              <a:t>Когда ребёнок участвуют в связке с другими детьми, ему приходится встраиваться в общепринятые социальные рамки. Быть тактичным, уважительным по отношению к другим детям, сдерживать свои эмоции.</a:t>
            </a:r>
            <a:endParaRPr lang="ru-RU" altLang="en-US"/>
          </a:p>
        </p:txBody>
      </p:sp>
      <p:sp>
        <p:nvSpPr>
          <p:cNvPr id="4" name="Овал 3"/>
          <p:cNvSpPr/>
          <p:nvPr/>
        </p:nvSpPr>
        <p:spPr>
          <a:xfrm>
            <a:off x="911225" y="805180"/>
            <a:ext cx="311150" cy="32829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3" name="Овал 2"/>
          <p:cNvSpPr/>
          <p:nvPr/>
        </p:nvSpPr>
        <p:spPr>
          <a:xfrm>
            <a:off x="6911340" y="784860"/>
            <a:ext cx="311150" cy="328295"/>
          </a:xfrm>
          <a:prstGeom prst="ellipse">
            <a:avLst/>
          </a:prstGeom>
          <a:solidFill>
            <a:srgbClr val="7683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ru-RU" altLang="en-US"/>
          </a:p>
        </p:txBody>
      </p:sp>
      <p:sp>
        <p:nvSpPr>
          <p:cNvPr id="5" name="Текстовое поле 4"/>
          <p:cNvSpPr txBox="1"/>
          <p:nvPr/>
        </p:nvSpPr>
        <p:spPr>
          <a:xfrm>
            <a:off x="911225" y="765175"/>
            <a:ext cx="297180" cy="368300"/>
          </a:xfrm>
          <a:prstGeom prst="rect">
            <a:avLst/>
          </a:prstGeom>
          <a:noFill/>
        </p:spPr>
        <p:txBody>
          <a:bodyPr wrap="none" rtlCol="0" anchor="t">
            <a:spAutoFit/>
          </a:bodyPr>
          <a:p>
            <a:r>
              <a:rPr lang="en-US">
                <a:solidFill>
                  <a:schemeClr val="bg1"/>
                </a:solidFill>
                <a:latin typeface="Times New Roman" panose="02020603050405020304" charset="0"/>
                <a:ea typeface="SimSun" panose="02010600030101010101" pitchFamily="2" charset="-122"/>
                <a:sym typeface="+mn-ea"/>
              </a:rPr>
              <a:t>3</a:t>
            </a:r>
            <a:endParaRPr lang="en-US" altLang="en-US">
              <a:solidFill>
                <a:schemeClr val="bg1"/>
              </a:solidFill>
              <a:latin typeface="Times New Roman" panose="02020603050405020304" charset="0"/>
              <a:ea typeface="SimSun" panose="02010600030101010101" pitchFamily="2" charset="-122"/>
              <a:sym typeface="+mn-ea"/>
            </a:endParaRPr>
          </a:p>
        </p:txBody>
      </p:sp>
      <p:sp>
        <p:nvSpPr>
          <p:cNvPr id="6" name="Текстовое поле 5"/>
          <p:cNvSpPr txBox="1"/>
          <p:nvPr/>
        </p:nvSpPr>
        <p:spPr>
          <a:xfrm>
            <a:off x="6918325" y="784860"/>
            <a:ext cx="297180" cy="368300"/>
          </a:xfrm>
          <a:prstGeom prst="rect">
            <a:avLst/>
          </a:prstGeom>
          <a:noFill/>
        </p:spPr>
        <p:txBody>
          <a:bodyPr wrap="none" rtlCol="0" anchor="t">
            <a:spAutoFit/>
          </a:bodyPr>
          <a:p>
            <a:r>
              <a:rPr lang="ru-RU" altLang="en-US">
                <a:solidFill>
                  <a:schemeClr val="bg1"/>
                </a:solidFill>
                <a:latin typeface="Times New Roman" panose="02020603050405020304" charset="0"/>
                <a:ea typeface="SimSun" panose="02010600030101010101" pitchFamily="2" charset="-122"/>
                <a:sym typeface="+mn-ea"/>
              </a:rPr>
              <a:t>4</a:t>
            </a:r>
            <a:endParaRPr lang="ru-RU" altLang="en-US">
              <a:solidFill>
                <a:schemeClr val="bg1"/>
              </a:solidFill>
              <a:latin typeface="Times New Roman" panose="02020603050405020304" charset="0"/>
              <a:ea typeface="SimSun" panose="02010600030101010101" pitchFamily="2" charset="-122"/>
              <a:sym typeface="+mn-ea"/>
            </a:endParaRPr>
          </a:p>
        </p:txBody>
      </p:sp>
      <p:pic>
        <p:nvPicPr>
          <p:cNvPr id="7" name="Изображение 6"/>
          <p:cNvPicPr/>
          <p:nvPr/>
        </p:nvPicPr>
        <p:blipFill>
          <a:blip r:embed="rId1"/>
          <a:stretch>
            <a:fillRect/>
          </a:stretch>
        </p:blipFill>
        <p:spPr>
          <a:xfrm>
            <a:off x="1288415" y="4034790"/>
            <a:ext cx="2914650" cy="1954530"/>
          </a:xfrm>
          <a:prstGeom prst="rect">
            <a:avLst/>
          </a:prstGeom>
          <a:noFill/>
          <a:ln w="9525">
            <a:noFill/>
          </a:ln>
        </p:spPr>
      </p:pic>
      <p:pic>
        <p:nvPicPr>
          <p:cNvPr id="104" name="Изображение 103"/>
          <p:cNvPicPr/>
          <p:nvPr/>
        </p:nvPicPr>
        <p:blipFill>
          <a:blip r:embed="rId2"/>
          <a:stretch>
            <a:fillRect/>
          </a:stretch>
        </p:blipFill>
        <p:spPr>
          <a:xfrm>
            <a:off x="8130540" y="2913380"/>
            <a:ext cx="2504440" cy="2629535"/>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10890</Words>
  <Application>WPS Presentation</Application>
  <PresentationFormat>宽屏</PresentationFormat>
  <Paragraphs>114</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SimSun</vt:lpstr>
      <vt:lpstr>Wingdings</vt:lpstr>
      <vt:lpstr>Times New Roman</vt:lpstr>
      <vt:lpstr>Microsoft YaHei Light</vt:lpstr>
      <vt:lpstr>思源黑体 Medium</vt:lpstr>
      <vt:lpstr>Lato Light</vt:lpstr>
      <vt:lpstr>Ludvig van Bethoveen</vt:lpstr>
      <vt:lpstr>MS PGothic</vt:lpstr>
      <vt:lpstr>Open Sans</vt:lpstr>
      <vt:lpstr>Bahnschrift Light</vt:lpstr>
      <vt:lpstr>Gill Sans</vt:lpstr>
      <vt:lpstr>Microsoft YaHei</vt:lpstr>
      <vt:lpstr>Arial Unicode MS</vt:lpstr>
      <vt:lpstr>Calibri</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WPS_1634128766</cp:lastModifiedBy>
  <cp:revision>38</cp:revision>
  <dcterms:created xsi:type="dcterms:W3CDTF">2019-05-28T05:47:00Z</dcterms:created>
  <dcterms:modified xsi:type="dcterms:W3CDTF">2021-10-20T19:13:31Z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1049-11.2.0.10323</vt:lpwstr>
  </property>
  <property fmtid="{D5CDD505-2E9C-101B-9397-08002B2CF9AE}" pid="3" name="ICV">
    <vt:lpwstr>5DBE1EEC3A8E4CD683FC80CEBE99077A</vt:lpwstr>
  </property>
</Properties>
</file>