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72" r:id="rId4"/>
    <p:sldId id="273" r:id="rId5"/>
    <p:sldId id="278" r:id="rId6"/>
    <p:sldId id="276" r:id="rId7"/>
    <p:sldId id="285" r:id="rId8"/>
    <p:sldId id="275" r:id="rId9"/>
    <p:sldId id="279" r:id="rId10"/>
    <p:sldId id="286" r:id="rId11"/>
    <p:sldId id="290" r:id="rId12"/>
    <p:sldId id="306" r:id="rId13"/>
    <p:sldId id="307" r:id="rId14"/>
    <p:sldId id="287" r:id="rId15"/>
    <p:sldId id="280" r:id="rId16"/>
    <p:sldId id="303" r:id="rId17"/>
    <p:sldId id="301" r:id="rId18"/>
    <p:sldId id="281" r:id="rId19"/>
    <p:sldId id="288" r:id="rId20"/>
    <p:sldId id="311" r:id="rId21"/>
    <p:sldId id="258" r:id="rId22"/>
    <p:sldId id="304" r:id="rId23"/>
    <p:sldId id="263" r:id="rId24"/>
    <p:sldId id="291" r:id="rId25"/>
    <p:sldId id="292" r:id="rId26"/>
    <p:sldId id="293" r:id="rId27"/>
    <p:sldId id="294" r:id="rId28"/>
    <p:sldId id="299" r:id="rId29"/>
    <p:sldId id="265" r:id="rId30"/>
    <p:sldId id="308" r:id="rId31"/>
    <p:sldId id="313" r:id="rId32"/>
    <p:sldId id="312" r:id="rId33"/>
    <p:sldId id="314" r:id="rId34"/>
    <p:sldId id="270" r:id="rId35"/>
    <p:sldId id="315" r:id="rId36"/>
    <p:sldId id="271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BD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1756" autoAdjust="0"/>
  </p:normalViewPr>
  <p:slideViewPr>
    <p:cSldViewPr>
      <p:cViewPr varScale="1">
        <p:scale>
          <a:sx n="103" d="100"/>
          <a:sy n="103" d="100"/>
        </p:scale>
        <p:origin x="-17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группы здоровья 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9E-4776-AE25-12620D21342E}"/>
              </c:ext>
            </c:extLst>
          </c:dPt>
          <c:dPt>
            <c:idx val="1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9E-4776-AE25-12620D21342E}"/>
              </c:ext>
            </c:extLst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9E-4776-AE25-12620D21342E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49E-4776-AE25-12620D21342E}"/>
              </c:ext>
            </c:extLst>
          </c:dPt>
          <c:dPt>
            <c:idx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49E-4776-AE25-12620D21342E}"/>
              </c:ext>
            </c:extLst>
          </c:dPt>
          <c:dLbls>
            <c:dLbl>
              <c:idx val="0"/>
              <c:layout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9E-4776-AE25-12620D21342E}"/>
                </c:ext>
              </c:extLst>
            </c:dLbl>
            <c:dLbl>
              <c:idx val="1"/>
              <c:layout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9E-4776-AE25-12620D21342E}"/>
                </c:ext>
              </c:extLst>
            </c:dLbl>
            <c:dLbl>
              <c:idx val="2"/>
              <c:layout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9E-4776-AE25-12620D21342E}"/>
                </c:ext>
              </c:extLst>
            </c:dLbl>
            <c:dLbl>
              <c:idx val="3"/>
              <c:layout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9E-4776-AE25-12620D21342E}"/>
                </c:ext>
              </c:extLst>
            </c:dLbl>
            <c:delet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 I группа</c:v>
                </c:pt>
                <c:pt idx="1">
                  <c:v>II группа</c:v>
                </c:pt>
                <c:pt idx="2">
                  <c:v>III группа</c:v>
                </c:pt>
                <c:pt idx="3">
                  <c:v>IV группа</c:v>
                </c:pt>
                <c:pt idx="4">
                  <c:v>V группа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</c:v>
                </c:pt>
                <c:pt idx="1">
                  <c:v>216</c:v>
                </c:pt>
                <c:pt idx="2">
                  <c:v>7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49E-4776-AE25-12620D21342E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rnd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>
            <a:srgbClr val="000000">
              <a:alpha val="38000"/>
            </a:srgbClr>
          </a:outerShdw>
        </a:effectLst>
      </c:spPr>
      <c:txPr>
        <a:bodyPr rot="0" vert="horz"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25400" cap="rnd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A5F88-CFAE-4602-A7FB-788BB6502AA2}" type="datetimeFigureOut">
              <a:rPr lang="ru-RU" smtClean="0"/>
              <a:pPr/>
              <a:t>05.10.2019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66A0A-AEA8-4A35-86CC-467281E521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66A0A-AEA8-4A35-86CC-467281E5218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66A0A-AEA8-4A35-86CC-467281E5218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hyperlink" Target="https://www.youtube.com/watch?v=GK-xP032UP8&amp;feature=youtu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3.xml"/><Relationship Id="rId7" Type="http://schemas.openxmlformats.org/officeDocument/2006/relationships/image" Target="../media/image29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7162" TargetMode="External"/><Relationship Id="rId3" Type="http://schemas.openxmlformats.org/officeDocument/2006/relationships/hyperlink" Target="http://mbdou52.edummr.ru/?page_id=1078" TargetMode="External"/><Relationship Id="rId7" Type="http://schemas.openxmlformats.org/officeDocument/2006/relationships/hyperlink" Target="http://mbdou52.edummr.ru/?page_id=533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?page_id=3926" TargetMode="External"/><Relationship Id="rId5" Type="http://schemas.openxmlformats.org/officeDocument/2006/relationships/hyperlink" Target="http://mbdou52.edummr.ru/?page_id=2826" TargetMode="External"/><Relationship Id="rId4" Type="http://schemas.openxmlformats.org/officeDocument/2006/relationships/hyperlink" Target="http://mbdou52.edummr.ru/?page_id=137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://mbdou52.edummr.ru/?page_id=716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?page_id=1586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bdou52.edummr.ru/?page_id=312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3088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" TargetMode="External"/><Relationship Id="rId5" Type="http://schemas.openxmlformats.org/officeDocument/2006/relationships/hyperlink" Target="mailto:dou_52@edu-mytyshi.ru" TargetMode="External"/><Relationship Id="rId4" Type="http://schemas.openxmlformats.org/officeDocument/2006/relationships/hyperlink" Target="http://mytyshi.ru/administratio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1682" TargetMode="External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12" Type="http://schemas.openxmlformats.org/officeDocument/2006/relationships/hyperlink" Target="http://mbdou52.edummr.ru/?page_id=2053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hyperlink" Target="http://mbdou52.edummr.ru/?page_id=1699" TargetMode="External"/><Relationship Id="rId5" Type="http://schemas.openxmlformats.org/officeDocument/2006/relationships/hyperlink" Target="http://mbdou52.edummr.ru/?page_id=30" TargetMode="External"/><Relationship Id="rId10" Type="http://schemas.openxmlformats.org/officeDocument/2006/relationships/hyperlink" Target="http://mbdou52.edummr.ru/?page_id=1414" TargetMode="External"/><Relationship Id="rId4" Type="http://schemas.openxmlformats.org/officeDocument/2006/relationships/image" Target="../media/image55.jpe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hyperlink" Target="http://mbdou52.edummr.ru/?page_id=60" TargetMode="External"/><Relationship Id="rId7" Type="http://schemas.openxmlformats.org/officeDocument/2006/relationships/image" Target="../media/image61.jpeg"/><Relationship Id="rId12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audio" Target="../media/audio1.wav"/><Relationship Id="rId5" Type="http://schemas.openxmlformats.org/officeDocument/2006/relationships/hyperlink" Target="http://mbdou52.edummr.ru/?page_id=56" TargetMode="External"/><Relationship Id="rId10" Type="http://schemas.openxmlformats.org/officeDocument/2006/relationships/slide" Target="slide3.xml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18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85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7.jpeg"/><Relationship Id="rId5" Type="http://schemas.openxmlformats.org/officeDocument/2006/relationships/image" Target="../media/image83.jpeg"/><Relationship Id="rId10" Type="http://schemas.openxmlformats.org/officeDocument/2006/relationships/image" Target="../media/image86.jpeg"/><Relationship Id="rId4" Type="http://schemas.openxmlformats.org/officeDocument/2006/relationships/image" Target="../media/image82.gif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?page_id=18" TargetMode="External"/><Relationship Id="rId5" Type="http://schemas.openxmlformats.org/officeDocument/2006/relationships/hyperlink" Target="http://mbdou52.edummr.ru/?page_id=3651" TargetMode="Externa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14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mbdou52.edummr.ru/?page_id=423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?page_id=10" TargetMode="External"/><Relationship Id="rId5" Type="http://schemas.openxmlformats.org/officeDocument/2006/relationships/hyperlink" Target="http://mbdou52.edummr.ru/?page_id=531" TargetMode="External"/><Relationship Id="rId4" Type="http://schemas.openxmlformats.org/officeDocument/2006/relationships/hyperlink" Target="http://mbdou52.edummr.ru/?page_id=2053" TargetMode="External"/><Relationship Id="rId9" Type="http://schemas.openxmlformats.org/officeDocument/2006/relationships/hyperlink" Target="http://mbdou52.edummr.ru/?page_id=5128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.png"/><Relationship Id="rId7" Type="http://schemas.openxmlformats.org/officeDocument/2006/relationships/image" Target="../media/image1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2960" TargetMode="External"/><Relationship Id="rId13" Type="http://schemas.openxmlformats.org/officeDocument/2006/relationships/hyperlink" Target="http://mbdou52.edummr.ru/?page_id=1414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mbdou52.edummr.ru/?page_id=2954" TargetMode="External"/><Relationship Id="rId12" Type="http://schemas.openxmlformats.org/officeDocument/2006/relationships/hyperlink" Target="http://mbdou52.edummr.ru/?page_id=2969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?page_id=2957" TargetMode="External"/><Relationship Id="rId11" Type="http://schemas.openxmlformats.org/officeDocument/2006/relationships/hyperlink" Target="http://mbdou52.edummr.ru/?page_id=6209" TargetMode="External"/><Relationship Id="rId5" Type="http://schemas.openxmlformats.org/officeDocument/2006/relationships/hyperlink" Target="http://mbdou52.edummr.ru/?page_id=2946" TargetMode="External"/><Relationship Id="rId15" Type="http://schemas.openxmlformats.org/officeDocument/2006/relationships/hyperlink" Target="http://mbdou52.edummr.ru/?page_id=1400" TargetMode="External"/><Relationship Id="rId10" Type="http://schemas.openxmlformats.org/officeDocument/2006/relationships/hyperlink" Target="http://mbdou52.edummr.ru/?page_id=1628" TargetMode="External"/><Relationship Id="rId4" Type="http://schemas.openxmlformats.org/officeDocument/2006/relationships/hyperlink" Target="http://mbdou52.edummr.ru/?page_id=2941" TargetMode="External"/><Relationship Id="rId9" Type="http://schemas.openxmlformats.org/officeDocument/2006/relationships/hyperlink" Target="http://mbdou52.edummr.ru/?page_id=1306" TargetMode="External"/><Relationship Id="rId14" Type="http://schemas.openxmlformats.org/officeDocument/2006/relationships/hyperlink" Target="http://mbdou52.edummr.ru/?page_id=297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3278" TargetMode="External"/><Relationship Id="rId13" Type="http://schemas.openxmlformats.org/officeDocument/2006/relationships/hyperlink" Target="http://mbdou52.edummr.ru/?page_id=1414" TargetMode="External"/><Relationship Id="rId3" Type="http://schemas.openxmlformats.org/officeDocument/2006/relationships/hyperlink" Target="http://mbdou52.edummr.ru/?page_id=1569" TargetMode="External"/><Relationship Id="rId7" Type="http://schemas.openxmlformats.org/officeDocument/2006/relationships/hyperlink" Target="http://mbdou52.edummr.ru/?page_id=7386" TargetMode="External"/><Relationship Id="rId12" Type="http://schemas.openxmlformats.org/officeDocument/2006/relationships/hyperlink" Target="http://mbdou52.edummr.ru/?page_id=171" TargetMode="External"/><Relationship Id="rId2" Type="http://schemas.openxmlformats.org/officeDocument/2006/relationships/image" Target="../media/image7.jpeg"/><Relationship Id="rId16" Type="http://schemas.openxmlformats.org/officeDocument/2006/relationships/hyperlink" Target="http://mbdou52.edummr.ru/?page_id=71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?page_id=48" TargetMode="External"/><Relationship Id="rId11" Type="http://schemas.openxmlformats.org/officeDocument/2006/relationships/hyperlink" Target="http://mbdou52.edummr.ru/?page_id=42" TargetMode="External"/><Relationship Id="rId5" Type="http://schemas.openxmlformats.org/officeDocument/2006/relationships/hyperlink" Target="http://mbdou52.edummr.ru/?page_id=1572" TargetMode="External"/><Relationship Id="rId15" Type="http://schemas.openxmlformats.org/officeDocument/2006/relationships/hyperlink" Target="http://mbdou52.edummr.ru/?page_id=4820" TargetMode="External"/><Relationship Id="rId10" Type="http://schemas.openxmlformats.org/officeDocument/2006/relationships/hyperlink" Target="http://mbdou52.edummr.ru/?page_id=20" TargetMode="External"/><Relationship Id="rId4" Type="http://schemas.openxmlformats.org/officeDocument/2006/relationships/hyperlink" Target="http://mbdou52.edummr.ru/?page_id=1575" TargetMode="External"/><Relationship Id="rId9" Type="http://schemas.openxmlformats.org/officeDocument/2006/relationships/hyperlink" Target="http://mbdou52.edummr.ru/?page_id=1586" TargetMode="External"/><Relationship Id="rId14" Type="http://schemas.openxmlformats.org/officeDocument/2006/relationships/hyperlink" Target="http://mbdou52.edummr.ru/?page_id=3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mbdou52.edummr.ru/?page_id=1754" TargetMode="External"/><Relationship Id="rId13" Type="http://schemas.openxmlformats.org/officeDocument/2006/relationships/image" Target="../media/image19.png"/><Relationship Id="rId3" Type="http://schemas.openxmlformats.org/officeDocument/2006/relationships/hyperlink" Target="http://mbdou29.edummr.ru/wp-content/uploads/2014/03/%D0%B8%D0%BD%D1%84%D0%BE%D1%80%D0%BC%D0%B0%D1%86%D0%B8%D0%BE%D0%BD%D0%BD%D0%BE%D0%B5-%D0%BF%D0%B8%D1%81%D1%8C%D0%BC%D0%BE.pdf" TargetMode="External"/><Relationship Id="rId7" Type="http://schemas.openxmlformats.org/officeDocument/2006/relationships/image" Target="../media/image18.png"/><Relationship Id="rId12" Type="http://schemas.openxmlformats.org/officeDocument/2006/relationships/hyperlink" Target="http://mbdou52.edummr.ru/?page_id=428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bdou52.edummr.ru/?page_id=48" TargetMode="External"/><Relationship Id="rId11" Type="http://schemas.openxmlformats.org/officeDocument/2006/relationships/hyperlink" Target="http://mbdou52.edummr.ru/?page_id=16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://mbdou52.edummr.ru/?page_id=1420" TargetMode="External"/><Relationship Id="rId4" Type="http://schemas.openxmlformats.org/officeDocument/2006/relationships/hyperlink" Target="http://mbdou52.edummr.ru/" TargetMode="External"/><Relationship Id="rId9" Type="http://schemas.openxmlformats.org/officeDocument/2006/relationships/hyperlink" Target="http://mbdou52.edummr.ru/?page_id=34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jpeg"/><Relationship Id="rId7" Type="http://schemas.openxmlformats.org/officeDocument/2006/relationships/hyperlink" Target="http://mbdou52.edummr.ru/?page_id=5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hyperlink" Target="https://www.youtube.com/watch?v=KbYPRaU_UHI&amp;t=143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Рисунок 31" descr="krasnaja_knopk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1" y="3810000"/>
            <a:ext cx="2286000" cy="1174333"/>
          </a:xfrm>
          <a:prstGeom prst="rect">
            <a:avLst/>
          </a:prstGeom>
        </p:spPr>
      </p:pic>
      <p:pic>
        <p:nvPicPr>
          <p:cNvPr id="20" name="Рисунок 19" descr="свипапиап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9200" y="3581400"/>
            <a:ext cx="2362200" cy="227134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rot="21278940">
            <a:off x="304800" y="2743200"/>
            <a:ext cx="3886200" cy="3276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МИР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ДЕТЕЙ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925994">
            <a:off x="734530" y="4128961"/>
            <a:ext cx="3964101" cy="24106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МИР 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" name="Рисунок 29" descr="Youtube_Drums-Show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0" y="3886200"/>
            <a:ext cx="1016084" cy="101608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76800" y="4114800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Georgia Pro" pitchFamily="18" charset="0"/>
              </a:rPr>
              <a:t>    </a:t>
            </a:r>
            <a:r>
              <a:rPr lang="ru-RU" sz="1100" b="1" dirty="0" smtClean="0">
                <a:solidFill>
                  <a:schemeClr val="bg2"/>
                </a:solidFill>
                <a:latin typeface="Georgia Pro" pitchFamily="18" charset="0"/>
              </a:rPr>
              <a:t>ВИДЕООБЗОР</a:t>
            </a:r>
          </a:p>
          <a:p>
            <a:r>
              <a:rPr lang="ru-RU" sz="1100" b="1" dirty="0" smtClean="0">
                <a:solidFill>
                  <a:schemeClr val="bg2"/>
                </a:solidFill>
                <a:latin typeface="Georgia Pro" pitchFamily="18" charset="0"/>
              </a:rPr>
              <a:t>     МБДОУ № 52    </a:t>
            </a:r>
          </a:p>
          <a:p>
            <a:r>
              <a:rPr lang="ru-RU" sz="1100" b="1" dirty="0" smtClean="0">
                <a:solidFill>
                  <a:schemeClr val="bg2"/>
                </a:solidFill>
                <a:latin typeface="Georgia Pro" pitchFamily="18" charset="0"/>
              </a:rPr>
              <a:t>      «БЕРЁЗКА»  </a:t>
            </a:r>
            <a:endParaRPr lang="ru-RU" sz="1100" b="1" dirty="0">
              <a:solidFill>
                <a:schemeClr val="bg2"/>
              </a:solidFill>
              <a:latin typeface="Georgia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28600"/>
            <a:ext cx="73152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Georgia Pro" pitchFamily="18" charset="0"/>
              </a:rPr>
              <a:t>Муниципальное бюджетное дошкольное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Georgia Pro" pitchFamily="18" charset="0"/>
              </a:rPr>
              <a:t> образовательное учреждение комбинированного вида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Georgia Pro" pitchFamily="18" charset="0"/>
              </a:rPr>
              <a:t>Детский сад № 52 «Берёзка», г.о. Мытищи </a:t>
            </a:r>
            <a:endParaRPr lang="ru-RU" b="1" dirty="0">
              <a:solidFill>
                <a:srgbClr val="7030A0"/>
              </a:solidFill>
              <a:latin typeface="Georgia Pro" pitchFamily="18" charset="0"/>
            </a:endParaRPr>
          </a:p>
        </p:txBody>
      </p:sp>
      <p:pic>
        <p:nvPicPr>
          <p:cNvPr id="4" name="Рисунок 3" descr="berezka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48538" y="152400"/>
            <a:ext cx="1095462" cy="1295400"/>
          </a:xfrm>
          <a:prstGeom prst="rect">
            <a:avLst/>
          </a:prstGeom>
        </p:spPr>
      </p:pic>
      <p:pic>
        <p:nvPicPr>
          <p:cNvPr id="6" name="Рисунок 5" descr="1041_b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8600"/>
            <a:ext cx="838200" cy="10436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14600" y="1371600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</a:rPr>
              <a:t>Критерии независимой оценки качества условий осуществления образовательной деятельности в </a:t>
            </a:r>
            <a:r>
              <a:rPr lang="ru-RU" sz="3200" b="1" dirty="0" smtClean="0">
                <a:solidFill>
                  <a:srgbClr val="002060"/>
                </a:solidFill>
              </a:rPr>
              <a:t>2019-2020 учебном </a:t>
            </a:r>
            <a:r>
              <a:rPr lang="ru-RU" sz="3200" b="1" dirty="0" smtClean="0">
                <a:solidFill>
                  <a:srgbClr val="002060"/>
                </a:solidFill>
              </a:rPr>
              <a:t>году году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53200" y="4495800"/>
            <a:ext cx="2590800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b="1" i="1" dirty="0" smtClean="0"/>
              <a:t>Заведующая МБДОУ № 52 «Берёзка» :</a:t>
            </a:r>
            <a:endParaRPr lang="ru-RU" i="1" dirty="0" smtClean="0"/>
          </a:p>
          <a:p>
            <a:pPr fontAlgn="base"/>
            <a:r>
              <a:rPr lang="ru-RU" b="1" i="1" dirty="0" smtClean="0"/>
              <a:t>Елена Николаевна </a:t>
            </a:r>
            <a:r>
              <a:rPr lang="ru-RU" b="1" i="1" dirty="0" err="1" smtClean="0"/>
              <a:t>Старчикова</a:t>
            </a:r>
            <a:r>
              <a:rPr lang="ru-RU" b="1" i="1" dirty="0" smtClean="0"/>
              <a:t>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WhatsApp Image 2019-10-05 at 14.27.3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4638675" cy="2914650"/>
          </a:xfrm>
          <a:prstGeom prst="rect">
            <a:avLst/>
          </a:prstGeom>
        </p:spPr>
      </p:pic>
      <p:pic>
        <p:nvPicPr>
          <p:cNvPr id="4" name="Рисунок 3" descr="WhatsApp Image 2019-10-05 at 14.27.1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762000"/>
            <a:ext cx="3829708" cy="4729162"/>
          </a:xfrm>
          <a:prstGeom prst="rect">
            <a:avLst/>
          </a:prstGeom>
        </p:spPr>
      </p:pic>
      <p:pic>
        <p:nvPicPr>
          <p:cNvPr id="6" name="Рисунок 5" descr="WhatsApp Image 2019-10-05 at 14.56.55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352800"/>
            <a:ext cx="44196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0"/>
            <a:ext cx="478545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РЕЗУЛЬТАТЫ ОЗДОРОВИТЕЛЬНОЙ РАБОТЫ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33400"/>
            <a:ext cx="4800600" cy="5078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Для эффективной организации оздоровительных и профилактических мероприятий в ДОУ разработана и реализуется  программа «Здоровье» основной целью которой является укрепление физического и психического здоровья детей, формирование основ здорового образа жизни, культурно-гигиенических навыков, эмоциональное благополучие каждого ребенка. </a:t>
            </a:r>
          </a:p>
          <a:p>
            <a:r>
              <a:rPr lang="ru-RU" sz="1200" dirty="0" smtClean="0"/>
              <a:t>С целью укрепления здоровья детей организованы следующие оздоровительные и профилактические мероприятия: </a:t>
            </a:r>
          </a:p>
          <a:p>
            <a:pPr lvl="0"/>
            <a:r>
              <a:rPr lang="ru-RU" sz="1200" dirty="0" smtClean="0"/>
              <a:t>Сбалансированное детское питание;</a:t>
            </a:r>
          </a:p>
          <a:p>
            <a:pPr lvl="0"/>
            <a:r>
              <a:rPr lang="ru-RU" sz="1200" dirty="0" smtClean="0"/>
              <a:t>Соблюдение температурного режима, влажности в течение дня; </a:t>
            </a:r>
          </a:p>
          <a:p>
            <a:pPr lvl="0"/>
            <a:r>
              <a:rPr lang="ru-RU" sz="1200" dirty="0" smtClean="0"/>
              <a:t>Правильная организация прогулки и её длительность, режимных моментов; </a:t>
            </a:r>
          </a:p>
          <a:p>
            <a:pPr lvl="0"/>
            <a:r>
              <a:rPr lang="ru-RU" sz="1200" dirty="0" smtClean="0"/>
              <a:t>Соблюдение сезонности в одежде во время прогулок с учётом индивидуального состояния здоровья детей; </a:t>
            </a:r>
          </a:p>
          <a:p>
            <a:pPr lvl="0"/>
            <a:r>
              <a:rPr lang="ru-RU" sz="1200" dirty="0" smtClean="0"/>
              <a:t>Облегчённая одежда детей во время нахождения в помещении ДОУ; </a:t>
            </a:r>
          </a:p>
          <a:p>
            <a:pPr lvl="0"/>
            <a:r>
              <a:rPr lang="ru-RU" sz="1200" dirty="0" smtClean="0"/>
              <a:t>Дневной сон в трусах и майках в группах младшего и среднего дошкольного возраста, сон без маек в группах старшего дошкольного возраста.</a:t>
            </a:r>
          </a:p>
          <a:p>
            <a:pPr lvl="0"/>
            <a:r>
              <a:rPr lang="ru-RU" sz="1200" dirty="0" smtClean="0"/>
              <a:t>Пробуждающая гимнастика после сна.</a:t>
            </a:r>
          </a:p>
          <a:p>
            <a:pPr lvl="0"/>
            <a:r>
              <a:rPr lang="ru-RU" sz="1200" dirty="0" smtClean="0"/>
              <a:t>Закаливающие мероприятия - </a:t>
            </a:r>
            <a:r>
              <a:rPr lang="ru-RU" sz="1200" dirty="0" err="1" smtClean="0"/>
              <a:t>босохождение</a:t>
            </a:r>
            <a:r>
              <a:rPr lang="ru-RU" sz="1200" dirty="0" smtClean="0"/>
              <a:t> из спальни в групповую комнату, мытьё прохладной водой рук до локтя, полоскание рта прохладной кипяченой водой, солнечные и воздушные ванны; </a:t>
            </a:r>
          </a:p>
          <a:p>
            <a:pPr lvl="0"/>
            <a:r>
              <a:rPr lang="ru-RU" sz="1200" dirty="0" smtClean="0"/>
              <a:t>Дыхательная, зрительная, ортопедическая гимнастики в образовательной деятельности и режимных моментах;</a:t>
            </a:r>
          </a:p>
          <a:p>
            <a:pPr lvl="0"/>
            <a:r>
              <a:rPr lang="ru-RU" sz="1200" dirty="0" smtClean="0"/>
              <a:t>Чередование смены деятельности для профилактики утомления.</a:t>
            </a:r>
          </a:p>
          <a:p>
            <a:r>
              <a:rPr lang="ru-RU" sz="1200" dirty="0" smtClean="0"/>
              <a:t> </a:t>
            </a:r>
          </a:p>
          <a:p>
            <a:endParaRPr lang="ru-RU" sz="1200" dirty="0"/>
          </a:p>
        </p:txBody>
      </p:sp>
      <p:pic>
        <p:nvPicPr>
          <p:cNvPr id="8" name="Рисунок 7" descr="0_153f71_79c08b14_L.png">
            <a:hlinkClick r:id="rId3" action="ppaction://hlinksldjump" highlightClick="1">
              <a:snd r:embed="rId4" name="click.wav" builtIn="1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257800"/>
            <a:ext cx="1371600" cy="1300277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/>
        </p:nvGraphicFramePr>
        <p:xfrm>
          <a:off x="4648200" y="685800"/>
          <a:ext cx="32004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4582" name="Picture 6" descr="https://avatars.mds.yandex.net/get-pdb/34158/73b08f04-4317-4da8-9209-849b9396822e/ori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8013" y="-228600"/>
            <a:ext cx="2185987" cy="218598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24400" y="2333685"/>
            <a:ext cx="4419600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В  целях  </a:t>
            </a:r>
            <a:r>
              <a:rPr lang="ru-RU" sz="1200" dirty="0" err="1" smtClean="0"/>
              <a:t>здоровьесбережения</a:t>
            </a:r>
            <a:r>
              <a:rPr lang="ru-RU" sz="1200" dirty="0" smtClean="0"/>
              <a:t>,  профилактики ГРИППА, простудных и вирусных заболеваний  проводится следующая работа:</a:t>
            </a:r>
          </a:p>
          <a:p>
            <a:r>
              <a:rPr lang="ru-RU" sz="1200" dirty="0" smtClean="0"/>
              <a:t>-проведение </a:t>
            </a:r>
            <a:r>
              <a:rPr lang="ru-RU" sz="1200" dirty="0" err="1" smtClean="0"/>
              <a:t>фитонцидотерапии</a:t>
            </a:r>
            <a:r>
              <a:rPr lang="ru-RU" sz="1200" dirty="0" smtClean="0"/>
              <a:t> (орошение воздуха фитонцидами чеснока, лимона, апельсина, добавление чеснока в первое блюдо);</a:t>
            </a:r>
          </a:p>
          <a:p>
            <a:r>
              <a:rPr lang="ru-RU" sz="1200" dirty="0" smtClean="0"/>
              <a:t>- обработка групповых помещений и спален кварцевыми лампами;</a:t>
            </a:r>
          </a:p>
          <a:p>
            <a:r>
              <a:rPr lang="ru-RU" sz="1200" dirty="0" smtClean="0"/>
              <a:t>- проведение влажная уборка с применением </a:t>
            </a:r>
            <a:r>
              <a:rPr lang="ru-RU" sz="1200" dirty="0" err="1" smtClean="0"/>
              <a:t>дезсредств</a:t>
            </a:r>
            <a:r>
              <a:rPr lang="ru-RU" sz="1200" dirty="0" smtClean="0"/>
              <a:t>;</a:t>
            </a:r>
          </a:p>
          <a:p>
            <a:r>
              <a:rPr lang="ru-RU" sz="1200" dirty="0" smtClean="0"/>
              <a:t>- проведение оперативного контроля санитарного состояния помещений, соблюдения воздушно-теплового режима, организации питания детей;</a:t>
            </a:r>
          </a:p>
          <a:p>
            <a:r>
              <a:rPr lang="ru-RU" sz="1200" dirty="0" smtClean="0"/>
              <a:t>-  проведение работы по включению в образовательный процесс </a:t>
            </a:r>
            <a:r>
              <a:rPr lang="ru-RU" sz="1200" dirty="0" err="1" smtClean="0"/>
              <a:t>здоровьесберегающих</a:t>
            </a:r>
            <a:r>
              <a:rPr lang="ru-RU" sz="1200" dirty="0" smtClean="0"/>
              <a:t> технологий;</a:t>
            </a:r>
          </a:p>
          <a:p>
            <a:r>
              <a:rPr lang="ru-RU" sz="1200" dirty="0" smtClean="0"/>
              <a:t>- проведение тематических мероприятий - День здоровья «Твое здоровье – твое богатство», Неделя здоровья, спортивные праздники и развлечения с участием родителей;</a:t>
            </a:r>
          </a:p>
          <a:p>
            <a:pPr>
              <a:buFontTx/>
              <a:buChar char="-"/>
            </a:pPr>
            <a:r>
              <a:rPr lang="ru-RU" sz="1200" dirty="0" smtClean="0"/>
              <a:t>внедрение программы «Разговор о правильном </a:t>
            </a:r>
          </a:p>
          <a:p>
            <a:pPr>
              <a:buFontTx/>
              <a:buChar char="-"/>
            </a:pPr>
            <a:r>
              <a:rPr lang="ru-RU" sz="1200" dirty="0" smtClean="0"/>
              <a:t>питании» в подготовительных группах;</a:t>
            </a:r>
          </a:p>
          <a:p>
            <a:pPr>
              <a:buFontTx/>
              <a:buChar char="-"/>
            </a:pPr>
            <a:r>
              <a:rPr lang="ru-RU" sz="1200" dirty="0" smtClean="0"/>
              <a:t>проведение занятий по </a:t>
            </a:r>
            <a:r>
              <a:rPr lang="ru-RU" sz="1200" dirty="0" err="1" smtClean="0"/>
              <a:t>з</a:t>
            </a:r>
            <a:endParaRPr lang="ru-RU" sz="1200" dirty="0" smtClean="0"/>
          </a:p>
          <a:p>
            <a:pPr>
              <a:buFontTx/>
              <a:buChar char="-"/>
            </a:pPr>
            <a:r>
              <a:rPr lang="ru-RU" sz="1200" dirty="0" err="1" smtClean="0"/>
              <a:t>доровьесбережению</a:t>
            </a:r>
            <a:r>
              <a:rPr lang="ru-RU" sz="1200" dirty="0" smtClean="0"/>
              <a:t> и </a:t>
            </a:r>
            <a:r>
              <a:rPr lang="ru-RU" sz="1200" dirty="0" err="1" smtClean="0"/>
              <a:t>здоровьесохранения</a:t>
            </a:r>
            <a:r>
              <a:rPr lang="ru-RU" sz="1200" dirty="0" smtClean="0"/>
              <a:t>.</a:t>
            </a:r>
            <a:endParaRPr lang="ru-RU" dirty="0"/>
          </a:p>
        </p:txBody>
      </p:sp>
      <p:pic>
        <p:nvPicPr>
          <p:cNvPr id="24584" name="Picture 8" descr="http://ddu388.minsk.edu.by/ru/sm_full.aspx?guid=696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5181600"/>
            <a:ext cx="2895600" cy="1067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891099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"/>
            <a:ext cx="5029200" cy="347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114800"/>
            <a:ext cx="852487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638800" y="457200"/>
            <a:ext cx="2971800" cy="35394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Незначительные тенденции к повышению заболеваемости за последние 3 года объясняются: увеличением списочного состава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воспитанников, боязнью некоторых родителей закаливающих процедур и профилактических мероприятий, увеличением количества детей с отказами от профилактических прививок, а также приходом в детский сад ослаб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ленных с рождения детей.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52400" y="228600"/>
            <a:ext cx="8839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itchFamily="34" charset="0"/>
              </a:rPr>
              <a:t>ИНФОРМАЦИЯ ДЛЯ РОДИТЕЛЕЙ </a:t>
            </a:r>
          </a:p>
          <a:p>
            <a:pPr algn="ctr"/>
            <a:r>
              <a:rPr lang="ru-RU" sz="1600" dirty="0" smtClean="0">
                <a:latin typeface="Arial Black" pitchFamily="34" charset="0"/>
              </a:rPr>
              <a:t>О БЕЗОПАСНОСТИ, ЗДОРОВЬЕСБЕРЕЖЕНИИ, ПЕРСОНАЛЬНЫХ ДАННЫХ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52400" y="1143000"/>
            <a:ext cx="4343400" cy="7620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БЕЗОПАСНОСТЬ  НА ДОРОГЕ</a:t>
            </a:r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2400" y="1981200"/>
            <a:ext cx="4343400" cy="7620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ПРОФИЛАКТИКА ОРВИ И ГРИППА</a:t>
            </a:r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28600" y="2895600"/>
            <a:ext cx="4343400" cy="7620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ПРОФИЛАКТИКА БЕШЕНСТВА</a:t>
            </a:r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28600" y="4800600"/>
            <a:ext cx="4343400" cy="7620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ПРОТИВОПРАВНЫЙ КОНТЕНТ</a:t>
            </a:r>
            <a:endParaRPr lang="ru-RU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04800" y="5715000"/>
            <a:ext cx="4343400" cy="7620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ПЕРСОНАЛЬНЫЕ ДАННЫЕ. ДЕТИ.</a:t>
            </a:r>
            <a:endParaRPr lang="ru-RU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28600" y="3810000"/>
            <a:ext cx="4343400" cy="7620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ПОЖАРНАЯ БЕЗОПАСНОСТЬ</a:t>
            </a:r>
            <a:endParaRPr lang="ru-RU" dirty="0"/>
          </a:p>
        </p:txBody>
      </p:sp>
      <p:sp>
        <p:nvSpPr>
          <p:cNvPr id="10" name="Выноска со стрелкой влево 9"/>
          <p:cNvSpPr/>
          <p:nvPr/>
        </p:nvSpPr>
        <p:spPr>
          <a:xfrm>
            <a:off x="4800600" y="1143000"/>
            <a:ext cx="4038600" cy="685800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/>
              </a:rPr>
              <a:t>http://mbdou52.edummr.ru/?page_id=1078</a:t>
            </a:r>
            <a:endParaRPr lang="ru-RU" dirty="0"/>
          </a:p>
        </p:txBody>
      </p:sp>
      <p:sp>
        <p:nvSpPr>
          <p:cNvPr id="12" name="Выноска со стрелкой влево 11"/>
          <p:cNvSpPr/>
          <p:nvPr/>
        </p:nvSpPr>
        <p:spPr>
          <a:xfrm>
            <a:off x="4724400" y="2057400"/>
            <a:ext cx="4038600" cy="685800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"/>
              </a:rPr>
              <a:t>http://mbdou52.edummr.ru/?page_id=1378</a:t>
            </a:r>
            <a:endParaRPr lang="ru-RU" dirty="0"/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4724400" y="2895600"/>
            <a:ext cx="4038600" cy="685800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5"/>
              </a:rPr>
              <a:t>http://mbdou52.edummr.ru/?page_id=2826</a:t>
            </a:r>
            <a:endParaRPr lang="ru-RU" dirty="0"/>
          </a:p>
        </p:txBody>
      </p:sp>
      <p:sp>
        <p:nvSpPr>
          <p:cNvPr id="14" name="Выноска со стрелкой влево 13"/>
          <p:cNvSpPr/>
          <p:nvPr/>
        </p:nvSpPr>
        <p:spPr>
          <a:xfrm>
            <a:off x="4724400" y="3733800"/>
            <a:ext cx="4038600" cy="685800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6"/>
              </a:rPr>
              <a:t>http://mbdou52.edummr.ru/?page_id=3926</a:t>
            </a:r>
            <a:endParaRPr lang="ru-RU" dirty="0"/>
          </a:p>
        </p:txBody>
      </p:sp>
      <p:sp>
        <p:nvSpPr>
          <p:cNvPr id="15" name="Выноска со стрелкой влево 14"/>
          <p:cNvSpPr/>
          <p:nvPr/>
        </p:nvSpPr>
        <p:spPr>
          <a:xfrm>
            <a:off x="4800600" y="4800600"/>
            <a:ext cx="4038600" cy="685800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7"/>
              </a:rPr>
              <a:t>http://mbdou52.edummr.ru/?page_id=5332</a:t>
            </a:r>
            <a:endParaRPr lang="ru-RU" dirty="0"/>
          </a:p>
        </p:txBody>
      </p:sp>
      <p:sp>
        <p:nvSpPr>
          <p:cNvPr id="16" name="Выноска со стрелкой влево 15"/>
          <p:cNvSpPr/>
          <p:nvPr/>
        </p:nvSpPr>
        <p:spPr>
          <a:xfrm>
            <a:off x="4800600" y="5638800"/>
            <a:ext cx="4038600" cy="685800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hlinkClick r:id="rId8"/>
              </a:rPr>
              <a:t>http://mbdou52.edummr.ru/?page_id=7162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81000" y="304800"/>
            <a:ext cx="3657600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ОХРАНА ТРУДА 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IMG_2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209800"/>
            <a:ext cx="3931252" cy="2762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962400"/>
            <a:ext cx="3733800" cy="2653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572000" y="5943600"/>
            <a:ext cx="4191000" cy="685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srgbClr val="7030A0"/>
                </a:solidFill>
                <a:latin typeface="Arial Black" pitchFamily="34" charset="0"/>
                <a:hlinkClick r:id="rId6"/>
              </a:rPr>
              <a:t>http://mbdou52.edummr.ru/?page_id=1586</a:t>
            </a:r>
            <a:endParaRPr lang="ru-RU" u="sng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24400" y="5029200"/>
            <a:ext cx="3657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ПОЛНАЯ ВЕРСИЯ ДОКУМЕНТА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477000" y="56388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53000" y="152400"/>
            <a:ext cx="3657600" cy="76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Защита персональных данных сотрудников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553200" y="838200"/>
            <a:ext cx="304800" cy="2286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72000" y="1143000"/>
            <a:ext cx="4419600" cy="533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7"/>
              </a:rPr>
              <a:t>http://mbdou52.edummr.ru/?page_id=7162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19600" y="2057400"/>
            <a:ext cx="44196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ОЦЕНКА УСЛОВИЙ ТРУДА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914" name="Picture 2" descr="https://pbs.twimg.com/media/D2u9lmZXQAADLfK.jpg: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6172200" cy="2201419"/>
          </a:xfrm>
          <a:prstGeom prst="rect">
            <a:avLst/>
          </a:prstGeom>
          <a:noFill/>
        </p:spPr>
      </p:pic>
      <p:pic>
        <p:nvPicPr>
          <p:cNvPr id="5" name="Рисунок 4" descr="WhatsApp Image 2019-10-05 at 14.37.26 (8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3200"/>
            <a:ext cx="4978400" cy="3886200"/>
          </a:xfrm>
          <a:prstGeom prst="rect">
            <a:avLst/>
          </a:prstGeom>
        </p:spPr>
      </p:pic>
      <p:pic>
        <p:nvPicPr>
          <p:cNvPr id="6" name="Рисунок 5" descr="WhatsApp Image 2019-10-05 at 14.37.25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2667000"/>
            <a:ext cx="2971800" cy="3962400"/>
          </a:xfrm>
          <a:prstGeom prst="rect">
            <a:avLst/>
          </a:prstGeom>
        </p:spPr>
      </p:pic>
      <p:pic>
        <p:nvPicPr>
          <p:cNvPr id="7" name="Рисунок 6" descr="WhatsApp Image 2019-10-05 at 14.37.26 (3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0" y="228600"/>
            <a:ext cx="257175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228600"/>
            <a:ext cx="6705600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43000" y="5410200"/>
            <a:ext cx="67818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"/>
              </a:rPr>
              <a:t>http://mbdou52.edummr.ru/?page_id=3127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04800" y="152400"/>
            <a:ext cx="86868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ОБОРУДОВАННОЕ МЕСТО ДЛЯ ОХРАНЫ: ООО ЧОП «АРСЕНАЛ»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Рисунок 4" descr="WhatsApp Image 2019-10-05 at 14.50.25 (3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90600"/>
            <a:ext cx="211455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WhatsApp Image 2019-10-05 at 14.50.25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990600"/>
            <a:ext cx="21717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WhatsApp Image 2019-10-05 at 14.50.25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96240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WhatsApp Image 2019-10-05 at 14.50.2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4038600"/>
            <a:ext cx="4706904" cy="265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WhatsApp Image 2019-10-05 at 14.37.26 (4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990600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89154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Социальная активность Учреждения.  Взаимодействие с социальными партнерами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7650" name="Picture 2" descr="http://mbdou52.edummr.ru/wp-content/uploads/20180214_110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28448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0" y="2514600"/>
            <a:ext cx="2971800" cy="42473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Для повышения качества воспитательно-образовательного процесса и реализации годовых задач детский сад </a:t>
            </a:r>
          </a:p>
          <a:p>
            <a:r>
              <a:rPr lang="ru-RU" sz="1600" dirty="0" smtClean="0"/>
              <a:t>сотрудничает с окружающим социумом. Цели взаимодействия способствуют разностороннему развитию воспитанников.</a:t>
            </a:r>
          </a:p>
          <a:p>
            <a:r>
              <a:rPr lang="ru-RU" sz="1600" dirty="0" smtClean="0"/>
              <a:t>МБДОУ № 52 «Берёзка» тесно сотрудничает с социальными объектами, объектами образования, культуры, искусства и библиотечного обслуживания.</a:t>
            </a:r>
          </a:p>
          <a:p>
            <a:endParaRPr lang="ru-RU" sz="1400" dirty="0"/>
          </a:p>
        </p:txBody>
      </p:sp>
      <p:pic>
        <p:nvPicPr>
          <p:cNvPr id="13" name="Рисунок 12" descr="2017-10-27 10-31-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2895600"/>
            <a:ext cx="2946400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2017-10-27 11-00-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4572000"/>
            <a:ext cx="28448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2018-02-14 11-54-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495800"/>
            <a:ext cx="2895600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http://mbdou52.edummr.ru/wp-content/uploads/3FFB91FE-17D6-40BE-8366-A2D53825B5F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685800"/>
            <a:ext cx="3818467" cy="2147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УЗНАТЬ.png">
            <a:hlinkClick r:id="rId8" highlightClick="1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893" y="914400"/>
            <a:ext cx="2267107" cy="762000"/>
          </a:xfrm>
          <a:prstGeom prst="rect">
            <a:avLst/>
          </a:prstGeom>
        </p:spPr>
      </p:pic>
      <p:pic>
        <p:nvPicPr>
          <p:cNvPr id="27654" name="Picture 6" descr="http://mbdou52.edummr.ru/wp-content/uploads/IMG_20180622_09355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40400" y="1981200"/>
            <a:ext cx="3403600" cy="255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9000" y="40386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 descr="kartinki-deti-i-roditeli-vmeste-narisovannye_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052829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0" y="2023807"/>
          <a:ext cx="9144000" cy="4834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6858000"/>
              </a:tblGrid>
              <a:tr h="376274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   ИНФОРМАЦИЯ </a:t>
                      </a:r>
                      <a:endParaRPr lang="ru-RU" dirty="0"/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+mn-lt"/>
                        </a:rPr>
                        <a:t>Полное наименование ДОУ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Муниципальное бюджетное дошкольное образовательное учреждение комбинированного вида детский сад № 52 «Берёзка».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  <a:tr h="452474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+mn-lt"/>
                        </a:rPr>
                        <a:t>Адрес</a:t>
                      </a:r>
                      <a:r>
                        <a:rPr lang="ru-RU" sz="1200" b="1" baseline="0" dirty="0" smtClean="0">
                          <a:latin typeface="+mn-lt"/>
                        </a:rPr>
                        <a:t> ДОУ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141033, Россия, Московская область, городской округ Мытищи, посёлок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Пирогово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улица Тимирязева, строение № 4А.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  <a:tr h="48339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+mn-lt"/>
                        </a:rPr>
                        <a:t>Телефон/Факс ДОУ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ул. Советская - (495)588-11-21,  ул. Тимирязева - (495)609-69-29,ул. Дубки - (495) 588-45-18, (495) 588-41-50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</a:tr>
              <a:tr h="3462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n-lt"/>
                        </a:rPr>
                        <a:t>Руководитель</a:t>
                      </a:r>
                      <a:r>
                        <a:rPr lang="ru-RU" sz="1200" b="1" baseline="0" dirty="0" smtClean="0">
                          <a:latin typeface="+mn-lt"/>
                        </a:rPr>
                        <a:t> ДОУ 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latin typeface="+mn-lt"/>
                        </a:rPr>
                        <a:t>Старчикова</a:t>
                      </a:r>
                      <a:r>
                        <a:rPr lang="ru-RU" sz="1200" b="0" dirty="0" smtClean="0">
                          <a:latin typeface="+mn-lt"/>
                        </a:rPr>
                        <a:t> Елена Николаевна</a:t>
                      </a:r>
                      <a:r>
                        <a:rPr lang="ru-RU" sz="1200" b="0" baseline="0" dirty="0" smtClean="0">
                          <a:latin typeface="+mn-lt"/>
                        </a:rPr>
                        <a:t> 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</a:tr>
              <a:tr h="452474">
                <a:tc>
                  <a:txBody>
                    <a:bodyPr/>
                    <a:lstStyle/>
                    <a:p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Учредитель и собственник имущества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муниципальное образование «городской округ Мытищи Московской области». Полномочия Учредителя от имени муниципального образования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осуществляет администрация городского округа Мытищи в лице Главы городского округа Мытищи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</a:tr>
              <a:tr h="446249">
                <a:tc>
                  <a:txBody>
                    <a:bodyPr/>
                    <a:lstStyle/>
                    <a:p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Государственный статус учреждения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дошкольное образовательное учреждение первой категории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</a:tr>
              <a:tr h="370049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Лицензия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Лицензия – серия 50 Л 01 0003349, регистрационный номер 71470 от 04.04.2014 года.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</a:tr>
              <a:tr h="452474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Информационный сайт . Адрес электронной почты.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dou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_52@</a:t>
                      </a:r>
                      <a:r>
                        <a:rPr lang="en-US" sz="1200" b="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edu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-</a:t>
                      </a:r>
                      <a:r>
                        <a:rPr lang="en-US" sz="1200" b="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mytyshi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.</a:t>
                      </a:r>
                      <a:r>
                        <a:rPr lang="en-US" sz="1200" b="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ru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http://mbdou52.edummr.ru/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</a:tr>
              <a:tr h="452474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Режим</a:t>
                      </a:r>
                      <a:r>
                        <a:rPr lang="ru-RU" sz="1200" b="1" baseline="0" dirty="0" smtClean="0"/>
                        <a:t> работы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 07.00 ч. до 19.00 ч., в режиме пятидневной рабочей недели и 12-часового пребывания воспитанников. Выходные дни: суббота, воскресенье, нерабочие, праздничные дни, установленные законодательством РФ.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1219200"/>
            <a:ext cx="8153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Наличие комфортных условий для образовательной деятельности: </a:t>
            </a:r>
          </a:p>
          <a:p>
            <a:r>
              <a:rPr lang="ru-RU" sz="2000" dirty="0" smtClean="0"/>
              <a:t>-наличие комфортной зоны отдыха (ожидания), оборудованной соответствующей мебелью; </a:t>
            </a:r>
          </a:p>
          <a:p>
            <a:r>
              <a:rPr lang="ru-RU" sz="2000" dirty="0" smtClean="0"/>
              <a:t>-наличие и понятность навигации внутри образовательной организации; - наличие и доступность питьевой воды;</a:t>
            </a:r>
          </a:p>
          <a:p>
            <a:r>
              <a:rPr lang="ru-RU" sz="2000" dirty="0" smtClean="0"/>
              <a:t> - наличие и доступность санитарно-гигиенических помещений; </a:t>
            </a:r>
          </a:p>
          <a:p>
            <a:pPr>
              <a:buFontTx/>
              <a:buChar char="-"/>
            </a:pPr>
            <a:r>
              <a:rPr lang="ru-RU" sz="2000" dirty="0" smtClean="0"/>
              <a:t>санитарное состояние помещений образовательной организации; </a:t>
            </a:r>
          </a:p>
          <a:p>
            <a:pPr>
              <a:buFontTx/>
              <a:buChar char="-"/>
            </a:pPr>
            <a:r>
              <a:rPr lang="ru-RU" sz="2000" dirty="0" smtClean="0"/>
              <a:t>транспортная доступность (возможность доехать до образовательной организации на общественном транспорте, наличие парковки);</a:t>
            </a:r>
          </a:p>
          <a:p>
            <a:pPr>
              <a:buFontTx/>
              <a:buChar char="-"/>
            </a:pPr>
            <a:r>
              <a:rPr lang="ru-RU" sz="2000" dirty="0" smtClean="0"/>
              <a:t> доступность записи на получение консультации (по телефону, на официальном сайте образовательной организации в сети "Интернет", посредством Единого портала государственных и муниципальных услуг, при личном посещении образовательной организации)</a:t>
            </a:r>
            <a:endParaRPr lang="ru-RU" sz="2000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143000" y="228600"/>
            <a:ext cx="6629400" cy="6096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Комфортность условий образовательной деятельности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9812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505200" y="0"/>
            <a:ext cx="5638800" cy="5334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ОСОБЕННОСТИ ОБРАЗОВАТЕЛЬНОГО    ПРОЦЕССА</a:t>
            </a:r>
          </a:p>
          <a:p>
            <a:pPr algn="ctr"/>
            <a:endParaRPr lang="ru-RU" sz="1400" dirty="0"/>
          </a:p>
        </p:txBody>
      </p:sp>
      <p:pic>
        <p:nvPicPr>
          <p:cNvPr id="5122" name="Picture 2" descr="204315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33399"/>
            <a:ext cx="990600" cy="1026485"/>
          </a:xfrm>
          <a:prstGeom prst="rect">
            <a:avLst/>
          </a:prstGeom>
          <a:noFill/>
        </p:spPr>
      </p:pic>
      <p:pic>
        <p:nvPicPr>
          <p:cNvPr id="11" name="Рисунок 10" descr="arrow-153644_1280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2000" y="609600"/>
            <a:ext cx="609600" cy="675573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81000" y="609600"/>
            <a:ext cx="5943600" cy="76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002060"/>
                </a:solidFill>
              </a:rPr>
              <a:t>Учреждение руководствуется в своей работе основной общеобразовательной программой дошкольного образования  «От рождения дот школы» под редакцией Н.Е. </a:t>
            </a:r>
            <a:r>
              <a:rPr lang="ru-RU" sz="1200" dirty="0" err="1" smtClean="0">
                <a:solidFill>
                  <a:srgbClr val="002060"/>
                </a:solidFill>
              </a:rPr>
              <a:t>Вераксы</a:t>
            </a:r>
            <a:r>
              <a:rPr lang="ru-RU" sz="1200" dirty="0" smtClean="0">
                <a:solidFill>
                  <a:srgbClr val="002060"/>
                </a:solidFill>
              </a:rPr>
              <a:t>, Т.С. Комаровой, М.А. Васильевой.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609599"/>
            <a:ext cx="609600" cy="87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кругленный прямоугольник 13"/>
          <p:cNvSpPr/>
          <p:nvPr/>
        </p:nvSpPr>
        <p:spPr>
          <a:xfrm>
            <a:off x="228600" y="2209800"/>
            <a:ext cx="8610600" cy="457200"/>
          </a:xfrm>
          <a:prstGeom prst="roundRect">
            <a:avLst>
              <a:gd name="adj" fmla="val 3074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Учреждение оказывает образовательные услуги, которые определяются возможностями, </a:t>
            </a:r>
          </a:p>
          <a:p>
            <a:pPr algn="ctr"/>
            <a:r>
              <a:rPr lang="ru-RU" sz="1200" dirty="0" smtClean="0"/>
              <a:t>интересами, потребностями дошкольников и запросами родителей. </a:t>
            </a:r>
            <a:endParaRPr lang="ru-RU" dirty="0"/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0" y="2743200"/>
            <a:ext cx="2819400" cy="25146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ДОУ организовано бесплатное дополнительное образование. Бесплатным дополнительным образованием охвачено – 461 ребенок от 2 до 7 лет, что составляет 88% от общего количества детей.</a:t>
            </a:r>
          </a:p>
          <a:p>
            <a:pPr algn="ctr"/>
            <a:endParaRPr lang="ru-RU" sz="1200" dirty="0"/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5029200" y="2667000"/>
            <a:ext cx="2286000" cy="3200400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/>
          </a:p>
          <a:p>
            <a:pPr algn="ctr"/>
            <a:r>
              <a:rPr lang="ru-RU" sz="1200" dirty="0" smtClean="0"/>
              <a:t>Учреждение оказывает дополнительные платные образовательные услуги.</a:t>
            </a:r>
          </a:p>
          <a:p>
            <a:pPr algn="ctr"/>
            <a:r>
              <a:rPr lang="ru-RU" sz="1200" dirty="0" smtClean="0"/>
              <a:t>Дополнительным образованием на платной основе в 2018-2019 учебном году было охвачено –280 воспитанников ДОУ, что составляет 53% от общего количества детей.</a:t>
            </a:r>
          </a:p>
          <a:p>
            <a:r>
              <a:rPr lang="ru-RU" sz="1200" dirty="0" smtClean="0"/>
              <a:t> </a:t>
            </a:r>
          </a:p>
          <a:p>
            <a:pPr algn="ctr"/>
            <a:endParaRPr lang="ru-RU" sz="1200" dirty="0"/>
          </a:p>
        </p:txBody>
      </p:sp>
      <p:pic>
        <p:nvPicPr>
          <p:cNvPr id="20" name="Рисунок 19" descr="УЗНАТЬ.png">
            <a:hlinkClick r:id="rId8" highlightClick="1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4800600"/>
            <a:ext cx="1676400" cy="563457"/>
          </a:xfrm>
          <a:prstGeom prst="rect">
            <a:avLst/>
          </a:prstGeom>
        </p:spPr>
      </p:pic>
      <p:pic>
        <p:nvPicPr>
          <p:cNvPr id="21" name="Рисунок 20" descr="УЗНАТЬ.png">
            <a:hlinkClick r:id="rId10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400" y="5562600"/>
            <a:ext cx="1676400" cy="563457"/>
          </a:xfrm>
          <a:prstGeom prst="rect">
            <a:avLst/>
          </a:prstGeom>
        </p:spPr>
      </p:pic>
      <p:sp>
        <p:nvSpPr>
          <p:cNvPr id="22" name="Выноска со стрелкой вниз 21"/>
          <p:cNvSpPr/>
          <p:nvPr/>
        </p:nvSpPr>
        <p:spPr>
          <a:xfrm>
            <a:off x="2895600" y="2743200"/>
            <a:ext cx="1905000" cy="20574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ЧИСЛЕННОСТЬ ВОСПИТНАННИКОВ  В ТРЕХ ЗДАНИЯХ ДОУ</a:t>
            </a:r>
            <a:endParaRPr lang="ru-RU" sz="1200" dirty="0"/>
          </a:p>
        </p:txBody>
      </p:sp>
      <p:pic>
        <p:nvPicPr>
          <p:cNvPr id="23" name="Рисунок 22" descr="УЗНАТЬ.png">
            <a:hlinkClick r:id="rId11" highlightClick="1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4648200"/>
            <a:ext cx="1676400" cy="563457"/>
          </a:xfrm>
          <a:prstGeom prst="rect">
            <a:avLst/>
          </a:prstGeom>
        </p:spPr>
      </p:pic>
      <p:sp>
        <p:nvSpPr>
          <p:cNvPr id="25" name="Выноска со стрелкой вниз 24"/>
          <p:cNvSpPr/>
          <p:nvPr/>
        </p:nvSpPr>
        <p:spPr>
          <a:xfrm>
            <a:off x="7315200" y="2743200"/>
            <a:ext cx="1676400" cy="21336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ДОУ реализуется  региональный инновационный проект «</a:t>
            </a:r>
            <a:r>
              <a:rPr lang="ru-RU" sz="1200" dirty="0" err="1" smtClean="0"/>
              <a:t>ТЕЛЕклуб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pic>
        <p:nvPicPr>
          <p:cNvPr id="26" name="Рисунок 25" descr="УЗНАТЬ.png">
            <a:hlinkClick r:id="rId12" highlightClick="1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4800600"/>
            <a:ext cx="1676400" cy="563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" y="795338"/>
            <a:ext cx="83248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Выноска со стрелкой вниз 6"/>
          <p:cNvSpPr/>
          <p:nvPr/>
        </p:nvSpPr>
        <p:spPr>
          <a:xfrm>
            <a:off x="457200" y="228600"/>
            <a:ext cx="4572000" cy="990600"/>
          </a:xfrm>
          <a:prstGeom prst="down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УСЛОВИЯ  ОСУЩЕСТВЛЕНИЯ ОБРАЗОВАТЕЛЬНОГО ПОЦЕССА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09600" y="914400"/>
            <a:ext cx="457200" cy="182880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19800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3429000"/>
            <a:ext cx="4953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Медицинское обслуживание детского сада осуществляет ГБУЗ МО МГКБ Поликлиническое отделение № 2, педиатрическое отделение- врач-педиатр Тищенко Лилия Викторовна, медицинские сестры :  Кондратьева Татьяна Владимировна, Зимина Яна Романовна </a:t>
            </a:r>
            <a:r>
              <a:rPr lang="ru-RU" dirty="0" smtClean="0"/>
              <a:t>.  </a:t>
            </a:r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1447800" y="914400"/>
            <a:ext cx="457200" cy="251460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490769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Все групповые помещения оборудованы современной игровой  </a:t>
            </a:r>
          </a:p>
          <a:p>
            <a:r>
              <a:rPr lang="ru-RU" sz="1200" b="1" dirty="0" smtClean="0"/>
              <a:t>и функциональной мебелью,  создана отличная развивающая среда </a:t>
            </a:r>
          </a:p>
          <a:p>
            <a:r>
              <a:rPr lang="ru-RU" sz="1200" b="1" dirty="0" smtClean="0"/>
              <a:t>для разных видов деятельности детей в  соответствии с их возрастом. </a:t>
            </a:r>
          </a:p>
          <a:p>
            <a:r>
              <a:rPr lang="ru-RU" sz="1200" b="1" dirty="0" smtClean="0"/>
              <a:t>Дети имеют возможность играть в различные игры, рисовать, </a:t>
            </a:r>
          </a:p>
          <a:p>
            <a:r>
              <a:rPr lang="ru-RU" sz="1200" b="1" dirty="0" smtClean="0"/>
              <a:t>лепить, ухаживать за растениями, </a:t>
            </a:r>
          </a:p>
          <a:p>
            <a:r>
              <a:rPr lang="ru-RU" sz="1200" b="1" dirty="0" smtClean="0"/>
              <a:t>конструировать, экспериментировать, общаться друг с другом.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743200"/>
            <a:ext cx="48006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В детском саду организовано 4-х разовое питание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Рисунок 10" descr="УЗНАТЬ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743200"/>
            <a:ext cx="1034366" cy="347662"/>
          </a:xfrm>
          <a:prstGeom prst="rect">
            <a:avLst/>
          </a:prstGeom>
        </p:spPr>
      </p:pic>
      <p:pic>
        <p:nvPicPr>
          <p:cNvPr id="8" name="Рисунок 7" descr="УЗНАТЬ.png">
            <a:hlinkClick r:id="rId5" highlightClick="1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1981200"/>
            <a:ext cx="1034366" cy="347662"/>
          </a:xfrm>
          <a:prstGeom prst="rect">
            <a:avLst/>
          </a:prstGeom>
        </p:spPr>
      </p:pic>
      <p:pic>
        <p:nvPicPr>
          <p:cNvPr id="23555" name="Picture 3" descr="DSC_55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381000"/>
            <a:ext cx="2667000" cy="1779985"/>
          </a:xfrm>
          <a:prstGeom prst="rect">
            <a:avLst/>
          </a:prstGeom>
          <a:noFill/>
        </p:spPr>
      </p:pic>
      <p:pic>
        <p:nvPicPr>
          <p:cNvPr id="23557" name="Picture 5" descr="DSC_553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438400"/>
            <a:ext cx="2782957" cy="1857376"/>
          </a:xfrm>
          <a:prstGeom prst="rect">
            <a:avLst/>
          </a:prstGeom>
          <a:noFill/>
        </p:spPr>
      </p:pic>
      <p:pic>
        <p:nvPicPr>
          <p:cNvPr id="23559" name="Picture 7" descr="DSC_548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4572000"/>
            <a:ext cx="3125475" cy="2085976"/>
          </a:xfrm>
          <a:prstGeom prst="rect">
            <a:avLst/>
          </a:prstGeom>
          <a:noFill/>
        </p:spPr>
      </p:pic>
      <p:pic>
        <p:nvPicPr>
          <p:cNvPr id="23561" name="Picture 9" descr="DSC_548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4572000"/>
            <a:ext cx="2971800" cy="1983412"/>
          </a:xfrm>
          <a:prstGeom prst="rect">
            <a:avLst/>
          </a:prstGeom>
          <a:noFill/>
        </p:spPr>
      </p:pic>
      <p:pic>
        <p:nvPicPr>
          <p:cNvPr id="15" name="Рисунок 14" descr="0_153f71_79c08b14_L.png">
            <a:hlinkClick r:id="rId10" action="ppaction://hlinksldjump" highlightClick="1">
              <a:snd r:embed="rId11" name="click.wav" builtIn="1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371600" cy="1300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28600" y="304800"/>
            <a:ext cx="86106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РАЗВИВАЮЩАЯ  ПРЕДМЕТНО-ПРОСТРАНСТВЕННАЯ СРЕДА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Рисунок 4" descr="IMG_29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3352800" cy="2514600"/>
          </a:xfrm>
          <a:prstGeom prst="rect">
            <a:avLst/>
          </a:prstGeom>
        </p:spPr>
      </p:pic>
      <p:pic>
        <p:nvPicPr>
          <p:cNvPr id="6" name="Рисунок 5" descr="IMG_29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1219200"/>
            <a:ext cx="4538133" cy="2552700"/>
          </a:xfrm>
          <a:prstGeom prst="rect">
            <a:avLst/>
          </a:prstGeom>
        </p:spPr>
      </p:pic>
      <p:pic>
        <p:nvPicPr>
          <p:cNvPr id="7" name="Рисунок 6" descr="74B5EC4B-4DB4-4C7A-AEE2-DC177266EFE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038600"/>
            <a:ext cx="3454400" cy="2590800"/>
          </a:xfrm>
          <a:prstGeom prst="rect">
            <a:avLst/>
          </a:prstGeom>
        </p:spPr>
      </p:pic>
      <p:pic>
        <p:nvPicPr>
          <p:cNvPr id="8" name="Рисунок 7" descr="IMG_29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0" y="3810000"/>
            <a:ext cx="3886200" cy="29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3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57200"/>
            <a:ext cx="3860800" cy="2895600"/>
          </a:xfrm>
          <a:prstGeom prst="rect">
            <a:avLst/>
          </a:prstGeom>
        </p:spPr>
      </p:pic>
      <p:pic>
        <p:nvPicPr>
          <p:cNvPr id="4" name="Рисунок 3" descr="IMG_30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685800"/>
            <a:ext cx="4436533" cy="2495550"/>
          </a:xfrm>
          <a:prstGeom prst="rect">
            <a:avLst/>
          </a:prstGeom>
        </p:spPr>
      </p:pic>
      <p:pic>
        <p:nvPicPr>
          <p:cNvPr id="5" name="Рисунок 4" descr="IMG_3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581400"/>
            <a:ext cx="3962400" cy="2971800"/>
          </a:xfrm>
          <a:prstGeom prst="rect">
            <a:avLst/>
          </a:prstGeom>
        </p:spPr>
      </p:pic>
      <p:pic>
        <p:nvPicPr>
          <p:cNvPr id="6" name="Рисунок 5" descr="IMG_29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36533" y="3581400"/>
            <a:ext cx="4402667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3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3886200" cy="5867400"/>
          </a:xfrm>
          <a:prstGeom prst="rect">
            <a:avLst/>
          </a:prstGeom>
        </p:spPr>
      </p:pic>
      <p:pic>
        <p:nvPicPr>
          <p:cNvPr id="5" name="Рисунок 4" descr="IMG_29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04800"/>
            <a:ext cx="440055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3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57200"/>
            <a:ext cx="4165600" cy="3124200"/>
          </a:xfrm>
          <a:prstGeom prst="rect">
            <a:avLst/>
          </a:prstGeom>
        </p:spPr>
      </p:pic>
      <p:pic>
        <p:nvPicPr>
          <p:cNvPr id="4" name="Рисунок 3" descr="IMG_3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533400"/>
            <a:ext cx="4013200" cy="3009900"/>
          </a:xfrm>
          <a:prstGeom prst="rect">
            <a:avLst/>
          </a:prstGeom>
        </p:spPr>
      </p:pic>
      <p:pic>
        <p:nvPicPr>
          <p:cNvPr id="5" name="Рисунок 4" descr="IMG_3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733800"/>
            <a:ext cx="4267200" cy="2895600"/>
          </a:xfrm>
          <a:prstGeom prst="rect">
            <a:avLst/>
          </a:prstGeom>
        </p:spPr>
      </p:pic>
      <p:pic>
        <p:nvPicPr>
          <p:cNvPr id="6" name="Рисунок 5" descr="IMG_30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3657600"/>
            <a:ext cx="4114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62000" y="228600"/>
            <a:ext cx="7620000" cy="685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ПРОГУЛОЧНЫЕ ПЛОЩАДКИ 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4" name="Рисунок 3" descr="WhatsApp Image 2019-10-05 at 14.37.26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3733800" cy="2667000"/>
          </a:xfrm>
          <a:prstGeom prst="rect">
            <a:avLst/>
          </a:prstGeom>
        </p:spPr>
      </p:pic>
      <p:pic>
        <p:nvPicPr>
          <p:cNvPr id="5" name="Рисунок 4" descr="WhatsApp Image 2019-10-05 at 14.37.2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990600"/>
            <a:ext cx="3657600" cy="2743200"/>
          </a:xfrm>
          <a:prstGeom prst="rect">
            <a:avLst/>
          </a:prstGeom>
        </p:spPr>
      </p:pic>
      <p:pic>
        <p:nvPicPr>
          <p:cNvPr id="6" name="Рисунок 5" descr="WhatsApp Image 2019-10-05 at 14.37.26 (7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886200"/>
            <a:ext cx="3733800" cy="2800350"/>
          </a:xfrm>
          <a:prstGeom prst="rect">
            <a:avLst/>
          </a:prstGeom>
        </p:spPr>
      </p:pic>
      <p:pic>
        <p:nvPicPr>
          <p:cNvPr id="7" name="Рисунок 6" descr="E43B5721-C71B-41B7-BDAE-6ED8D212815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6800" y="3886200"/>
            <a:ext cx="35814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4" name="Picture 4" descr="http://www.lucaschristopherross.net/03/01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600"/>
            <a:ext cx="1278355" cy="1295400"/>
          </a:xfrm>
          <a:prstGeom prst="rect">
            <a:avLst/>
          </a:prstGeom>
          <a:noFill/>
        </p:spPr>
      </p:pic>
      <p:pic>
        <p:nvPicPr>
          <p:cNvPr id="5" name="Picture 4" descr="http://www.lucaschristopherross.net/03/01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0"/>
            <a:ext cx="1447800" cy="1295400"/>
          </a:xfrm>
          <a:prstGeom prst="rect">
            <a:avLst/>
          </a:prstGeom>
          <a:noFill/>
        </p:spPr>
      </p:pic>
      <p:pic>
        <p:nvPicPr>
          <p:cNvPr id="25606" name="Picture 6" descr="https://sc-26.ru/wp-content/uploads/2018/05/130047-7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04800"/>
            <a:ext cx="6553200" cy="1051034"/>
          </a:xfrm>
          <a:prstGeom prst="rect">
            <a:avLst/>
          </a:prstGeom>
          <a:noFill/>
        </p:spPr>
      </p:pic>
      <p:pic>
        <p:nvPicPr>
          <p:cNvPr id="11" name="Рисунок 10" descr="Кружева-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2286000"/>
            <a:ext cx="1592921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20180428_0951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638300" y="2628900"/>
            <a:ext cx="2133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648200" y="2895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1676400"/>
            <a:ext cx="3962400" cy="21236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Коллектив ДОУ совместно с детьми и родителями принимают активное участие в акциях, </a:t>
            </a:r>
          </a:p>
          <a:p>
            <a:r>
              <a:rPr lang="ru-RU" sz="1200" dirty="0" smtClean="0"/>
              <a:t>организованных на уровне Учреждения, на муниципальном, </a:t>
            </a:r>
          </a:p>
          <a:p>
            <a:r>
              <a:rPr lang="ru-RU" sz="1200" dirty="0" smtClean="0"/>
              <a:t>региональном и всероссийском уровнях:</a:t>
            </a:r>
          </a:p>
          <a:p>
            <a:r>
              <a:rPr lang="ru-RU" sz="1200" dirty="0" smtClean="0"/>
              <a:t>- «Лес Победы» и «Посади свой лес»;</a:t>
            </a:r>
          </a:p>
          <a:p>
            <a:r>
              <a:rPr lang="ru-RU" sz="1200" dirty="0" smtClean="0"/>
              <a:t>- «Покормим птиц зимой»;</a:t>
            </a:r>
          </a:p>
          <a:p>
            <a:r>
              <a:rPr lang="ru-RU" sz="1200" dirty="0" smtClean="0"/>
              <a:t>- «Благодарность земляков. Тепло ладоней»;</a:t>
            </a:r>
          </a:p>
          <a:p>
            <a:r>
              <a:rPr lang="ru-RU" sz="1200" dirty="0" smtClean="0"/>
              <a:t>- «Акция памяти»;</a:t>
            </a:r>
          </a:p>
          <a:p>
            <a:r>
              <a:rPr lang="ru-RU" sz="1200" dirty="0" smtClean="0"/>
              <a:t>- «Один день счастья» от благотворительного фонда «Старость в радость».</a:t>
            </a:r>
            <a:endParaRPr lang="ru-RU" dirty="0"/>
          </a:p>
        </p:txBody>
      </p:sp>
      <p:pic>
        <p:nvPicPr>
          <p:cNvPr id="15" name="Рисунок 14" descr="УЗНАТЬ.png">
            <a:hlinkClick r:id="rId8" highlightClick="1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600" y="1219200"/>
            <a:ext cx="2286000" cy="768350"/>
          </a:xfrm>
          <a:prstGeom prst="rect">
            <a:avLst/>
          </a:prstGeom>
        </p:spPr>
      </p:pic>
      <p:sp>
        <p:nvSpPr>
          <p:cNvPr id="25609" name="AutoShape 9" descr="blob:https://web.whatsapp.com/4659f018-22fb-4fca-965c-8f8686af61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1" name="AutoShape 11" descr="blob:https://web.whatsapp.com/4659f018-22fb-4fca-965c-8f8686af61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WhatsApp Image 2018-07-10 at 16.57.03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4191000"/>
            <a:ext cx="4038600" cy="2273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WhatsApp Image 2018-07-10 at 17.03.33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81400" y="2348830"/>
            <a:ext cx="1524000" cy="215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WhatsApp Image 2018-07-10 at 17.08.07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4648200"/>
            <a:ext cx="3663324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8305800" y="586740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11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kartinki-deti-i-roditeli-vmeste-narisovannye_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05282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1981200"/>
            <a:ext cx="91440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b="1" i="1" dirty="0" smtClean="0">
                <a:solidFill>
                  <a:srgbClr val="0070C0"/>
                </a:solidFill>
              </a:rPr>
              <a:t>Место нахождения образовательной организации, почтовый адрес 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4800" y="2514600"/>
            <a:ext cx="8686800" cy="4038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b="1" i="1" dirty="0" smtClean="0"/>
              <a:t>141033, Россия, Московская область, городской округ Мытищи, посёлок </a:t>
            </a:r>
            <a:r>
              <a:rPr lang="ru-RU" b="1" i="1" dirty="0" err="1" smtClean="0"/>
              <a:t>Пирогово</a:t>
            </a:r>
            <a:r>
              <a:rPr lang="ru-RU" b="1" i="1" dirty="0" smtClean="0"/>
              <a:t>, улица Тимирязева, строение №4А.</a:t>
            </a:r>
          </a:p>
          <a:p>
            <a:pPr algn="ctr" fontAlgn="base"/>
            <a:r>
              <a:rPr lang="ru-RU" b="1" i="1" dirty="0" smtClean="0">
                <a:solidFill>
                  <a:srgbClr val="0070C0"/>
                </a:solidFill>
              </a:rPr>
              <a:t>Учреждение располагается в трех отдельно стоящих зданиях </a:t>
            </a:r>
          </a:p>
          <a:p>
            <a:pPr algn="ctr" fontAlgn="base"/>
            <a:r>
              <a:rPr lang="ru-RU" b="1" i="1" dirty="0" smtClean="0">
                <a:solidFill>
                  <a:srgbClr val="0070C0"/>
                </a:solidFill>
              </a:rPr>
              <a:t>по следующим адресам:</a:t>
            </a:r>
          </a:p>
          <a:p>
            <a:pPr fontAlgn="base"/>
            <a:r>
              <a:rPr lang="ru-RU" b="1" i="1" dirty="0" smtClean="0"/>
              <a:t>1. 141033, Россия, Московская область, городской округ Мытищи, город Мытищи, микрорайон Посёлок </a:t>
            </a:r>
            <a:r>
              <a:rPr lang="ru-RU" b="1" i="1" dirty="0" err="1" smtClean="0"/>
              <a:t>Пироговский</a:t>
            </a:r>
            <a:r>
              <a:rPr lang="ru-RU" b="1" i="1" dirty="0" smtClean="0"/>
              <a:t>, улица Советская, строение №14;</a:t>
            </a:r>
          </a:p>
          <a:p>
            <a:pPr fontAlgn="base"/>
            <a:r>
              <a:rPr lang="ru-RU" b="1" i="1" dirty="0" smtClean="0"/>
              <a:t>2.141033, Россия, Московская область, городской округ Мытищи, посёлок </a:t>
            </a:r>
            <a:r>
              <a:rPr lang="ru-RU" b="1" i="1" dirty="0" err="1" smtClean="0"/>
              <a:t>Пирогово</a:t>
            </a:r>
            <a:r>
              <a:rPr lang="ru-RU" b="1" i="1" dirty="0" smtClean="0"/>
              <a:t>,  улица Тимирязева, строение №4А;</a:t>
            </a:r>
          </a:p>
          <a:p>
            <a:pPr fontAlgn="base"/>
            <a:r>
              <a:rPr lang="ru-RU" b="1" i="1" dirty="0" smtClean="0"/>
              <a:t>3.141034, Россия, Московская область, городской округ Мытищи, посёлок Здравница, улица Дубки, строение №4.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4255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600"/>
            <a:ext cx="4572000" cy="240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Горизонтальный свиток 5"/>
          <p:cNvSpPr/>
          <p:nvPr/>
        </p:nvSpPr>
        <p:spPr>
          <a:xfrm>
            <a:off x="4419600" y="4724400"/>
            <a:ext cx="2133600" cy="9144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010400" y="3505200"/>
            <a:ext cx="2133600" cy="9144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Награды </a:t>
            </a:r>
            <a:endParaRPr lang="ru-RU" b="1" dirty="0"/>
          </a:p>
        </p:txBody>
      </p:sp>
      <p:sp>
        <p:nvSpPr>
          <p:cNvPr id="8" name="Стрелка вверх 7"/>
          <p:cNvSpPr/>
          <p:nvPr/>
        </p:nvSpPr>
        <p:spPr>
          <a:xfrm>
            <a:off x="5257800" y="4191000"/>
            <a:ext cx="3810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620000" y="4495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4572000" y="2971800"/>
            <a:ext cx="2209800" cy="914400"/>
          </a:xfrm>
          <a:prstGeom prst="flowChartPunchedTap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hlinkClick r:id="rId5"/>
              </a:rPr>
              <a:t>http://mbdou52.edummr.ru/?page_id=3651</a:t>
            </a:r>
            <a:endParaRPr lang="ru-RU" sz="1600" dirty="0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6781800" y="5257800"/>
            <a:ext cx="2209800" cy="9144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6"/>
              </a:rPr>
              <a:t>http://mbdou52.edummr.ru/?page_id=18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457200"/>
            <a:ext cx="88582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888" y="619125"/>
            <a:ext cx="713422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33400"/>
            <a:ext cx="572802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209800"/>
            <a:ext cx="853440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dirty="0" smtClean="0"/>
              <a:t>Удовлетворение спроса населения на дошкольное образование. Организация работы группы кратковременного пребывания детей с 2х до 3х лет.</a:t>
            </a:r>
          </a:p>
          <a:p>
            <a:pPr lvl="0"/>
            <a:r>
              <a:rPr lang="ru-RU" sz="1400" dirty="0" smtClean="0"/>
              <a:t>Организация работы по Образовательной программе МБДОУ № 52 «Берёзка», разработанной с учетом требований ФГОС ДО. </a:t>
            </a:r>
          </a:p>
          <a:p>
            <a:pPr lvl="0"/>
            <a:r>
              <a:rPr lang="ru-RU" sz="1400" dirty="0" smtClean="0"/>
              <a:t>Организация деятельности общего информационного познавательного консультативного портала для родителей через интерактивную форму «</a:t>
            </a:r>
            <a:r>
              <a:rPr lang="ru-RU" sz="1400" dirty="0" err="1" smtClean="0"/>
              <a:t>ТЕЛЕклуб</a:t>
            </a:r>
            <a:r>
              <a:rPr lang="ru-RU" sz="1400" dirty="0" smtClean="0"/>
              <a:t>».</a:t>
            </a:r>
          </a:p>
          <a:p>
            <a:pPr lvl="0"/>
            <a:r>
              <a:rPr lang="ru-RU" sz="1400" dirty="0" smtClean="0"/>
              <a:t>Увеличение количества педагогов, аттестованных на первую и высшую квалификационные категории на 13%. </a:t>
            </a:r>
          </a:p>
          <a:p>
            <a:pPr lvl="0"/>
            <a:r>
              <a:rPr lang="ru-RU" sz="1400" dirty="0" smtClean="0"/>
              <a:t>Организация дополнительных платных образовательных услуг.</a:t>
            </a:r>
          </a:p>
          <a:p>
            <a:pPr lvl="0"/>
            <a:r>
              <a:rPr lang="ru-RU" sz="1400" dirty="0" smtClean="0"/>
              <a:t>Обогащение развивающей предметно пространственной среды в группах и в помещениях ДОУ.</a:t>
            </a:r>
          </a:p>
          <a:p>
            <a:pPr lvl="0"/>
            <a:r>
              <a:rPr lang="ru-RU" sz="1400" dirty="0" smtClean="0"/>
              <a:t>Поиск новых социально-значимых партнеров для всестороннего развития детей.</a:t>
            </a:r>
            <a:endParaRPr lang="ru-RU" sz="1400" dirty="0"/>
          </a:p>
        </p:txBody>
      </p:sp>
      <p:pic>
        <p:nvPicPr>
          <p:cNvPr id="5" name="Рисунок 4" descr="kartinki-deti-i-roditeli-vmeste-narisovannye_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052829"/>
          </a:xfrm>
          <a:prstGeom prst="rect">
            <a:avLst/>
          </a:prstGeom>
        </p:spPr>
      </p:pic>
      <p:sp>
        <p:nvSpPr>
          <p:cNvPr id="6" name="TextBox 5">
            <a:hlinkClick r:id="rId4" highlightClick="1"/>
          </p:cNvPr>
          <p:cNvSpPr txBox="1"/>
          <p:nvPr/>
        </p:nvSpPr>
        <p:spPr>
          <a:xfrm>
            <a:off x="1676400" y="5486400"/>
            <a:ext cx="308539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Ссылка на проект «</a:t>
            </a:r>
            <a:r>
              <a:rPr lang="ru-RU" dirty="0" err="1" smtClean="0"/>
              <a:t>Телеклуб</a:t>
            </a:r>
            <a:r>
              <a:rPr lang="ru-RU" dirty="0" smtClean="0"/>
              <a:t>»</a:t>
            </a:r>
          </a:p>
        </p:txBody>
      </p:sp>
      <p:sp>
        <p:nvSpPr>
          <p:cNvPr id="7" name="TextBox 6">
            <a:hlinkClick r:id="rId5" highlightClick="1"/>
          </p:cNvPr>
          <p:cNvSpPr txBox="1"/>
          <p:nvPr/>
        </p:nvSpPr>
        <p:spPr>
          <a:xfrm>
            <a:off x="5029200" y="4953000"/>
            <a:ext cx="365946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Ссылка на страницу  «Мы в СМИ» </a:t>
            </a:r>
            <a:endParaRPr lang="ru-RU" dirty="0"/>
          </a:p>
        </p:txBody>
      </p:sp>
      <p:sp>
        <p:nvSpPr>
          <p:cNvPr id="8" name="TextBox 7">
            <a:hlinkClick r:id="rId6" highlightClick="1"/>
          </p:cNvPr>
          <p:cNvSpPr txBox="1"/>
          <p:nvPr/>
        </p:nvSpPr>
        <p:spPr>
          <a:xfrm>
            <a:off x="1066800" y="4953000"/>
            <a:ext cx="364965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Ссылка на страницу «</a:t>
            </a:r>
            <a:r>
              <a:rPr lang="ru-RU" dirty="0" err="1" smtClean="0"/>
              <a:t>Фотогалерея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9" name="TextBox 8">
            <a:hlinkClick r:id="rId7" highlightClick="1"/>
          </p:cNvPr>
          <p:cNvSpPr txBox="1"/>
          <p:nvPr/>
        </p:nvSpPr>
        <p:spPr>
          <a:xfrm>
            <a:off x="5029200" y="5486400"/>
            <a:ext cx="320267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Ссылка на страничку «Видео»</a:t>
            </a:r>
            <a:endParaRPr lang="ru-RU" dirty="0"/>
          </a:p>
        </p:txBody>
      </p:sp>
      <p:sp>
        <p:nvSpPr>
          <p:cNvPr id="10" name="TextBox 9">
            <a:hlinkClick r:id="rId8" highlightClick="1"/>
          </p:cNvPr>
          <p:cNvSpPr txBox="1"/>
          <p:nvPr/>
        </p:nvSpPr>
        <p:spPr>
          <a:xfrm>
            <a:off x="2514600" y="6019800"/>
            <a:ext cx="391389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hlinkClick r:id="rId9"/>
              </a:rPr>
              <a:t>Ссылка на страничку «Новости ДОУ»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2880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ПЕРПЕКТИВЫ И ПЛАНЫ РАЗВИТИЯ на 2019 – 2020  УЧЕБНЫЙ ГОД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000" y="304800"/>
            <a:ext cx="8534400" cy="609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dirty="0" smtClean="0"/>
              <a:t>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Детский сад является открытой образовательной системой. </a:t>
            </a:r>
            <a:r>
              <a:rPr lang="ru-RU" dirty="0" smtClean="0"/>
              <a:t> </a:t>
            </a:r>
          </a:p>
          <a:p>
            <a:r>
              <a:rPr lang="ru-RU" dirty="0" smtClean="0"/>
              <a:t>Представление образовательному сообществу результатов деятельности дошкольного учреждения осуществляется через: </a:t>
            </a:r>
          </a:p>
          <a:p>
            <a:r>
              <a:rPr lang="ru-RU" dirty="0" smtClean="0"/>
              <a:t>- размещение информации на официальном сайте ДОУ, в отчетах Управления образования администрации городского округа Мытищи; </a:t>
            </a:r>
          </a:p>
          <a:p>
            <a:r>
              <a:rPr lang="ru-RU" dirty="0" smtClean="0"/>
              <a:t>- информирование о результатах деятельности социальных партнеров (</a:t>
            </a:r>
            <a:r>
              <a:rPr lang="ru-RU" dirty="0" err="1" smtClean="0"/>
              <a:t>Пироговская</a:t>
            </a:r>
            <a:r>
              <a:rPr lang="ru-RU" dirty="0" smtClean="0"/>
              <a:t> поликлиника, Роспотребнадзор); </a:t>
            </a:r>
          </a:p>
          <a:p>
            <a:r>
              <a:rPr lang="ru-RU" dirty="0" smtClean="0"/>
              <a:t>- представление педагогического опыта на профессиональных образовательных порталах сети Интернет.   </a:t>
            </a:r>
          </a:p>
          <a:p>
            <a:r>
              <a:rPr lang="ru-RU" dirty="0" smtClean="0"/>
              <a:t>- проведение мастер-классов для родителей, открытых педсоветов, тематических дней,семинаров-практикумов, консультаций, «Дней открытых дверей», дней родительского самоуправления, спортивных мероприятий, мероприятий, организованных совместно с родителями воспитанников; </a:t>
            </a:r>
          </a:p>
          <a:p>
            <a:r>
              <a:rPr lang="ru-RU" dirty="0" smtClean="0"/>
              <a:t>- проведение региональных семинаров, мастер-классов для студентов, обучающихся в высших образовательных учреждениях, для которых МБДОУ № 52 «Берёзка» является стажировочной площадкой;</a:t>
            </a:r>
          </a:p>
          <a:p>
            <a:r>
              <a:rPr lang="ru-RU" dirty="0" smtClean="0"/>
              <a:t>- обучение педагогов и руководителей Учреждения в рамках базовой площадки Педагогической Академии последипломного образования, Центра компьютерных технологий, Московского государственного областного университета, Учебно-методического центра работников образования г.о. Мытищи и др.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kartinki-deti-i-roditeli-vmeste-narisovannye_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052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1600200"/>
            <a:ext cx="16251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ЗАКЛЮЧЕНИЕ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133600"/>
            <a:ext cx="8534400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МБДОУ № 52 «Берёзка» функционирует стабильно в режиме постоянного развития. Учреждение предоставляет доступное качественное образование, воспитание и развитие в безопасных, комфортных условиях, адаптированных к возможностям каждого ребенка.</a:t>
            </a:r>
            <a:endParaRPr lang="ru-RU" sz="1400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981200" y="3276600"/>
            <a:ext cx="5105400" cy="2800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Задачи на 2018-2019 учебный год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здоровьесберегающей среды, как условие сохранения психофизического здоровья все участников образовательного процесса.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качества условий развития дошкольников в соответствии с их возрастными и индивидуальными особенностями и с учетом способностей и творческого потенциала каждого ребенка.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Укрепление патриотических чувств у дошкольников через национальную культуру и преемственность поколений.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kartinki-deti-i-roditeli-vmeste-narisovannye_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05282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981200"/>
            <a:ext cx="91440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ПУТИ СЛЕДОВАНИЯ ДО ЗДАНИЙ МБДОУ</a:t>
            </a:r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2514600"/>
            <a:ext cx="9144000" cy="403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86200"/>
            <a:ext cx="3163528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886200"/>
            <a:ext cx="308394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886200"/>
            <a:ext cx="2514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s://media.giphy.com/media/T0WVAFdnCjhNS/200w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667000"/>
            <a:ext cx="472236" cy="1116838"/>
          </a:xfrm>
          <a:prstGeom prst="rect">
            <a:avLst/>
          </a:prstGeom>
          <a:noFill/>
        </p:spPr>
      </p:pic>
      <p:pic>
        <p:nvPicPr>
          <p:cNvPr id="1032" name="Picture 8" descr="https://m.gifmania.ru/Animated-Gifs-Komiks/Animations-Spiderman/Images-Mary-Jane-Watson/Mary-Jane-Watson-18958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0" y="2590800"/>
            <a:ext cx="711787" cy="1219200"/>
          </a:xfrm>
          <a:prstGeom prst="rect">
            <a:avLst/>
          </a:prstGeom>
          <a:noFill/>
        </p:spPr>
      </p:pic>
      <p:pic>
        <p:nvPicPr>
          <p:cNvPr id="1036" name="Picture 12" descr="http://www.ladynerd.ru/upload/information_system_16/5/4/8/item_548/small_information_items_54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2514600"/>
            <a:ext cx="1701158" cy="1457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96E-6 L 0.26598 -0.003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-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749E-6 L -0.32223 -2.81749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kartinki-deti-i-roditeli-vmeste-narisovannye_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05282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981200"/>
            <a:ext cx="91440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СВЕДЕНИЯ ОБ ОБРАЗОВАТЕЛЬНОЙ ОРГАНИЗАЦИИ  </a:t>
            </a:r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2514600"/>
            <a:ext cx="9144000" cy="403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b="1" dirty="0" smtClean="0">
                <a:hlinkClick r:id="rId4" tooltip="Permalink to Сведения об образовательной организации"/>
              </a:rPr>
              <a:t>Сведения об образовательной организации</a:t>
            </a:r>
            <a:r>
              <a:rPr lang="ru-RU" b="1" dirty="0" smtClean="0"/>
              <a:t> </a:t>
            </a:r>
          </a:p>
          <a:p>
            <a:pPr fontAlgn="base"/>
            <a:r>
              <a:rPr lang="ru-RU" b="1" i="1" dirty="0" smtClean="0">
                <a:hlinkClick r:id="rId5"/>
              </a:rPr>
              <a:t>Основные сведения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6"/>
              </a:rPr>
              <a:t>Структура и органы управления образовательной организацией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7"/>
              </a:rPr>
              <a:t>Документы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8"/>
              </a:rPr>
              <a:t>Образование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9"/>
              </a:rPr>
              <a:t>Образовательные стандарты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10"/>
              </a:rPr>
              <a:t>Руководство. Педагогический состав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11"/>
              </a:rPr>
              <a:t>Материально-техническое обеспечение и оснащенность образовательного процесса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12"/>
              </a:rPr>
              <a:t>Стипендии и иные виды материальной поддержки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13"/>
              </a:rPr>
              <a:t>Платные образовательные услуги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14"/>
              </a:rPr>
              <a:t>Финансово-хозяйственная деятельность</a:t>
            </a:r>
            <a:endParaRPr lang="ru-RU" b="1" i="1" dirty="0" smtClean="0"/>
          </a:p>
          <a:p>
            <a:pPr fontAlgn="base"/>
            <a:r>
              <a:rPr lang="ru-RU" b="1" i="1" dirty="0" smtClean="0">
                <a:hlinkClick r:id="rId15"/>
              </a:rPr>
              <a:t>Вакантные места для приема (перевода)</a:t>
            </a:r>
            <a:r>
              <a:rPr lang="ru-RU" b="1" i="1" dirty="0" smtClean="0"/>
              <a:t>                 </a:t>
            </a:r>
          </a:p>
          <a:p>
            <a:pPr fontAlgn="base"/>
            <a:r>
              <a:rPr lang="ru-RU" b="1" i="1" dirty="0" smtClean="0"/>
              <a:t>                                                                   (нажмите по названию и пройдите по ссылке)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kartinki-deti-i-roditeli-vmeste-narisovannye_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05282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1981200"/>
            <a:ext cx="91440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ОТКРЫТОСТЬ И ДОСТУПНОСТЬ ИНФОРМАЦИИ ОБ ОБРАЗОВАТЕЛЬНОЙ ОРГАНИЗАЦИИ</a:t>
            </a:r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4800" y="2895600"/>
            <a:ext cx="8686800" cy="3124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2"/>
            <a:r>
              <a:rPr lang="en-US" dirty="0" smtClean="0"/>
              <a:t>h</a:t>
            </a:r>
            <a:endParaRPr lang="ru-RU" dirty="0"/>
          </a:p>
        </p:txBody>
      </p:sp>
      <p:pic>
        <p:nvPicPr>
          <p:cNvPr id="9" name="Рисунок 8" descr="WhatsApp Image 2019-10-05 at 13.45.5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124200"/>
            <a:ext cx="33528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429000"/>
            <a:ext cx="5058279" cy="245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800600" y="2971800"/>
            <a:ext cx="29718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http://mbdou52.edummr.ru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447800" y="381000"/>
            <a:ext cx="64008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ДОКУМЕНТАЦИЯ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09600" y="1371600"/>
            <a:ext cx="7924800" cy="48768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u="sng" dirty="0" smtClean="0">
                <a:hlinkClick r:id="rId3"/>
              </a:rPr>
              <a:t>Устав МБДОУ</a:t>
            </a:r>
            <a:endParaRPr lang="ru-RU" dirty="0" smtClean="0"/>
          </a:p>
          <a:p>
            <a:r>
              <a:rPr lang="ru-RU" u="sng" dirty="0" smtClean="0">
                <a:hlinkClick r:id="rId4"/>
              </a:rPr>
              <a:t>Лицензия МБДОУ</a:t>
            </a:r>
            <a:endParaRPr lang="ru-RU" dirty="0" smtClean="0"/>
          </a:p>
          <a:p>
            <a:r>
              <a:rPr lang="ru-RU" u="sng" dirty="0" smtClean="0">
                <a:hlinkClick r:id="rId5"/>
              </a:rPr>
              <a:t>Свидетельство о регистрации</a:t>
            </a:r>
            <a:endParaRPr lang="ru-RU" dirty="0" smtClean="0"/>
          </a:p>
          <a:p>
            <a:r>
              <a:rPr lang="ru-RU" u="sng" dirty="0" smtClean="0">
                <a:hlinkClick r:id="rId6"/>
              </a:rPr>
              <a:t>План финансово-хозяйственной деятельности</a:t>
            </a:r>
            <a:endParaRPr lang="ru-RU" dirty="0" smtClean="0"/>
          </a:p>
          <a:p>
            <a:r>
              <a:rPr lang="ru-RU" u="sng" dirty="0" smtClean="0">
                <a:hlinkClick r:id="rId7"/>
              </a:rPr>
              <a:t>Режим дня</a:t>
            </a:r>
            <a:endParaRPr lang="ru-RU" dirty="0" smtClean="0"/>
          </a:p>
          <a:p>
            <a:r>
              <a:rPr lang="ru-RU" u="sng" dirty="0" smtClean="0">
                <a:hlinkClick r:id="rId8"/>
              </a:rPr>
              <a:t>Режим занятий воспитанников </a:t>
            </a:r>
            <a:endParaRPr lang="ru-RU" dirty="0" smtClean="0"/>
          </a:p>
          <a:p>
            <a:r>
              <a:rPr lang="ru-RU" u="sng" dirty="0" smtClean="0">
                <a:hlinkClick r:id="rId9"/>
              </a:rPr>
              <a:t>Локальные нормативные акты</a:t>
            </a:r>
            <a:endParaRPr lang="ru-RU" dirty="0" smtClean="0"/>
          </a:p>
          <a:p>
            <a:r>
              <a:rPr lang="ru-RU" u="sng" dirty="0" smtClean="0">
                <a:hlinkClick r:id="rId10"/>
              </a:rPr>
              <a:t>Отчет о результатах </a:t>
            </a:r>
            <a:r>
              <a:rPr lang="ru-RU" u="sng" dirty="0" err="1" smtClean="0">
                <a:hlinkClick r:id="rId10"/>
              </a:rPr>
              <a:t>самообследования</a:t>
            </a:r>
            <a:endParaRPr lang="ru-RU" dirty="0" smtClean="0"/>
          </a:p>
          <a:p>
            <a:r>
              <a:rPr lang="ru-RU" u="sng" dirty="0" smtClean="0">
                <a:hlinkClick r:id="rId11"/>
              </a:rPr>
              <a:t>Результаты проверок</a:t>
            </a:r>
            <a:endParaRPr lang="ru-RU" dirty="0" smtClean="0"/>
          </a:p>
          <a:p>
            <a:r>
              <a:rPr lang="ru-RU" u="sng" dirty="0" smtClean="0">
                <a:hlinkClick r:id="rId12"/>
              </a:rPr>
              <a:t>Иные документы</a:t>
            </a:r>
            <a:endParaRPr lang="ru-RU" dirty="0" smtClean="0"/>
          </a:p>
          <a:p>
            <a:r>
              <a:rPr lang="ru-RU" u="sng" dirty="0" smtClean="0">
                <a:hlinkClick r:id="rId13"/>
              </a:rPr>
              <a:t>Платные услуги </a:t>
            </a:r>
            <a:endParaRPr lang="ru-RU" dirty="0" smtClean="0"/>
          </a:p>
          <a:p>
            <a:r>
              <a:rPr lang="ru-RU" u="sng" dirty="0" smtClean="0">
                <a:hlinkClick r:id="rId14"/>
              </a:rPr>
              <a:t>Родительская плата </a:t>
            </a:r>
            <a:endParaRPr lang="ru-RU" dirty="0" smtClean="0"/>
          </a:p>
          <a:p>
            <a:r>
              <a:rPr lang="ru-RU" u="sng" dirty="0" smtClean="0">
                <a:hlinkClick r:id="rId15"/>
              </a:rPr>
              <a:t>Предписания органов, осуществляющих </a:t>
            </a:r>
            <a:r>
              <a:rPr lang="ru-RU" u="sng" dirty="0" err="1" smtClean="0">
                <a:hlinkClick r:id="rId15"/>
              </a:rPr>
              <a:t>гос</a:t>
            </a:r>
            <a:r>
              <a:rPr lang="ru-RU" u="sng" dirty="0" smtClean="0">
                <a:hlinkClick r:id="rId15"/>
              </a:rPr>
              <a:t>. контроль</a:t>
            </a:r>
            <a:endParaRPr lang="ru-RU" dirty="0" smtClean="0"/>
          </a:p>
          <a:p>
            <a:r>
              <a:rPr lang="ru-RU" u="sng" dirty="0" smtClean="0">
                <a:hlinkClick r:id="rId16"/>
              </a:rPr>
              <a:t>Положения</a:t>
            </a:r>
            <a:r>
              <a:rPr lang="ru-RU" u="sng" dirty="0" smtClean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90800" y="57912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(нажмите по названию и пройдите по ссылке)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2971800"/>
            <a:ext cx="2252541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ФИНАНСОВЫЕ 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РЕСУРСЫ 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ИХ ИСПОЛЬЗОВАНИЕ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1905000"/>
            <a:ext cx="219643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ПЛАН ФИНАНСОВО-</a:t>
            </a:r>
          </a:p>
          <a:p>
            <a:pPr algn="ctr"/>
            <a:r>
              <a:rPr lang="ru-RU" b="1" dirty="0" smtClean="0"/>
              <a:t>ХОЗЯЙСТВЕННОЙ </a:t>
            </a:r>
          </a:p>
          <a:p>
            <a:pPr algn="ctr"/>
            <a:r>
              <a:rPr lang="ru-RU" b="1" dirty="0" smtClean="0"/>
              <a:t>ДЕЯТЕЛЬНОСТИ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981200"/>
            <a:ext cx="213872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МУНИЦИПАЛЬНОЕ </a:t>
            </a:r>
          </a:p>
          <a:p>
            <a:pPr algn="ctr"/>
            <a:r>
              <a:rPr lang="ru-RU" b="1" dirty="0" smtClean="0"/>
              <a:t>ЗАДАНИЕ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4267200"/>
            <a:ext cx="207300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НАБОР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ПРАВИЛА ПРИЕМА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4038600"/>
            <a:ext cx="25146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ОКАЗАНИЕ </a:t>
            </a:r>
          </a:p>
          <a:p>
            <a:pPr algn="ctr"/>
            <a:r>
              <a:rPr lang="ru-RU" b="1" dirty="0" smtClean="0"/>
              <a:t>ПЛАТНЫХ ОБРАЗОВАТЕЛЬНЫХ УСЛУГ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5257800"/>
            <a:ext cx="7391400" cy="1169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1400" dirty="0" smtClean="0"/>
              <a:t>В соответствии с Постановлением Администрации городского округа  Мытищи  от 11.08.2016 года №3185</a:t>
            </a:r>
            <a:r>
              <a:rPr lang="en-US" sz="1400" dirty="0" smtClean="0"/>
              <a:t> </a:t>
            </a:r>
            <a:r>
              <a:rPr lang="ru-RU" sz="1400" dirty="0" smtClean="0"/>
              <a:t> </a:t>
            </a:r>
            <a:r>
              <a:rPr lang="ru-RU" sz="1400" u="sng" dirty="0" smtClean="0">
                <a:hlinkClick r:id="rId3"/>
              </a:rPr>
              <a:t>«Об утверждении Порядка расчёта, взимания и использования родительской платы…..»</a:t>
            </a:r>
            <a:r>
              <a:rPr lang="ru-RU" sz="1400" b="1" dirty="0" smtClean="0"/>
              <a:t>. </a:t>
            </a:r>
            <a:r>
              <a:rPr lang="ru-RU" sz="1400" dirty="0" smtClean="0"/>
              <a:t>Льготы для отдельных категорий воспитанников: многодетные семьи-50%, под опекой -100%, ребенок инвалид-100%, дети, один из родителей которых является инвалидом-50%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2819400"/>
            <a:ext cx="183832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РОДИТЕЛЬСКАЯ </a:t>
            </a:r>
          </a:p>
          <a:p>
            <a:r>
              <a:rPr lang="ru-RU" b="1" dirty="0" smtClean="0"/>
              <a:t>        ПЛАТА 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981200"/>
            <a:ext cx="2286000" cy="31393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Для прозрачности и открытости все планы финансово-хозяйственной</a:t>
            </a:r>
          </a:p>
          <a:p>
            <a:r>
              <a:rPr lang="ru-RU" dirty="0" smtClean="0"/>
              <a:t>деятельности, отчеты о выполнении планов, размещены на сайте МБДОУ : </a:t>
            </a:r>
            <a:r>
              <a:rPr lang="en-US" dirty="0" smtClean="0">
                <a:hlinkClick r:id="rId4"/>
              </a:rPr>
              <a:t>http://mbdou52.edummr.ru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 descr="kartinki-deti-i-roditeli-vmeste-narisovannye_16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2400"/>
            <a:ext cx="9144000" cy="2052829"/>
          </a:xfrm>
          <a:prstGeom prst="rect">
            <a:avLst/>
          </a:prstGeom>
        </p:spPr>
      </p:pic>
      <p:sp>
        <p:nvSpPr>
          <p:cNvPr id="13" name="Стрелка углом 12"/>
          <p:cNvSpPr/>
          <p:nvPr/>
        </p:nvSpPr>
        <p:spPr>
          <a:xfrm flipH="1">
            <a:off x="5257800" y="1981200"/>
            <a:ext cx="609600" cy="914400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>
            <a:off x="6019800" y="2209800"/>
            <a:ext cx="762000" cy="1219200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Тройная стрелка влево/вправо/вверх 15"/>
          <p:cNvSpPr/>
          <p:nvPr/>
        </p:nvSpPr>
        <p:spPr>
          <a:xfrm>
            <a:off x="5334000" y="4191000"/>
            <a:ext cx="990600" cy="914400"/>
          </a:xfrm>
          <a:prstGeom prst="leftRight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arrow-153644_1280.png">
            <a:hlinkClick r:id="rId6" highlightClick="1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0" y="2438400"/>
            <a:ext cx="343793" cy="381000"/>
          </a:xfrm>
          <a:prstGeom prst="rect">
            <a:avLst/>
          </a:prstGeom>
        </p:spPr>
      </p:pic>
      <p:pic>
        <p:nvPicPr>
          <p:cNvPr id="18" name="Рисунок 17" descr="arrow-153644_1280.png">
            <a:hlinkClick r:id="rId8" highlightClick="1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0" y="2133600"/>
            <a:ext cx="343793" cy="381000"/>
          </a:xfrm>
          <a:prstGeom prst="rect">
            <a:avLst/>
          </a:prstGeom>
        </p:spPr>
      </p:pic>
      <p:pic>
        <p:nvPicPr>
          <p:cNvPr id="19" name="Рисунок 18" descr="arrow-153644_1280.png">
            <a:hlinkClick r:id="rId9" highlightClick="1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29600" y="3124200"/>
            <a:ext cx="343793" cy="381000"/>
          </a:xfrm>
          <a:prstGeom prst="rect">
            <a:avLst/>
          </a:prstGeom>
        </p:spPr>
      </p:pic>
      <p:pic>
        <p:nvPicPr>
          <p:cNvPr id="20" name="Рисунок 19" descr="arrow-153644_1280.png">
            <a:hlinkClick r:id="rId10" highlightClick="1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4038600"/>
            <a:ext cx="343793" cy="381000"/>
          </a:xfrm>
          <a:prstGeom prst="rect">
            <a:avLst/>
          </a:prstGeom>
        </p:spPr>
      </p:pic>
      <p:pic>
        <p:nvPicPr>
          <p:cNvPr id="21" name="Рисунок 20" descr="arrow-153644_1280.png">
            <a:hlinkClick r:id="rId11" highlightClick="1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4400" y="4267200"/>
            <a:ext cx="343793" cy="381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0600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3" name="Рисунок 22" descr="arrow-153644_1280.png">
            <a:hlinkClick r:id="rId12" highlightClick="1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10200" y="3352800"/>
            <a:ext cx="427137" cy="473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luboy-f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219200"/>
            <a:ext cx="3733800" cy="2667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33400" y="152400"/>
            <a:ext cx="3276600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БЕЗОПАСНОСТЬ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MG_29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4038600"/>
            <a:ext cx="37338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9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121920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33400" y="609600"/>
            <a:ext cx="42672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7"/>
              </a:rPr>
              <a:t>http://mbdou52.edummr.ru/?page_id=58</a:t>
            </a:r>
            <a:endParaRPr lang="ru-RU" dirty="0"/>
          </a:p>
        </p:txBody>
      </p:sp>
      <p:pic>
        <p:nvPicPr>
          <p:cNvPr id="12" name="Рисунок 11" descr="WhatsApp Image 2019-10-05 at 14.27.0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4038600"/>
            <a:ext cx="3755338" cy="263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019800" y="152400"/>
            <a:ext cx="145424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ПОСЕЩЕНИЕ</a:t>
            </a:r>
          </a:p>
          <a:p>
            <a:pPr algn="ctr"/>
            <a:r>
              <a:rPr lang="ru-RU" b="1" dirty="0" smtClean="0"/>
              <a:t>ПОЖАРНОЙ </a:t>
            </a:r>
          </a:p>
          <a:p>
            <a:pPr algn="ctr"/>
            <a:r>
              <a:rPr lang="ru-RU" b="1" dirty="0" smtClean="0"/>
              <a:t>ЧАСТИ</a:t>
            </a:r>
            <a:endParaRPr lang="ru-RU" b="1" dirty="0"/>
          </a:p>
        </p:txBody>
      </p:sp>
      <p:pic>
        <p:nvPicPr>
          <p:cNvPr id="14" name="Рисунок 13" descr="Youtube_Drums-Show.png">
            <a:hlinkClick r:id="rId9" highlightClick="1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91400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1567</Words>
  <PresentationFormat>Экран (4:3)</PresentationFormat>
  <Paragraphs>229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Лиля</dc:creator>
  <cp:lastModifiedBy>RePack by Diakov</cp:lastModifiedBy>
  <cp:revision>113</cp:revision>
  <dcterms:created xsi:type="dcterms:W3CDTF">2018-07-09T05:35:42Z</dcterms:created>
  <dcterms:modified xsi:type="dcterms:W3CDTF">2019-10-05T14:07:37Z</dcterms:modified>
</cp:coreProperties>
</file>