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17.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1.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tableStyles.xml" ContentType="application/vnd.openxmlformats-officedocument.presentationml.tableStyles+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9144000" cy="6858000" type="screen4x3"/>
  <p:notesSz cx="9144000" cy="6858000"/>
  <p:defaultTextStyle>
    <a:defPPr>
      <a:defRPr lang="ru-RU"/>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236" y="-90"/>
      </p:cViewPr>
      <p:guideLst>
        <p:guide pos="2160" orient="horz"/>
        <p:guide pos="2880"/>
      </p:guideLst>
    </p:cSldViewPr>
  </p:slideViewPr>
  <p:notesTextViewPr>
    <p:cViewPr>
      <p:scale>
        <a:sx n="100" d="100"/>
        <a:sy n="100" d="100"/>
      </p:scale>
      <p:origin x="0" y="0"/>
    </p:cViewPr>
  </p:notesText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presProps" Target="presProps.xml" /><Relationship Id="rId21" Type="http://schemas.openxmlformats.org/officeDocument/2006/relationships/tableStyles" Target="tableStyles.xml" /><Relationship Id="rId22"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Титульный слайд">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685800" y="609601"/>
            <a:ext cx="7772400" cy="4267200"/>
          </a:xfrm>
        </p:spPr>
        <p:txBody>
          <a:bodyPr anchor="b">
            <a:noAutofit/>
          </a:bodyPr>
          <a:lstStyle>
            <a:lvl1pPr>
              <a:lnSpc>
                <a:spcPct val="100000"/>
              </a:lnSpc>
              <a:defRPr sz="8000"/>
            </a:lvl1pPr>
          </a:lstStyle>
          <a:p>
            <a:pPr>
              <a:defRPr/>
            </a:pPr>
            <a:r>
              <a:rPr lang="ru-RU"/>
              <a:t>Образец заголовка</a:t>
            </a:r>
            <a:endParaRPr lang="en-US"/>
          </a:p>
        </p:txBody>
      </p:sp>
      <p:sp>
        <p:nvSpPr>
          <p:cNvPr id="3" name="Subtitle 2"/>
          <p:cNvSpPr>
            <a:spLocks noGrp="1"/>
          </p:cNvSpPr>
          <p:nvPr>
            <p:ph type="subTitle" idx="1"/>
          </p:nvPr>
        </p:nvSpPr>
        <p:spPr bwMode="auto">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ru-RU"/>
              <a:t>Образец подзаголовка</a:t>
            </a:r>
            <a:endParaRPr lang="en-US"/>
          </a:p>
        </p:txBody>
      </p:sp>
      <p:sp>
        <p:nvSpPr>
          <p:cNvPr id="7" name="Date Placeholder 6"/>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8" name="Slide Number Placeholder 7"/>
          <p:cNvSpPr>
            <a:spLocks noGrp="1"/>
          </p:cNvSpPr>
          <p:nvPr>
            <p:ph type="sldNum" sz="quarter" idx="11"/>
          </p:nvPr>
        </p:nvSpPr>
        <p:spPr bwMode="auto"/>
        <p:txBody>
          <a:bodyPr/>
          <a:lstStyle/>
          <a:p>
            <a:pPr>
              <a:defRPr/>
            </a:pPr>
            <a:fld id="{B19B0651-EE4F-4900-A07F-96A6BFA9D0F0}" type="slidenum">
              <a:rPr lang="ru-RU"/>
              <a:t/>
            </a:fld>
            <a:endParaRPr lang="ru-RU"/>
          </a:p>
        </p:txBody>
      </p:sp>
      <p:sp>
        <p:nvSpPr>
          <p:cNvPr id="9" name="Footer Placeholder 8"/>
          <p:cNvSpPr>
            <a:spLocks noGrp="1"/>
          </p:cNvSpPr>
          <p:nvPr>
            <p:ph type="ftr" sz="quarter" idx="12"/>
          </p:nvPr>
        </p:nvSpPr>
        <p:spPr bwMode="auto"/>
        <p:txBody>
          <a:bodyPr/>
          <a:lstStyle/>
          <a:p>
            <a:pPr>
              <a:defRPr/>
            </a:pPr>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Заголовок и вертикальный текс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Вертикальный заголовок и текст">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6629400" y="274638"/>
            <a:ext cx="2057400" cy="5851525"/>
          </a:xfrm>
        </p:spPr>
        <p:txBody>
          <a:bodyPr vert="eaVert"/>
          <a:lstStyle/>
          <a:p>
            <a:pPr>
              <a:defRPr/>
            </a:pPr>
            <a:r>
              <a:rPr lang="ru-RU"/>
              <a:t>Образец заголовка</a:t>
            </a:r>
            <a:endParaRPr lang="en-US"/>
          </a:p>
        </p:txBody>
      </p:sp>
      <p:sp>
        <p:nvSpPr>
          <p:cNvPr id="3" name="Vertical Text Placeholder 2"/>
          <p:cNvSpPr>
            <a:spLocks noGrp="1"/>
          </p:cNvSpPr>
          <p:nvPr>
            <p:ph type="body" orient="vert" idx="1"/>
          </p:nvPr>
        </p:nvSpPr>
        <p:spPr bwMode="auto">
          <a:xfrm>
            <a:off x="457200" y="274638"/>
            <a:ext cx="6019800" cy="5851525"/>
          </a:xfrm>
        </p:spPr>
        <p:txBody>
          <a:bodyPr vert="eaVert"/>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Заголовок и объект">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Content Placeholder 2"/>
          <p:cNvSpPr>
            <a:spLocks noGrp="1"/>
          </p:cNvSpPr>
          <p:nvPr>
            <p:ph idx="1"/>
          </p:nvPr>
        </p:nvSpPr>
        <p:spPr bwMode="auto"/>
        <p:txBody>
          <a:bodyPr/>
          <a:lstStyle>
            <a:lvl5pPr>
              <a:defRPr/>
            </a:lvl5pPr>
            <a:lvl6pPr>
              <a:defRPr/>
            </a:lvl6pPr>
            <a:lvl7pPr>
              <a:defRPr/>
            </a:lvl7pPr>
            <a:lvl8pPr>
              <a:defRPr/>
            </a:lvl8pPr>
            <a:lvl9pPr>
              <a:buFont typeface="Arial"/>
              <a:buChar char="•"/>
              <a:defRPr/>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Заголовок раздел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722313" y="1371600"/>
            <a:ext cx="7772400" cy="2505074"/>
          </a:xfrm>
        </p:spPr>
        <p:txBody>
          <a:bodyPr anchor="b"/>
          <a:lstStyle>
            <a:lvl1pPr algn="ctr" defTabSz="914400">
              <a:lnSpc>
                <a:spcPct val="100000"/>
              </a:lnSpc>
              <a:spcBef>
                <a:spcPts val="0"/>
              </a:spcBef>
              <a:buNone/>
              <a:defRPr lang="en-US" sz="4800">
                <a:solidFill>
                  <a:schemeClr val="tx2"/>
                </a:solidFill>
                <a:latin typeface="+mn-lt"/>
                <a:ea typeface="+mj-ea"/>
                <a:cs typeface="+mj-cs"/>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lang="ru-RU"/>
              <a:t>Образец текста</a:t>
            </a:r>
            <a:endParaRPr/>
          </a:p>
        </p:txBody>
      </p:sp>
      <p:sp>
        <p:nvSpPr>
          <p:cNvPr id="4" name="Date Placeholder 3"/>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5" name="Footer Placeholder 4"/>
          <p:cNvSpPr>
            <a:spLocks noGrp="1"/>
          </p:cNvSpPr>
          <p:nvPr>
            <p:ph type="ftr" sz="quarter" idx="11"/>
          </p:nvPr>
        </p:nvSpPr>
        <p:spPr bwMode="auto"/>
        <p:txBody>
          <a:bodyPr/>
          <a:lstStyle/>
          <a:p>
            <a:pPr>
              <a:defRPr/>
            </a:pPr>
            <a:endParaRPr lang="ru-RU"/>
          </a:p>
        </p:txBody>
      </p:sp>
      <p:sp>
        <p:nvSpPr>
          <p:cNvPr id="6" name="Slide Number Placeholder 5"/>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7" name="Oval 6"/>
          <p:cNvSpPr/>
          <p:nvPr/>
        </p:nvSpPr>
        <p:spPr bwMode="auto">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8" name="Oval 7"/>
          <p:cNvSpPr/>
          <p:nvPr/>
        </p:nvSpPr>
        <p:spPr bwMode="auto">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9" name="Oval 8"/>
          <p:cNvSpPr/>
          <p:nvPr/>
        </p:nvSpPr>
        <p:spPr bwMode="auto">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Два объекта">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4" name="Content Placeholder 3"/>
          <p:cNvSpPr>
            <a:spLocks noGrp="1"/>
          </p:cNvSpPr>
          <p:nvPr>
            <p:ph sz="half" idx="2"/>
          </p:nvPr>
        </p:nvSpPr>
        <p:spPr bwMode="auto">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9" name="Content Placeholder 8"/>
          <p:cNvSpPr>
            <a:spLocks noGrp="1"/>
          </p:cNvSpPr>
          <p:nvPr>
            <p:ph sz="quarter" idx="13"/>
          </p:nvPr>
        </p:nvSpPr>
        <p:spPr bwMode="auto">
          <a:xfrm>
            <a:off x="365760" y="1600200"/>
            <a:ext cx="4041648" cy="4526280"/>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Сравнение">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lvl1pPr>
              <a:defRPr/>
            </a:lvl1pPr>
          </a:lstStyle>
          <a:p>
            <a:pPr>
              <a:defRPr/>
            </a:pPr>
            <a:r>
              <a:rPr lang="ru-RU"/>
              <a:t>Образец заголовка</a:t>
            </a:r>
            <a:endParaRPr lang="en-US"/>
          </a:p>
        </p:txBody>
      </p:sp>
      <p:sp>
        <p:nvSpPr>
          <p:cNvPr id="3" name="Text Placeholder 2"/>
          <p:cNvSpPr>
            <a:spLocks noGrp="1"/>
          </p:cNvSpPr>
          <p:nvPr>
            <p:ph type="body" idx="1"/>
          </p:nvPr>
        </p:nvSpPr>
        <p:spPr bwMode="auto">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5" name="Text Placeholder 4"/>
          <p:cNvSpPr>
            <a:spLocks noGrp="1"/>
          </p:cNvSpPr>
          <p:nvPr>
            <p:ph type="body" sz="quarter" idx="3"/>
          </p:nvPr>
        </p:nvSpPr>
        <p:spPr bwMode="auto">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ru-RU"/>
              <a:t>Образец текста</a:t>
            </a:r>
            <a:endParaRPr/>
          </a:p>
        </p:txBody>
      </p:sp>
      <p:sp>
        <p:nvSpPr>
          <p:cNvPr id="7" name="Date Placeholder 6"/>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8" name="Footer Placeholder 7"/>
          <p:cNvSpPr>
            <a:spLocks noGrp="1"/>
          </p:cNvSpPr>
          <p:nvPr>
            <p:ph type="ftr" sz="quarter" idx="11"/>
          </p:nvPr>
        </p:nvSpPr>
        <p:spPr bwMode="auto"/>
        <p:txBody>
          <a:bodyPr/>
          <a:lstStyle/>
          <a:p>
            <a:pPr>
              <a:defRPr/>
            </a:pPr>
            <a:endParaRPr lang="ru-RU"/>
          </a:p>
        </p:txBody>
      </p:sp>
      <p:sp>
        <p:nvSpPr>
          <p:cNvPr id="9" name="Slide Number Placeholder 8"/>
          <p:cNvSpPr>
            <a:spLocks noGrp="1"/>
          </p:cNvSpPr>
          <p:nvPr>
            <p:ph type="sldNum" sz="quarter" idx="12"/>
          </p:nvPr>
        </p:nvSpPr>
        <p:spPr bwMode="auto"/>
        <p:txBody>
          <a:bodyPr/>
          <a:lstStyle/>
          <a:p>
            <a:pPr>
              <a:defRPr/>
            </a:pPr>
            <a:fld id="{B19B0651-EE4F-4900-A07F-96A6BFA9D0F0}" type="slidenum">
              <a:rPr lang="ru-RU"/>
              <a:t/>
            </a:fld>
            <a:endParaRPr lang="ru-RU"/>
          </a:p>
        </p:txBody>
      </p:sp>
      <p:sp>
        <p:nvSpPr>
          <p:cNvPr id="11" name="Content Placeholder 10"/>
          <p:cNvSpPr>
            <a:spLocks noGrp="1"/>
          </p:cNvSpPr>
          <p:nvPr>
            <p:ph sz="quarter" idx="13"/>
          </p:nvPr>
        </p:nvSpPr>
        <p:spPr bwMode="auto">
          <a:xfrm>
            <a:off x="457200" y="2212848"/>
            <a:ext cx="4041648" cy="3913632"/>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13" name="Content Placeholder 12"/>
          <p:cNvSpPr>
            <a:spLocks noGrp="1"/>
          </p:cNvSpPr>
          <p:nvPr>
            <p:ph sz="quarter" idx="14"/>
          </p:nvPr>
        </p:nvSpPr>
        <p:spPr bwMode="auto">
          <a:xfrm>
            <a:off x="4672584" y="2212848"/>
            <a:ext cx="4041648" cy="3913187"/>
          </a:xfrm>
        </p:spPr>
        <p:txBody>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Только заголовок">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ru-RU"/>
              <a:t>Образец заголовка</a:t>
            </a:r>
            <a:endParaRPr lang="en-US"/>
          </a:p>
        </p:txBody>
      </p:sp>
      <p:sp>
        <p:nvSpPr>
          <p:cNvPr id="3" name="Date Placeholder 2"/>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4" name="Footer Placeholder 3"/>
          <p:cNvSpPr>
            <a:spLocks noGrp="1"/>
          </p:cNvSpPr>
          <p:nvPr>
            <p:ph type="ftr" sz="quarter" idx="11"/>
          </p:nvPr>
        </p:nvSpPr>
        <p:spPr bwMode="auto"/>
        <p:txBody>
          <a:bodyPr/>
          <a:lstStyle/>
          <a:p>
            <a:pPr>
              <a:defRPr/>
            </a:pPr>
            <a:endParaRPr lang="ru-RU"/>
          </a:p>
        </p:txBody>
      </p:sp>
      <p:sp>
        <p:nvSpPr>
          <p:cNvPr id="5" name="Slide Number Placeholder 4"/>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Пустой слайд">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3" name="Footer Placeholder 2"/>
          <p:cNvSpPr>
            <a:spLocks noGrp="1"/>
          </p:cNvSpPr>
          <p:nvPr>
            <p:ph type="ftr" sz="quarter" idx="11"/>
          </p:nvPr>
        </p:nvSpPr>
        <p:spPr bwMode="auto"/>
        <p:txBody>
          <a:bodyPr/>
          <a:lstStyle/>
          <a:p>
            <a:pPr>
              <a:defRPr/>
            </a:pPr>
            <a:endParaRPr lang="ru-RU"/>
          </a:p>
        </p:txBody>
      </p:sp>
      <p:sp>
        <p:nvSpPr>
          <p:cNvPr id="4" name="Slide Number Placeholder 3"/>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Объект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5907087" y="266700"/>
            <a:ext cx="3008313" cy="2095500"/>
          </a:xfrm>
        </p:spPr>
        <p:txBody>
          <a:bodyPr anchor="b"/>
          <a:lstStyle>
            <a:lvl1pPr algn="ctr">
              <a:lnSpc>
                <a:spcPct val="100000"/>
              </a:lnSpc>
              <a:defRPr sz="2800" b="0"/>
            </a:lvl1pPr>
          </a:lstStyle>
          <a:p>
            <a:pPr>
              <a:defRPr/>
            </a:pPr>
            <a:r>
              <a:rPr lang="ru-RU"/>
              <a:t>Образец заголовка</a:t>
            </a:r>
            <a:endParaRPr lang="en-US"/>
          </a:p>
        </p:txBody>
      </p:sp>
      <p:sp>
        <p:nvSpPr>
          <p:cNvPr id="3" name="Content Placeholder 2"/>
          <p:cNvSpPr>
            <a:spLocks noGrp="1"/>
          </p:cNvSpPr>
          <p:nvPr>
            <p:ph idx="1"/>
          </p:nvPr>
        </p:nvSpPr>
        <p:spPr bwMode="auto">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Text Placeholder 3"/>
          <p:cNvSpPr>
            <a:spLocks noGrp="1"/>
          </p:cNvSpPr>
          <p:nvPr>
            <p:ph type="body" sz="half" idx="2"/>
          </p:nvPr>
        </p:nvSpPr>
        <p:spPr bwMode="auto">
          <a:xfrm>
            <a:off x="5907087" y="2438400"/>
            <a:ext cx="3008313" cy="3687762"/>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Рисунок с подписью">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1679576" y="228600"/>
            <a:ext cx="5711824" cy="895350"/>
          </a:xfrm>
        </p:spPr>
        <p:txBody>
          <a:bodyPr anchor="b"/>
          <a:lstStyle>
            <a:lvl1pPr algn="ctr">
              <a:lnSpc>
                <a:spcPct val="100000"/>
              </a:lnSpc>
              <a:defRPr sz="2800" b="0"/>
            </a:lvl1pPr>
          </a:lstStyle>
          <a:p>
            <a:pPr>
              <a:defRPr/>
            </a:pPr>
            <a:r>
              <a:rPr lang="ru-RU"/>
              <a:t>Образец заголовка</a:t>
            </a:r>
            <a:endParaRPr lang="en-US"/>
          </a:p>
        </p:txBody>
      </p:sp>
      <p:sp>
        <p:nvSpPr>
          <p:cNvPr id="3" name="Picture Placeholder 2"/>
          <p:cNvSpPr>
            <a:spLocks noGrp="1"/>
          </p:cNvSpPr>
          <p:nvPr>
            <p:ph type="pic" idx="1"/>
          </p:nvPr>
        </p:nvSpPr>
        <p:spPr bwMode="auto">
          <a:xfrm>
            <a:off x="1508126" y="1143000"/>
            <a:ext cx="6054724" cy="4541044"/>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ru-RU"/>
              <a:t>Вставка рисунка</a:t>
            </a:r>
            <a:endParaRPr lang="en-US"/>
          </a:p>
        </p:txBody>
      </p:sp>
      <p:sp>
        <p:nvSpPr>
          <p:cNvPr id="4" name="Text Placeholder 3"/>
          <p:cNvSpPr>
            <a:spLocks noGrp="1"/>
          </p:cNvSpPr>
          <p:nvPr>
            <p:ph type="body" sz="half" idx="2"/>
          </p:nvPr>
        </p:nvSpPr>
        <p:spPr bwMode="auto">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ru-RU"/>
              <a:t>Образец текста</a:t>
            </a:r>
            <a:endParaRPr/>
          </a:p>
        </p:txBody>
      </p:sp>
      <p:sp>
        <p:nvSpPr>
          <p:cNvPr id="5" name="Date Placeholder 4"/>
          <p:cNvSpPr>
            <a:spLocks noGrp="1"/>
          </p:cNvSpPr>
          <p:nvPr>
            <p:ph type="dt" sz="half" idx="10"/>
          </p:nvPr>
        </p:nvSpPr>
        <p:spPr bwMode="auto"/>
        <p:txBody>
          <a:bodyPr/>
          <a:lstStyle/>
          <a:p>
            <a:pPr>
              <a:defRPr/>
            </a:pPr>
            <a:fld id="{B4C71EC6-210F-42DE-9C53-41977AD35B3D}" type="datetimeFigureOut">
              <a:rPr lang="ru-RU"/>
              <a:t/>
            </a:fld>
            <a:endParaRPr lang="ru-RU"/>
          </a:p>
        </p:txBody>
      </p:sp>
      <p:sp>
        <p:nvSpPr>
          <p:cNvPr id="6" name="Footer Placeholder 5"/>
          <p:cNvSpPr>
            <a:spLocks noGrp="1"/>
          </p:cNvSpPr>
          <p:nvPr>
            <p:ph type="ftr" sz="quarter" idx="11"/>
          </p:nvPr>
        </p:nvSpPr>
        <p:spPr bwMode="auto"/>
        <p:txBody>
          <a:bodyPr/>
          <a:lstStyle/>
          <a:p>
            <a:pPr>
              <a:defRPr/>
            </a:pPr>
            <a:endParaRPr lang="ru-RU"/>
          </a:p>
        </p:txBody>
      </p:sp>
      <p:sp>
        <p:nvSpPr>
          <p:cNvPr id="7" name="Slide Number Placeholder 6"/>
          <p:cNvSpPr>
            <a:spLocks noGrp="1"/>
          </p:cNvSpPr>
          <p:nvPr>
            <p:ph type="sldNum" sz="quarter" idx="12"/>
          </p:nvPr>
        </p:nvSpPr>
        <p:spPr bwMode="auto"/>
        <p:txBody>
          <a:bodyPr/>
          <a:lstStyle/>
          <a:p>
            <a:pPr>
              <a:defRPr/>
            </a:pPr>
            <a:fld id="{B19B0651-EE4F-4900-A07F-96A6BFA9D0F0}" type="slidenum">
              <a:rPr lang="ru-RU"/>
              <a:t/>
            </a:fld>
            <a:endParaRPr lang="ru-RU"/>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2">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457200" y="0"/>
            <a:ext cx="8229600" cy="1600200"/>
          </a:xfrm>
          <a:prstGeom prst="rect">
            <a:avLst/>
          </a:prstGeom>
        </p:spPr>
        <p:txBody>
          <a:bodyPr vert="horz" lIns="91440" tIns="45720" rIns="91440" bIns="45720" rtlCol="0" anchor="b">
            <a:noAutofit/>
          </a:bodyPr>
          <a:lstStyle/>
          <a:p>
            <a:pPr>
              <a:defRPr/>
            </a:pPr>
            <a:r>
              <a:rPr lang="ru-RU"/>
              <a:t>Образец заголовка</a:t>
            </a:r>
            <a:endParaRPr lang="en-US"/>
          </a:p>
        </p:txBody>
      </p:sp>
      <p:sp>
        <p:nvSpPr>
          <p:cNvPr id="3" name="Text Placeholder 2"/>
          <p:cNvSpPr>
            <a:spLocks noGrp="1"/>
          </p:cNvSpPr>
          <p:nvPr>
            <p:ph type="body" idx="1"/>
          </p:nvPr>
        </p:nvSpPr>
        <p:spPr bwMode="auto">
          <a:xfrm>
            <a:off x="457200" y="1600200"/>
            <a:ext cx="8229600" cy="4525963"/>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lang="en-US"/>
          </a:p>
        </p:txBody>
      </p:sp>
      <p:sp>
        <p:nvSpPr>
          <p:cNvPr id="4" name="Date Placeholder 3"/>
          <p:cNvSpPr>
            <a:spLocks noGrp="1"/>
          </p:cNvSpPr>
          <p:nvPr>
            <p:ph type="dt" sz="half" idx="2"/>
          </p:nvPr>
        </p:nvSpPr>
        <p:spPr bwMode="auto">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a:defRPr>
            </a:lvl1pPr>
          </a:lstStyle>
          <a:p>
            <a:pPr>
              <a:defRPr/>
            </a:pPr>
            <a:fld id="{B4C71EC6-210F-42DE-9C53-41977AD35B3D}" type="datetimeFigureOut">
              <a:rPr lang="ru-RU"/>
              <a:t/>
            </a:fld>
            <a:endParaRPr lang="ru-RU"/>
          </a:p>
        </p:txBody>
      </p:sp>
      <p:sp>
        <p:nvSpPr>
          <p:cNvPr id="5" name="Footer Placeholder 4"/>
          <p:cNvSpPr>
            <a:spLocks noGrp="1"/>
          </p:cNvSpPr>
          <p:nvPr>
            <p:ph type="ftr" sz="quarter" idx="3"/>
          </p:nvPr>
        </p:nvSpPr>
        <p:spPr bwMode="auto">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a:defRPr>
            </a:lvl1pPr>
          </a:lstStyle>
          <a:p>
            <a:pPr>
              <a:defRPr/>
            </a:pPr>
            <a:endParaRPr lang="ru-RU"/>
          </a:p>
        </p:txBody>
      </p:sp>
      <p:sp>
        <p:nvSpPr>
          <p:cNvPr id="6" name="Slide Number Placeholder 5"/>
          <p:cNvSpPr>
            <a:spLocks noGrp="1"/>
          </p:cNvSpPr>
          <p:nvPr>
            <p:ph type="sldNum" sz="quarter" idx="4"/>
          </p:nvPr>
        </p:nvSpPr>
        <p:spPr bwMode="auto">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a:defRPr>
            </a:lvl1pPr>
          </a:lstStyle>
          <a:p>
            <a:pPr>
              <a:defRPr/>
            </a:pPr>
            <a:fld id="{B19B0651-EE4F-4900-A07F-96A6BFA9D0F0}" type="slidenum">
              <a:rPr lang="ru-RU"/>
              <a:t/>
            </a:fld>
            <a:endParaRPr lang="ru-RU"/>
          </a:p>
        </p:txBody>
      </p:sp>
      <p:sp>
        <p:nvSpPr>
          <p:cNvPr id="7" name="Oval 6"/>
          <p:cNvSpPr/>
          <p:nvPr/>
        </p:nvSpPr>
        <p:spPr bwMode="auto">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a:defRPr/>
            </a:pPr>
            <a:endParaRPr lang="en-US" sz="1800">
              <a:solidFill>
                <a:schemeClr val="lt1"/>
              </a:solidFill>
              <a:latin typeface="+mn-lt"/>
              <a:ea typeface="+mn-ea"/>
              <a:cs typeface="+mn-cs"/>
            </a:endParaRPr>
          </a:p>
        </p:txBody>
      </p:sp>
      <p:sp>
        <p:nvSpPr>
          <p:cNvPr id="8" name="Oval 7"/>
          <p:cNvSpPr/>
          <p:nvPr/>
        </p:nvSpPr>
        <p:spPr bwMode="auto">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a:lnSpc>
          <a:spcPts val="5800"/>
        </a:lnSpc>
        <a:spcBef>
          <a:spcPts val="0"/>
        </a:spcBef>
        <a:buNone/>
        <a:defRPr sz="5400">
          <a:solidFill>
            <a:schemeClr val="tx2"/>
          </a:solidFill>
          <a:latin typeface="+mn-lt"/>
          <a:ea typeface="+mj-ea"/>
          <a:cs typeface="+mj-cs"/>
        </a:defRPr>
      </a:lvl1pPr>
    </p:titleStyle>
    <p:bodyStyle>
      <a:lvl1pPr marL="342900" indent="-342900" algn="l" defTabSz="914400">
        <a:spcBef>
          <a:spcPts val="0"/>
        </a:spcBef>
        <a:buFont typeface="Arial"/>
        <a:buChar char="•"/>
        <a:defRPr sz="2400">
          <a:solidFill>
            <a:schemeClr val="tx1">
              <a:lumMod val="50000"/>
              <a:lumOff val="50000"/>
            </a:schemeClr>
          </a:solidFill>
          <a:latin typeface="+mj-lt"/>
          <a:ea typeface="+mn-ea"/>
          <a:cs typeface="+mn-cs"/>
        </a:defRPr>
      </a:lvl1pPr>
      <a:lvl2pPr marL="742950" indent="-285750" algn="l" defTabSz="914400">
        <a:spcBef>
          <a:spcPts val="0"/>
        </a:spcBef>
        <a:buFont typeface="Courier New"/>
        <a:buChar char="o"/>
        <a:defRPr sz="1600">
          <a:solidFill>
            <a:schemeClr val="tx1">
              <a:lumMod val="50000"/>
              <a:lumOff val="50000"/>
            </a:schemeClr>
          </a:solidFill>
          <a:latin typeface="+mj-lt"/>
          <a:ea typeface="+mn-ea"/>
          <a:cs typeface="+mn-cs"/>
        </a:defRPr>
      </a:lvl2pPr>
      <a:lvl3pPr marL="1143000" indent="-228600" algn="l" defTabSz="914400">
        <a:spcBef>
          <a:spcPts val="0"/>
        </a:spcBef>
        <a:buFont typeface="Arial"/>
        <a:buChar char="•"/>
        <a:defRPr sz="1600">
          <a:solidFill>
            <a:schemeClr val="tx1">
              <a:lumMod val="50000"/>
              <a:lumOff val="50000"/>
            </a:schemeClr>
          </a:solidFill>
          <a:latin typeface="+mj-lt"/>
          <a:ea typeface="+mn-ea"/>
          <a:cs typeface="+mn-cs"/>
        </a:defRPr>
      </a:lvl3pPr>
      <a:lvl4pPr marL="1600200" indent="-228600" algn="l" defTabSz="914400">
        <a:spcBef>
          <a:spcPts val="0"/>
        </a:spcBef>
        <a:buFont typeface="Courier New"/>
        <a:buChar char="o"/>
        <a:defRPr sz="1600">
          <a:solidFill>
            <a:schemeClr val="tx1">
              <a:lumMod val="50000"/>
              <a:lumOff val="50000"/>
            </a:schemeClr>
          </a:solidFill>
          <a:latin typeface="+mj-lt"/>
          <a:ea typeface="+mn-ea"/>
          <a:cs typeface="+mn-cs"/>
        </a:defRPr>
      </a:lvl4pPr>
      <a:lvl5pPr marL="2057400" indent="-228600" algn="l" defTabSz="914400">
        <a:spcBef>
          <a:spcPts val="0"/>
        </a:spcBef>
        <a:buFont typeface="Arial"/>
        <a:buChar char="•"/>
        <a:defRPr sz="1600">
          <a:solidFill>
            <a:schemeClr val="tx1">
              <a:lumMod val="50000"/>
              <a:lumOff val="50000"/>
            </a:schemeClr>
          </a:solidFill>
          <a:latin typeface="+mj-lt"/>
          <a:ea typeface="+mn-ea"/>
          <a:cs typeface="+mn-cs"/>
        </a:defRPr>
      </a:lvl5pPr>
      <a:lvl6pPr marL="2514600" indent="-228600" algn="l" defTabSz="914400">
        <a:spcBef>
          <a:spcPts val="0"/>
        </a:spcBef>
        <a:buFont typeface="Courier New"/>
        <a:buChar char="o"/>
        <a:defRPr sz="1600">
          <a:solidFill>
            <a:schemeClr val="tx1">
              <a:lumMod val="50000"/>
              <a:lumOff val="50000"/>
            </a:schemeClr>
          </a:solidFill>
          <a:latin typeface="+mj-lt"/>
          <a:ea typeface="+mn-ea"/>
          <a:cs typeface="+mn-cs"/>
        </a:defRPr>
      </a:lvl6pPr>
      <a:lvl7pPr marL="2971800" indent="-228600" algn="l" defTabSz="914400">
        <a:spcBef>
          <a:spcPts val="0"/>
        </a:spcBef>
        <a:buFont typeface="Arial"/>
        <a:buChar char="•"/>
        <a:defRPr sz="1600">
          <a:solidFill>
            <a:schemeClr val="tx1">
              <a:lumMod val="50000"/>
              <a:lumOff val="50000"/>
            </a:schemeClr>
          </a:solidFill>
          <a:latin typeface="+mj-lt"/>
          <a:ea typeface="+mn-ea"/>
          <a:cs typeface="+mn-cs"/>
        </a:defRPr>
      </a:lvl7pPr>
      <a:lvl8pPr marL="3429000" indent="-228600" algn="l" defTabSz="914400">
        <a:spcBef>
          <a:spcPts val="0"/>
        </a:spcBef>
        <a:buFont typeface="Courier New"/>
        <a:buChar char="o"/>
        <a:defRPr sz="1600">
          <a:solidFill>
            <a:schemeClr val="tx1">
              <a:lumMod val="50000"/>
              <a:lumOff val="50000"/>
            </a:schemeClr>
          </a:solidFill>
          <a:latin typeface="+mj-lt"/>
          <a:ea typeface="+mn-ea"/>
          <a:cs typeface="+mn-cs"/>
        </a:defRPr>
      </a:lvl8pPr>
      <a:lvl9pPr marL="3886200" indent="-228600" algn="l" defTabSz="914400">
        <a:spcBef>
          <a:spcPts val="0"/>
        </a:spcBef>
        <a:buFont typeface="Arial"/>
        <a:buChar char="•"/>
        <a:defRPr sz="1600">
          <a:solidFill>
            <a:schemeClr val="tx1">
              <a:lumMod val="50000"/>
              <a:lumOff val="50000"/>
            </a:schemeClr>
          </a:solidFill>
          <a:latin typeface="+mj-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16.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 Id="rId3" Type="http://schemas.openxmlformats.org/officeDocument/2006/relationships/image" Target="../media/image19.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 Id="rId3" Type="http://schemas.openxmlformats.org/officeDocument/2006/relationships/image" Target="../media/image8.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685800" y="2561083"/>
            <a:ext cx="7772400" cy="1735833"/>
          </a:xfrm>
          <a:prstGeom prst="rect">
            <a:avLst/>
          </a:prstGeom>
          <a:ln>
            <a:solidFill>
              <a:schemeClr val="bg1"/>
            </a:solidFill>
          </a:ln>
        </p:spPr>
        <p:txBody>
          <a:bodyPr/>
          <a:lstStyle/>
          <a:p>
            <a:pPr>
              <a:defRPr/>
            </a:pPr>
            <a:r>
              <a:rPr lang="ru-RU" sz="3200" b="1">
                <a:latin typeface="Times New Roman"/>
                <a:cs typeface="Times New Roman"/>
              </a:rPr>
              <a:t>Тема самообразования</a:t>
            </a:r>
            <a:br>
              <a:rPr lang="ru-RU" sz="3200" b="1">
                <a:latin typeface="Times New Roman"/>
                <a:cs typeface="Times New Roman"/>
              </a:rPr>
            </a:br>
            <a:r>
              <a:rPr lang="ru-RU" sz="3200" b="1">
                <a:latin typeface="Times New Roman"/>
                <a:cs typeface="Times New Roman"/>
              </a:rPr>
              <a:t>«</a:t>
            </a:r>
            <a:r>
              <a:rPr lang="ru-RU" sz="3200" b="1">
                <a:latin typeface="Times New Roman"/>
                <a:cs typeface="Times New Roman"/>
              </a:rPr>
              <a:t>Логико-математическое развитие детей младшего дошкольного возраста»</a:t>
            </a:r>
            <a:endParaRPr sz="3200" b="1">
              <a:latin typeface="Times New Roman"/>
              <a:cs typeface="Times New Roman"/>
            </a:endParaRPr>
          </a:p>
        </p:txBody>
      </p:sp>
      <p:sp>
        <p:nvSpPr>
          <p:cNvPr id="3" name="Заголовок 1"/>
          <p:cNvSpPr txBox="1"/>
          <p:nvPr/>
        </p:nvSpPr>
        <p:spPr bwMode="auto">
          <a:xfrm>
            <a:off x="691480" y="188640"/>
            <a:ext cx="7772400" cy="648072"/>
          </a:xfrm>
          <a:prstGeom prst="rect">
            <a:avLst/>
          </a:prstGeom>
          <a:ln>
            <a:noFill/>
          </a:ln>
        </p:spPr>
        <p:txBody>
          <a:bodyPr vert="horz" lIns="91440" tIns="45720" rIns="91440" bIns="45720" rtlCol="0" anchor="b">
            <a:noAutofit/>
          </a:bodyPr>
          <a:lstStyle>
            <a:lvl1pPr algn="ctr" defTabSz="914400">
              <a:lnSpc>
                <a:spcPct val="100000"/>
              </a:lnSpc>
              <a:spcBef>
                <a:spcPts val="0"/>
              </a:spcBef>
              <a:buNone/>
              <a:defRPr sz="8000">
                <a:solidFill>
                  <a:schemeClr val="tx2"/>
                </a:solidFill>
                <a:latin typeface="+mn-lt"/>
                <a:ea typeface="+mj-ea"/>
                <a:cs typeface="+mj-cs"/>
              </a:defRPr>
            </a:lvl1pPr>
          </a:lstStyle>
          <a:p>
            <a:pPr>
              <a:defRPr/>
            </a:pPr>
            <a:r>
              <a:rPr lang="ru-RU" sz="1800" b="1">
                <a:solidFill>
                  <a:schemeClr val="tx1"/>
                </a:solidFill>
                <a:latin typeface="Times New Roman"/>
                <a:cs typeface="Times New Roman"/>
              </a:rPr>
              <a:t>МБОУ СОШ №19. Дошкольное отделение «Березка»</a:t>
            </a:r>
            <a:endParaRPr/>
          </a:p>
        </p:txBody>
      </p:sp>
      <p:sp>
        <p:nvSpPr>
          <p:cNvPr id="4" name="Заголовок 1"/>
          <p:cNvSpPr txBox="1"/>
          <p:nvPr/>
        </p:nvSpPr>
        <p:spPr bwMode="auto">
          <a:xfrm>
            <a:off x="1048072" y="4725144"/>
            <a:ext cx="7772400" cy="648072"/>
          </a:xfrm>
          <a:prstGeom prst="rect">
            <a:avLst/>
          </a:prstGeom>
          <a:ln>
            <a:noFill/>
          </a:ln>
        </p:spPr>
        <p:txBody>
          <a:bodyPr vert="horz" lIns="91440" tIns="45720" rIns="91440" bIns="45720" rtlCol="0" anchor="b">
            <a:noAutofit/>
          </a:bodyPr>
          <a:lstStyle>
            <a:lvl1pPr algn="ctr" defTabSz="914400">
              <a:lnSpc>
                <a:spcPct val="100000"/>
              </a:lnSpc>
              <a:spcBef>
                <a:spcPts val="0"/>
              </a:spcBef>
              <a:buNone/>
              <a:defRPr sz="8000">
                <a:solidFill>
                  <a:schemeClr val="tx2"/>
                </a:solidFill>
                <a:latin typeface="+mn-lt"/>
                <a:ea typeface="+mj-ea"/>
                <a:cs typeface="+mj-cs"/>
              </a:defRPr>
            </a:lvl1pPr>
          </a:lstStyle>
          <a:p>
            <a:pPr algn="r">
              <a:defRPr/>
            </a:pPr>
            <a:r>
              <a:rPr lang="ru-RU" sz="1800" b="1">
                <a:solidFill>
                  <a:schemeClr val="tx1"/>
                </a:solidFill>
                <a:latin typeface="Times New Roman"/>
                <a:cs typeface="Times New Roman"/>
              </a:rPr>
              <a:t>Педагог: Кирсанова Наталья Александровна</a:t>
            </a:r>
            <a:endParaRPr/>
          </a:p>
        </p:txBody>
      </p:sp>
      <p:sp>
        <p:nvSpPr>
          <p:cNvPr id="5" name="Заголовок 1"/>
          <p:cNvSpPr txBox="1"/>
          <p:nvPr/>
        </p:nvSpPr>
        <p:spPr bwMode="auto">
          <a:xfrm>
            <a:off x="676239" y="5697251"/>
            <a:ext cx="7772400" cy="648072"/>
          </a:xfrm>
          <a:prstGeom prst="rect">
            <a:avLst/>
          </a:prstGeom>
          <a:ln>
            <a:noFill/>
          </a:ln>
        </p:spPr>
        <p:txBody>
          <a:bodyPr vert="horz" lIns="91440" tIns="45720" rIns="91440" bIns="45720" rtlCol="0" anchor="b">
            <a:noAutofit/>
          </a:bodyPr>
          <a:lstStyle>
            <a:lvl1pPr algn="ctr" defTabSz="914400">
              <a:lnSpc>
                <a:spcPct val="100000"/>
              </a:lnSpc>
              <a:spcBef>
                <a:spcPts val="0"/>
              </a:spcBef>
              <a:buNone/>
              <a:defRPr sz="8000">
                <a:solidFill>
                  <a:schemeClr val="tx2"/>
                </a:solidFill>
                <a:latin typeface="+mn-lt"/>
                <a:ea typeface="+mj-ea"/>
                <a:cs typeface="+mj-cs"/>
              </a:defRPr>
            </a:lvl1pPr>
          </a:lstStyle>
          <a:p>
            <a:pPr>
              <a:defRPr/>
            </a:pPr>
            <a:r>
              <a:rPr lang="ru-RU" sz="1800" b="1">
                <a:solidFill>
                  <a:schemeClr val="tx1"/>
                </a:solidFill>
                <a:latin typeface="Times New Roman"/>
                <a:cs typeface="Times New Roman"/>
              </a:rPr>
              <a:t>2022-2023 уч. год</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611560" y="260648"/>
            <a:ext cx="7992888" cy="1015663"/>
          </a:xfrm>
          <a:prstGeom prst="rect">
            <a:avLst/>
          </a:prstGeom>
        </p:spPr>
        <p:txBody>
          <a:bodyPr wrap="square">
            <a:spAutoFit/>
          </a:bodyPr>
          <a:lstStyle/>
          <a:p>
            <a:pPr algn="ctr">
              <a:defRPr/>
            </a:pPr>
            <a:r>
              <a:rPr lang="ru-RU" sz="2000" b="1" i="1">
                <a:solidFill>
                  <a:schemeClr val="tx2">
                    <a:lumMod val="75000"/>
                  </a:schemeClr>
                </a:solidFill>
                <a:latin typeface="Times New Roman"/>
                <a:cs typeface="Times New Roman"/>
              </a:rPr>
              <a:t>Особое внимание уделяется насыщенности среды – образовательное пространство должно быть оснащено средствами обучения и воспитания (в том числе техническими).</a:t>
            </a:r>
            <a:endParaRPr/>
          </a:p>
        </p:txBody>
      </p:sp>
      <p:sp>
        <p:nvSpPr>
          <p:cNvPr id="5" name="Прямоугольник 4"/>
          <p:cNvSpPr/>
          <p:nvPr/>
        </p:nvSpPr>
        <p:spPr bwMode="auto">
          <a:xfrm>
            <a:off x="3347863" y="1460977"/>
            <a:ext cx="1994457" cy="369332"/>
          </a:xfrm>
          <a:prstGeom prst="rect">
            <a:avLst/>
          </a:prstGeom>
        </p:spPr>
        <p:txBody>
          <a:bodyPr wrap="none">
            <a:spAutoFit/>
          </a:bodyPr>
          <a:lstStyle/>
          <a:p>
            <a:pPr>
              <a:defRPr/>
            </a:pPr>
            <a:r>
              <a:rPr lang="ru-RU" b="1">
                <a:latin typeface="Times New Roman"/>
                <a:cs typeface="Times New Roman"/>
              </a:rPr>
              <a:t>Для детей 3</a:t>
            </a:r>
            <a:r>
              <a:rPr lang="en-US" b="1">
                <a:latin typeface="Times New Roman"/>
                <a:cs typeface="Times New Roman"/>
              </a:rPr>
              <a:t>-</a:t>
            </a:r>
            <a:r>
              <a:rPr lang="ru-RU" b="1">
                <a:latin typeface="Times New Roman"/>
                <a:cs typeface="Times New Roman"/>
              </a:rPr>
              <a:t>4 лет</a:t>
            </a:r>
            <a:endParaRPr lang="ru-RU">
              <a:latin typeface="Times New Roman"/>
              <a:cs typeface="Times New Roman"/>
            </a:endParaRPr>
          </a:p>
        </p:txBody>
      </p:sp>
      <p:sp>
        <p:nvSpPr>
          <p:cNvPr id="6" name="Прямоугольник 5"/>
          <p:cNvSpPr/>
          <p:nvPr/>
        </p:nvSpPr>
        <p:spPr bwMode="auto">
          <a:xfrm>
            <a:off x="395536" y="1916832"/>
            <a:ext cx="8424936" cy="707886"/>
          </a:xfrm>
          <a:prstGeom prst="rect">
            <a:avLst/>
          </a:prstGeom>
        </p:spPr>
        <p:txBody>
          <a:bodyPr wrap="square">
            <a:spAutoFit/>
          </a:bodyPr>
          <a:lstStyle/>
          <a:p>
            <a:pPr algn="ctr">
              <a:defRPr/>
            </a:pPr>
            <a:r>
              <a:rPr lang="ru-RU" sz="2000">
                <a:solidFill>
                  <a:schemeClr val="tx2">
                    <a:lumMod val="75000"/>
                  </a:schemeClr>
                </a:solidFill>
                <a:latin typeface="Times New Roman"/>
                <a:cs typeface="Times New Roman"/>
              </a:rPr>
              <a:t>В центре занимательной математики могут быть расположены дидактические игрушки и настольные игры, развивающие у детей умения:</a:t>
            </a:r>
            <a:endParaRPr/>
          </a:p>
        </p:txBody>
      </p:sp>
      <p:sp>
        <p:nvSpPr>
          <p:cNvPr id="7" name="Прямоугольник 6"/>
          <p:cNvSpPr/>
          <p:nvPr/>
        </p:nvSpPr>
        <p:spPr bwMode="auto">
          <a:xfrm>
            <a:off x="395536" y="2780928"/>
            <a:ext cx="4212468" cy="3477875"/>
          </a:xfrm>
          <a:prstGeom prst="rect">
            <a:avLst/>
          </a:prstGeom>
        </p:spPr>
        <p:txBody>
          <a:bodyPr wrap="square">
            <a:spAutoFit/>
          </a:bodyPr>
          <a:lstStyle/>
          <a:p>
            <a:pPr algn="just">
              <a:defRPr/>
            </a:pPr>
            <a:r>
              <a:rPr lang="ru-RU" sz="2000">
                <a:latin typeface="Times New Roman"/>
                <a:cs typeface="Times New Roman"/>
              </a:rPr>
              <a:t>- сравнивать предметы по различным признакам —  размеру, форме, цвету, назначению и т.д.;</a:t>
            </a:r>
            <a:endParaRPr/>
          </a:p>
          <a:p>
            <a:pPr algn="just">
              <a:defRPr/>
            </a:pPr>
            <a:r>
              <a:rPr lang="ru-RU" sz="2000">
                <a:latin typeface="Times New Roman"/>
                <a:cs typeface="Times New Roman"/>
              </a:rPr>
              <a:t>- группировать предметы на основе общих признаков (это — посуда, это — обувь; ленты одинаковой длины и одинакового цвета); составлять целое изображение из 6-8 частей («Игрушки», «Животные», «Цветы»): лото (посуда, одежда, мебель, животные, растения);</a:t>
            </a:r>
            <a:endParaRPr/>
          </a:p>
        </p:txBody>
      </p:sp>
      <p:pic>
        <p:nvPicPr>
          <p:cNvPr id="9218" name="Picture 2" descr="https://cf2.ppt-online.org/files2/slide/u/uX4YI6zorH5EcF8Q7x3AaRWwOhtsq9UN2bDfjJ/slide-15.jpg"/>
          <p:cNvPicPr>
            <a:picLocks noChangeAspect="1" noChangeArrowheads="1"/>
          </p:cNvPicPr>
          <p:nvPr/>
        </p:nvPicPr>
        <p:blipFill>
          <a:blip r:embed="rId2"/>
          <a:stretch/>
        </p:blipFill>
        <p:spPr bwMode="auto">
          <a:xfrm>
            <a:off x="4782765" y="2852936"/>
            <a:ext cx="4037706" cy="302433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251520" y="95275"/>
            <a:ext cx="8784976" cy="1015663"/>
          </a:xfrm>
          <a:prstGeom prst="rect">
            <a:avLst/>
          </a:prstGeom>
        </p:spPr>
        <p:txBody>
          <a:bodyPr wrap="square">
            <a:spAutoFit/>
          </a:bodyPr>
          <a:lstStyle/>
          <a:p>
            <a:pPr algn="ctr">
              <a:defRPr/>
            </a:pPr>
            <a:r>
              <a:rPr lang="ru-RU" sz="2000" b="1">
                <a:solidFill>
                  <a:schemeClr val="tx2">
                    <a:lumMod val="75000"/>
                  </a:schemeClr>
                </a:solidFill>
                <a:latin typeface="Times New Roman"/>
                <a:cs typeface="Times New Roman"/>
              </a:rPr>
              <a:t>В центре занимательной математики могут быть расположены дидактические игрушки и настольные игры, развивающие у детей умения:</a:t>
            </a:r>
            <a:endParaRPr/>
          </a:p>
        </p:txBody>
      </p:sp>
      <p:sp>
        <p:nvSpPr>
          <p:cNvPr id="5" name="Прямоугольник 4"/>
          <p:cNvSpPr/>
          <p:nvPr/>
        </p:nvSpPr>
        <p:spPr bwMode="auto">
          <a:xfrm>
            <a:off x="400607" y="1110938"/>
            <a:ext cx="4819465" cy="5355312"/>
          </a:xfrm>
          <a:prstGeom prst="rect">
            <a:avLst/>
          </a:prstGeom>
        </p:spPr>
        <p:txBody>
          <a:bodyPr wrap="square">
            <a:spAutoFit/>
          </a:bodyPr>
          <a:lstStyle/>
          <a:p>
            <a:pPr algn="just">
              <a:defRPr/>
            </a:pPr>
            <a:r>
              <a:rPr lang="ru-RU">
                <a:latin typeface="Times New Roman"/>
                <a:cs typeface="Times New Roman"/>
              </a:rPr>
              <a:t>- составлять ряды из одинаковых предметов по убыванию или возрастанию того или иного признака: объема, высоты, интенсивности цвета и т.д.;</a:t>
            </a:r>
            <a:endParaRPr/>
          </a:p>
          <a:p>
            <a:pPr algn="just">
              <a:defRPr/>
            </a:pPr>
            <a:r>
              <a:rPr lang="ru-RU">
                <a:latin typeface="Times New Roman"/>
                <a:cs typeface="Times New Roman"/>
              </a:rPr>
              <a:t>- реальных объектов: игры «Замри», «Волшебные картинки», «Придумай сам», и др.;</a:t>
            </a:r>
            <a:endParaRPr/>
          </a:p>
          <a:p>
            <a:pPr algn="just">
              <a:defRPr/>
            </a:pPr>
            <a:r>
              <a:rPr lang="ru-RU">
                <a:latin typeface="Times New Roman"/>
                <a:cs typeface="Times New Roman"/>
              </a:rPr>
              <a:t>- Дидактические игры: «Лото», парные картинки, крупная и средняя пластиковая мозаика, например: «Геометрические фигуры», </a:t>
            </a:r>
            <a:r>
              <a:rPr lang="ru-RU">
                <a:latin typeface="Times New Roman"/>
                <a:cs typeface="Times New Roman"/>
              </a:rPr>
              <a:t>пазлы</a:t>
            </a:r>
            <a:r>
              <a:rPr lang="ru-RU">
                <a:latin typeface="Times New Roman"/>
                <a:cs typeface="Times New Roman"/>
              </a:rPr>
              <a:t> из 6</a:t>
            </a:r>
            <a:r>
              <a:rPr lang="en-US">
                <a:latin typeface="Times New Roman"/>
                <a:cs typeface="Times New Roman"/>
              </a:rPr>
              <a:t>-</a:t>
            </a:r>
            <a:r>
              <a:rPr lang="ru-RU">
                <a:latin typeface="Times New Roman"/>
                <a:cs typeface="Times New Roman"/>
              </a:rPr>
              <a:t>18 частей, наборы разрезных картинок на кубиках, картинки – трафареты: «Сложи цветок», «Логические цепочки», «Чудесный мешочек» и т.д.</a:t>
            </a:r>
            <a:endParaRPr/>
          </a:p>
          <a:p>
            <a:pPr algn="just">
              <a:defRPr/>
            </a:pPr>
            <a:r>
              <a:rPr lang="ru-RU">
                <a:latin typeface="Times New Roman"/>
                <a:cs typeface="Times New Roman"/>
              </a:rPr>
              <a:t>Развивающие игры: «Сложи узор», «Точки», «Уголки», «</a:t>
            </a:r>
            <a:r>
              <a:rPr lang="ru-RU">
                <a:latin typeface="Times New Roman"/>
                <a:cs typeface="Times New Roman"/>
              </a:rPr>
              <a:t>Уникуб</a:t>
            </a:r>
            <a:r>
              <a:rPr lang="ru-RU">
                <a:latin typeface="Times New Roman"/>
                <a:cs typeface="Times New Roman"/>
              </a:rPr>
              <a:t>», «Блоки </a:t>
            </a:r>
            <a:r>
              <a:rPr lang="ru-RU">
                <a:latin typeface="Times New Roman"/>
                <a:cs typeface="Times New Roman"/>
              </a:rPr>
              <a:t>Дьенеша</a:t>
            </a:r>
            <a:r>
              <a:rPr lang="ru-RU">
                <a:latin typeface="Times New Roman"/>
                <a:cs typeface="Times New Roman"/>
              </a:rPr>
              <a:t>», «Палочки </a:t>
            </a:r>
            <a:r>
              <a:rPr lang="ru-RU">
                <a:latin typeface="Times New Roman"/>
                <a:cs typeface="Times New Roman"/>
              </a:rPr>
              <a:t>Кюизенера</a:t>
            </a:r>
            <a:r>
              <a:rPr lang="ru-RU">
                <a:latin typeface="Times New Roman"/>
                <a:cs typeface="Times New Roman"/>
              </a:rPr>
              <a:t>», рамки-вкладыши </a:t>
            </a:r>
            <a:r>
              <a:rPr lang="ru-RU">
                <a:latin typeface="Times New Roman"/>
                <a:cs typeface="Times New Roman"/>
              </a:rPr>
              <a:t>Монтессори</a:t>
            </a:r>
            <a:r>
              <a:rPr lang="ru-RU">
                <a:latin typeface="Times New Roman"/>
                <a:cs typeface="Times New Roman"/>
              </a:rPr>
              <a:t> и т.д. в соответствии с возрастными задачами.</a:t>
            </a:r>
            <a:endParaRPr/>
          </a:p>
        </p:txBody>
      </p:sp>
      <p:pic>
        <p:nvPicPr>
          <p:cNvPr id="10242" name="Picture 2" descr="https://corvet-igra.ru/wp-content/uploads/2019/08/IMG_8383-2-e1564935171455-1024x768.jpg"/>
          <p:cNvPicPr>
            <a:picLocks noChangeAspect="1" noChangeArrowheads="1"/>
          </p:cNvPicPr>
          <p:nvPr/>
        </p:nvPicPr>
        <p:blipFill>
          <a:blip r:embed="rId2"/>
          <a:stretch/>
        </p:blipFill>
        <p:spPr bwMode="auto">
          <a:xfrm>
            <a:off x="5437327" y="1412776"/>
            <a:ext cx="3224308" cy="2418231"/>
          </a:xfrm>
          <a:prstGeom prst="rect">
            <a:avLst/>
          </a:prstGeom>
          <a:noFill/>
        </p:spPr>
      </p:pic>
      <p:pic>
        <p:nvPicPr>
          <p:cNvPr id="10244" name="Picture 4" descr="https://azbukivedia.ru/wa-data/public/shop/products/14/07/714/images/3464/3464.400.gif"/>
          <p:cNvPicPr>
            <a:picLocks noChangeAspect="1" noChangeArrowheads="1"/>
          </p:cNvPicPr>
          <p:nvPr/>
        </p:nvPicPr>
        <p:blipFill>
          <a:blip r:embed="rId3"/>
          <a:stretch/>
        </p:blipFill>
        <p:spPr bwMode="auto">
          <a:xfrm>
            <a:off x="6045229" y="4149079"/>
            <a:ext cx="2008503" cy="241020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endParaRPr lang="ru-RU"/>
          </a:p>
        </p:txBody>
      </p:sp>
      <p:sp>
        <p:nvSpPr>
          <p:cNvPr id="3" name="Объект 2"/>
          <p:cNvSpPr>
            <a:spLocks noGrp="1"/>
          </p:cNvSpPr>
          <p:nvPr>
            <p:ph idx="1"/>
          </p:nvPr>
        </p:nvSpPr>
        <p:spPr bwMode="auto"/>
        <p:txBody>
          <a:bodyPr/>
          <a:lstStyle/>
          <a:p>
            <a:pPr>
              <a:defRPr/>
            </a:pPr>
            <a:endParaRPr lang="ru-RU"/>
          </a:p>
        </p:txBody>
      </p:sp>
      <p:pic>
        <p:nvPicPr>
          <p:cNvPr id="6146" name="Picture 2" descr="https://shareslide.ru/img/tmb/5/487358/1af65f0600452809ca5379aa4a3e61a6-800x.jpg"/>
          <p:cNvPicPr>
            <a:picLocks noChangeAspect="1" noChangeArrowheads="1"/>
          </p:cNvPicPr>
          <p:nvPr/>
        </p:nvPicPr>
        <p:blipFill>
          <a:blip r:embed="rId2"/>
          <a:stretch/>
        </p:blipFill>
        <p:spPr bwMode="auto">
          <a:xfrm>
            <a:off x="0" y="0"/>
            <a:ext cx="9144000" cy="6858000"/>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539552" y="352128"/>
            <a:ext cx="3816424" cy="4093428"/>
          </a:xfrm>
          <a:prstGeom prst="rect">
            <a:avLst/>
          </a:prstGeom>
        </p:spPr>
        <p:txBody>
          <a:bodyPr wrap="square">
            <a:spAutoFit/>
          </a:bodyPr>
          <a:lstStyle/>
          <a:p>
            <a:pPr algn="just">
              <a:defRPr/>
            </a:pPr>
            <a:r>
              <a:rPr lang="ru-RU" sz="2000">
                <a:latin typeface="Times New Roman"/>
                <a:cs typeface="Times New Roman"/>
              </a:rPr>
              <a:t>Мышление детей младшего дошкольного возраста (3-4 года) позволяет им использовать речь, называть знакомые вещи, выделять те отдельные признаки предметов, на которые раньше обращали его внимание взрослые (цвет, размер, большой, маленький). Однако характерными для их мышления остаются «практические пробы» руками (наглядно - действенное мышление). </a:t>
            </a:r>
            <a:endParaRPr/>
          </a:p>
        </p:txBody>
      </p:sp>
      <p:pic>
        <p:nvPicPr>
          <p:cNvPr id="5" name="Рисунок 4"/>
          <p:cNvPicPr>
            <a:picLocks noChangeAspect="1"/>
          </p:cNvPicPr>
          <p:nvPr/>
        </p:nvPicPr>
        <p:blipFill>
          <a:blip r:embed="rId2"/>
          <a:stretch/>
        </p:blipFill>
        <p:spPr bwMode="auto">
          <a:xfrm>
            <a:off x="863588" y="4445555"/>
            <a:ext cx="3168351" cy="2129159"/>
          </a:xfrm>
          <a:prstGeom prst="rect">
            <a:avLst/>
          </a:prstGeom>
        </p:spPr>
      </p:pic>
      <p:pic>
        <p:nvPicPr>
          <p:cNvPr id="4100" name="Picture 4" descr="https://raduga35.ru/images/stories/virtuemart/product/d28827b6488cea3829ec49897347c31f.jpg"/>
          <p:cNvPicPr>
            <a:picLocks noChangeAspect="1" noChangeArrowheads="1"/>
          </p:cNvPicPr>
          <p:nvPr/>
        </p:nvPicPr>
        <p:blipFill>
          <a:blip r:embed="rId3"/>
          <a:stretch/>
        </p:blipFill>
        <p:spPr bwMode="auto">
          <a:xfrm>
            <a:off x="5076055" y="476672"/>
            <a:ext cx="3343295" cy="3343295"/>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971599" y="404664"/>
            <a:ext cx="7632848" cy="2862322"/>
          </a:xfrm>
          <a:prstGeom prst="rect">
            <a:avLst/>
          </a:prstGeom>
        </p:spPr>
        <p:txBody>
          <a:bodyPr wrap="square">
            <a:spAutoFit/>
          </a:bodyPr>
          <a:lstStyle/>
          <a:p>
            <a:pPr algn="just">
              <a:defRPr/>
            </a:pPr>
            <a:r>
              <a:rPr lang="ru-RU" sz="2000">
                <a:latin typeface="Times New Roman"/>
                <a:cs typeface="Times New Roman"/>
              </a:rPr>
              <a:t>Поэтому педагоги ДОУ, в основном, используют игры, в которых дети непосредственно действуют с игровыми пособиями и предметами («Поезд из кубиков» - поиск закономерности в чередовании кубиков двух цветов, одного размера; «Кто быстрее свернет ленту» - знакомство с понятиями короткий, длинный; «Повар», «Веревочка», «Выложи фигуру» и др.). При этом выяснение математических свойств проводится на основе сравнения предметов, характеризующихся противоположными свойствами.</a:t>
            </a:r>
            <a:endParaRPr/>
          </a:p>
        </p:txBody>
      </p:sp>
      <p:pic>
        <p:nvPicPr>
          <p:cNvPr id="5124" name="Picture 4" descr="https://i.pinimg.com/originals/77/37/34/773734951e26382fea12f57411e9e261.jpg"/>
          <p:cNvPicPr>
            <a:picLocks noChangeAspect="1" noChangeArrowheads="1"/>
          </p:cNvPicPr>
          <p:nvPr/>
        </p:nvPicPr>
        <p:blipFill>
          <a:blip r:embed="rId2"/>
          <a:stretch/>
        </p:blipFill>
        <p:spPr bwMode="auto">
          <a:xfrm>
            <a:off x="1475656" y="3661656"/>
            <a:ext cx="3462750" cy="2448272"/>
          </a:xfrm>
          <a:prstGeom prst="rect">
            <a:avLst/>
          </a:prstGeom>
          <a:noFill/>
        </p:spPr>
      </p:pic>
      <p:pic>
        <p:nvPicPr>
          <p:cNvPr id="5128" name="Picture 8" descr="https://main-cdn.sbermegamarket.ru/hlr-system/123/435/814/910/162/327/100043554162b0.jpg"/>
          <p:cNvPicPr>
            <a:picLocks noChangeAspect="1" noChangeArrowheads="1"/>
          </p:cNvPicPr>
          <p:nvPr/>
        </p:nvPicPr>
        <p:blipFill>
          <a:blip r:embed="rId3"/>
          <a:stretch/>
        </p:blipFill>
        <p:spPr bwMode="auto">
          <a:xfrm>
            <a:off x="5508104" y="3645024"/>
            <a:ext cx="2448272" cy="244827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67544" y="188640"/>
            <a:ext cx="8229600" cy="979512"/>
          </a:xfrm>
        </p:spPr>
        <p:txBody>
          <a:bodyPr/>
          <a:lstStyle/>
          <a:p>
            <a:pPr>
              <a:lnSpc>
                <a:spcPct val="100000"/>
              </a:lnSpc>
              <a:defRPr/>
            </a:pPr>
            <a:r>
              <a:rPr lang="ru-RU" sz="2400" b="1">
                <a:latin typeface="Times New Roman"/>
                <a:cs typeface="Times New Roman"/>
              </a:rPr>
              <a:t>Для активизации мыслительной деятельности используют следующие приемы:</a:t>
            </a:r>
            <a:endParaRPr lang="ru-RU" sz="2400" b="1">
              <a:latin typeface="Times New Roman"/>
              <a:cs typeface="Times New Roman"/>
            </a:endParaRPr>
          </a:p>
        </p:txBody>
      </p:sp>
      <p:sp>
        <p:nvSpPr>
          <p:cNvPr id="3" name="Объект 2"/>
          <p:cNvSpPr>
            <a:spLocks noGrp="1"/>
          </p:cNvSpPr>
          <p:nvPr>
            <p:ph idx="1"/>
          </p:nvPr>
        </p:nvSpPr>
        <p:spPr bwMode="auto">
          <a:xfrm>
            <a:off x="395536" y="1844824"/>
            <a:ext cx="8496944" cy="2304255"/>
          </a:xfrm>
        </p:spPr>
        <p:txBody>
          <a:bodyPr/>
          <a:lstStyle/>
          <a:p>
            <a:pPr>
              <a:defRPr/>
            </a:pPr>
            <a:r>
              <a:rPr lang="ru-RU" sz="2000">
                <a:solidFill>
                  <a:schemeClr val="tx1"/>
                </a:solidFill>
                <a:latin typeface="Times New Roman"/>
                <a:cs typeface="Times New Roman"/>
              </a:rPr>
              <a:t>творческий характер некоторых заданий;</a:t>
            </a:r>
            <a:endParaRPr/>
          </a:p>
          <a:p>
            <a:pPr>
              <a:defRPr/>
            </a:pPr>
            <a:r>
              <a:rPr lang="ru-RU" sz="2000">
                <a:solidFill>
                  <a:schemeClr val="tx1"/>
                </a:solidFill>
                <a:latin typeface="Times New Roman"/>
                <a:cs typeface="Times New Roman"/>
              </a:rPr>
              <a:t>приемы сравнения, противопоставления, обобщения;</a:t>
            </a:r>
            <a:endParaRPr/>
          </a:p>
          <a:p>
            <a:pPr>
              <a:defRPr/>
            </a:pPr>
            <a:r>
              <a:rPr lang="ru-RU" sz="2000">
                <a:solidFill>
                  <a:schemeClr val="tx1"/>
                </a:solidFill>
                <a:latin typeface="Times New Roman"/>
                <a:cs typeface="Times New Roman"/>
              </a:rPr>
              <a:t>опора на имеющийся опыт детей;</a:t>
            </a:r>
            <a:endParaRPr/>
          </a:p>
          <a:p>
            <a:pPr>
              <a:defRPr/>
            </a:pPr>
            <a:r>
              <a:rPr lang="ru-RU" sz="2000">
                <a:solidFill>
                  <a:schemeClr val="tx1"/>
                </a:solidFill>
                <a:latin typeface="Times New Roman"/>
                <a:cs typeface="Times New Roman"/>
              </a:rPr>
              <a:t>доступная мотивация дидактических игр, формирование интереса, положительного отношения к содержанию;</a:t>
            </a:r>
            <a:endParaRPr/>
          </a:p>
          <a:p>
            <a:pPr>
              <a:defRPr/>
            </a:pPr>
            <a:r>
              <a:rPr lang="ru-RU" sz="2000">
                <a:solidFill>
                  <a:schemeClr val="tx1"/>
                </a:solidFill>
                <a:latin typeface="Times New Roman"/>
                <a:cs typeface="Times New Roman"/>
              </a:rPr>
              <a:t>применение средств активизации речевой деятельности.</a:t>
            </a:r>
            <a:endParaRPr/>
          </a:p>
          <a:p>
            <a:pPr>
              <a:defRPr/>
            </a:pPr>
            <a:endParaRPr lang="ru-RU"/>
          </a:p>
        </p:txBody>
      </p:sp>
      <p:pic>
        <p:nvPicPr>
          <p:cNvPr id="4" name="Рисунок 3"/>
          <p:cNvPicPr>
            <a:picLocks noChangeAspect="1"/>
          </p:cNvPicPr>
          <p:nvPr/>
        </p:nvPicPr>
        <p:blipFill>
          <a:blip r:embed="rId2"/>
          <a:stretch/>
        </p:blipFill>
        <p:spPr bwMode="auto">
          <a:xfrm>
            <a:off x="-27790" y="4713447"/>
            <a:ext cx="9171789" cy="214455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683568" y="1942966"/>
            <a:ext cx="7956375" cy="1938992"/>
          </a:xfrm>
          <a:prstGeom prst="rect">
            <a:avLst/>
          </a:prstGeom>
        </p:spPr>
        <p:txBody>
          <a:bodyPr wrap="square">
            <a:spAutoFit/>
          </a:bodyPr>
          <a:lstStyle/>
          <a:p>
            <a:pPr algn="just">
              <a:defRPr/>
            </a:pPr>
            <a:r>
              <a:rPr lang="ru-RU" sz="2000">
                <a:latin typeface="Times New Roman"/>
                <a:cs typeface="Times New Roman"/>
              </a:rPr>
              <a:t>Можно сделать вывод, что логико-математическое развитие дошкольника – это целенаправленный процесс обучения элементарным математическим представлениям и способам познания математической действительности в дошкольных учреждениях и семье, целью которого является воспитание культуры мышления и математическое развитие ребенка.</a:t>
            </a:r>
            <a:endParaRPr/>
          </a:p>
        </p:txBody>
      </p:sp>
      <p:sp>
        <p:nvSpPr>
          <p:cNvPr id="5" name="Прямоугольник 4"/>
          <p:cNvSpPr/>
          <p:nvPr/>
        </p:nvSpPr>
        <p:spPr bwMode="auto">
          <a:xfrm>
            <a:off x="683568" y="332656"/>
            <a:ext cx="7956375" cy="1323439"/>
          </a:xfrm>
          <a:prstGeom prst="rect">
            <a:avLst/>
          </a:prstGeom>
        </p:spPr>
        <p:txBody>
          <a:bodyPr wrap="square">
            <a:spAutoFit/>
          </a:bodyPr>
          <a:lstStyle/>
          <a:p>
            <a:pPr algn="just">
              <a:defRPr/>
            </a:pPr>
            <a:r>
              <a:rPr lang="ru-RU" sz="2000" i="1">
                <a:latin typeface="Times New Roman"/>
                <a:cs typeface="Times New Roman"/>
              </a:rPr>
              <a:t>Особую роль в организации игры придают характеру взаимодействия взрослого и ребенка. Познавательное общение необходимо строить как диалог двух заинтересованных людей, при этом каждый может и хочет поделиться своими мыслями, способен выслушать собеседника. </a:t>
            </a:r>
            <a:endParaRPr/>
          </a:p>
        </p:txBody>
      </p:sp>
      <p:pic>
        <p:nvPicPr>
          <p:cNvPr id="3" name="Рисунок 2"/>
          <p:cNvPicPr>
            <a:picLocks noChangeAspect="1"/>
          </p:cNvPicPr>
          <p:nvPr/>
        </p:nvPicPr>
        <p:blipFill>
          <a:blip r:embed="rId2"/>
          <a:stretch/>
        </p:blipFill>
        <p:spPr bwMode="auto">
          <a:xfrm>
            <a:off x="907504" y="4045512"/>
            <a:ext cx="3376464" cy="2532348"/>
          </a:xfrm>
          <a:prstGeom prst="rect">
            <a:avLst/>
          </a:prstGeom>
        </p:spPr>
      </p:pic>
      <p:pic>
        <p:nvPicPr>
          <p:cNvPr id="7" name="Рисунок 6"/>
          <p:cNvPicPr>
            <a:picLocks noChangeAspect="1"/>
          </p:cNvPicPr>
          <p:nvPr/>
        </p:nvPicPr>
        <p:blipFill>
          <a:blip r:embed="rId3"/>
          <a:stretch/>
        </p:blipFill>
        <p:spPr bwMode="auto">
          <a:xfrm>
            <a:off x="5031892" y="4045512"/>
            <a:ext cx="3376465" cy="25323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67544" y="620688"/>
            <a:ext cx="8229600" cy="979512"/>
          </a:xfrm>
        </p:spPr>
        <p:txBody>
          <a:bodyPr/>
          <a:lstStyle/>
          <a:p>
            <a:pPr>
              <a:defRPr/>
            </a:pPr>
            <a:r>
              <a:rPr lang="ru-RU" sz="3600" b="1">
                <a:latin typeface="Times New Roman"/>
                <a:cs typeface="Times New Roman"/>
              </a:rPr>
              <a:t>Список литературы</a:t>
            </a:r>
            <a:br>
              <a:rPr lang="ru-RU"/>
            </a:br>
            <a:endParaRPr lang="ru-RU"/>
          </a:p>
        </p:txBody>
      </p:sp>
      <p:sp>
        <p:nvSpPr>
          <p:cNvPr id="3" name="Объект 2"/>
          <p:cNvSpPr>
            <a:spLocks noGrp="1"/>
          </p:cNvSpPr>
          <p:nvPr>
            <p:ph idx="1"/>
          </p:nvPr>
        </p:nvSpPr>
        <p:spPr bwMode="auto">
          <a:xfrm>
            <a:off x="539552" y="1196752"/>
            <a:ext cx="8229600" cy="4525963"/>
          </a:xfrm>
        </p:spPr>
        <p:txBody>
          <a:bodyPr>
            <a:normAutofit lnSpcReduction="10000"/>
          </a:bodyPr>
          <a:lstStyle/>
          <a:p>
            <a:pPr algn="just">
              <a:defRPr/>
            </a:pPr>
            <a:r>
              <a:rPr lang="ru-RU">
                <a:solidFill>
                  <a:schemeClr val="tx2">
                    <a:lumMod val="75000"/>
                  </a:schemeClr>
                </a:solidFill>
                <a:latin typeface="Times New Roman"/>
                <a:cs typeface="Times New Roman"/>
              </a:rPr>
              <a:t>1. Приказ </a:t>
            </a:r>
            <a:r>
              <a:rPr lang="ru-RU">
                <a:solidFill>
                  <a:schemeClr val="tx2">
                    <a:lumMod val="75000"/>
                  </a:schemeClr>
                </a:solidFill>
                <a:latin typeface="Times New Roman"/>
                <a:cs typeface="Times New Roman"/>
              </a:rPr>
              <a:t>Минобрнауки</a:t>
            </a:r>
            <a:r>
              <a:rPr lang="ru-RU">
                <a:solidFill>
                  <a:schemeClr val="tx2">
                    <a:lumMod val="75000"/>
                  </a:schemeClr>
                </a:solidFill>
                <a:latin typeface="Times New Roman"/>
                <a:cs typeface="Times New Roman"/>
              </a:rPr>
              <a:t> России от 17.10.2013 N 1155 (ред. от 21.01.2019) "Об утверждении федерального государственного образовательного стандарта дошкольного образования" (Зарегистрировано в Минюсте России 14.11.2013 N 30384)</a:t>
            </a:r>
            <a:endParaRPr/>
          </a:p>
          <a:p>
            <a:pPr algn="just">
              <a:defRPr/>
            </a:pPr>
            <a:r>
              <a:rPr lang="ru-RU">
                <a:solidFill>
                  <a:schemeClr val="tx2">
                    <a:lumMod val="75000"/>
                  </a:schemeClr>
                </a:solidFill>
                <a:latin typeface="Times New Roman"/>
                <a:cs typeface="Times New Roman"/>
              </a:rPr>
              <a:t>2. Михеева Е.В. Новые подходы к организации логико-математического развития детей дошкольного возраста // Дет. сад : теория и практика. - 2012. - № 1. - С. 64-69.</a:t>
            </a:r>
            <a:endParaRPr/>
          </a:p>
          <a:p>
            <a:pPr algn="just">
              <a:defRPr/>
            </a:pPr>
            <a:r>
              <a:rPr lang="ru-RU">
                <a:solidFill>
                  <a:schemeClr val="tx2">
                    <a:lumMod val="75000"/>
                  </a:schemeClr>
                </a:solidFill>
                <a:latin typeface="Times New Roman"/>
                <a:cs typeface="Times New Roman"/>
              </a:rPr>
              <a:t>3.​ Новоселов С.А. Инновационная модель математического образования в период дошкольного детства / Новосёлов С.А., Воронина Л.В. // </a:t>
            </a:r>
            <a:r>
              <a:rPr lang="ru-RU">
                <a:solidFill>
                  <a:schemeClr val="tx2">
                    <a:lumMod val="75000"/>
                  </a:schemeClr>
                </a:solidFill>
                <a:latin typeface="Times New Roman"/>
                <a:cs typeface="Times New Roman"/>
              </a:rPr>
              <a:t>Пед</a:t>
            </a:r>
            <a:r>
              <a:rPr lang="ru-RU">
                <a:solidFill>
                  <a:schemeClr val="tx2">
                    <a:lumMod val="75000"/>
                  </a:schemeClr>
                </a:solidFill>
                <a:latin typeface="Times New Roman"/>
                <a:cs typeface="Times New Roman"/>
              </a:rPr>
              <a:t>. образование в России. - 2009. - № 3. - С. 25-37.</a:t>
            </a:r>
            <a:endParaRPr/>
          </a:p>
          <a:p>
            <a:pPr>
              <a:defRPr/>
            </a:pPr>
            <a:endParaRPr lang="ru-RU"/>
          </a:p>
          <a:p>
            <a:pPr>
              <a:defRPr/>
            </a:pP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755576" y="449286"/>
            <a:ext cx="7992888" cy="2062103"/>
          </a:xfrm>
          <a:prstGeom prst="rect">
            <a:avLst/>
          </a:prstGeom>
        </p:spPr>
        <p:txBody>
          <a:bodyPr wrap="square">
            <a:spAutoFit/>
          </a:bodyPr>
          <a:lstStyle/>
          <a:p>
            <a:pPr algn="ctr">
              <a:defRPr/>
            </a:pPr>
            <a:r>
              <a:rPr lang="ru-RU" sz="2400" b="1">
                <a:latin typeface="Times New Roman"/>
                <a:cs typeface="Times New Roman"/>
              </a:rPr>
              <a:t>Цель: повышение профессиональной квалификации и педагогической компетенции.</a:t>
            </a:r>
            <a:endParaRPr/>
          </a:p>
          <a:p>
            <a:pPr algn="ctr">
              <a:defRPr/>
            </a:pPr>
            <a:br>
              <a:rPr lang="ru-RU" sz="2000">
                <a:latin typeface="Times New Roman"/>
                <a:cs typeface="Times New Roman"/>
              </a:rPr>
            </a:br>
            <a:r>
              <a:rPr lang="ru-RU" sz="2000">
                <a:latin typeface="Times New Roman"/>
                <a:cs typeface="Times New Roman"/>
              </a:rPr>
              <a:t>Задачи: изучение проблемы в контексте ФГОС, развитие у детей интереса к теме, приобщение детей к предмету в игровой и занимательной форме.</a:t>
            </a:r>
            <a:endParaRPr/>
          </a:p>
        </p:txBody>
      </p:sp>
      <p:pic>
        <p:nvPicPr>
          <p:cNvPr id="3" name="Рисунок 2"/>
          <p:cNvPicPr>
            <a:picLocks noChangeAspect="1"/>
          </p:cNvPicPr>
          <p:nvPr/>
        </p:nvPicPr>
        <p:blipFill>
          <a:blip r:embed="rId2"/>
          <a:stretch/>
        </p:blipFill>
        <p:spPr bwMode="auto">
          <a:xfrm>
            <a:off x="4982533" y="3284984"/>
            <a:ext cx="3765931" cy="2824449"/>
          </a:xfrm>
          <a:prstGeom prst="rect">
            <a:avLst/>
          </a:prstGeom>
        </p:spPr>
      </p:pic>
      <p:pic>
        <p:nvPicPr>
          <p:cNvPr id="5" name="Рисунок 4"/>
          <p:cNvPicPr>
            <a:picLocks noChangeAspect="1"/>
          </p:cNvPicPr>
          <p:nvPr/>
        </p:nvPicPr>
        <p:blipFill>
          <a:blip r:embed="rId3"/>
          <a:stretch/>
        </p:blipFill>
        <p:spPr bwMode="auto">
          <a:xfrm>
            <a:off x="662053" y="2852936"/>
            <a:ext cx="3765931" cy="282444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611560" y="361256"/>
            <a:ext cx="8229600" cy="619472"/>
          </a:xfrm>
        </p:spPr>
        <p:txBody>
          <a:bodyPr/>
          <a:lstStyle/>
          <a:p>
            <a:pPr>
              <a:defRPr/>
            </a:pPr>
            <a:r>
              <a:rPr lang="ru-RU" sz="4000" b="1">
                <a:latin typeface="Times New Roman"/>
                <a:cs typeface="Times New Roman"/>
              </a:rPr>
              <a:t>Актуальность</a:t>
            </a:r>
            <a:endParaRPr/>
          </a:p>
        </p:txBody>
      </p:sp>
      <p:sp>
        <p:nvSpPr>
          <p:cNvPr id="4" name="Прямоугольник 3"/>
          <p:cNvSpPr/>
          <p:nvPr/>
        </p:nvSpPr>
        <p:spPr bwMode="auto">
          <a:xfrm>
            <a:off x="611559" y="980728"/>
            <a:ext cx="8208947" cy="1920275"/>
          </a:xfrm>
          <a:prstGeom prst="rect">
            <a:avLst/>
          </a:prstGeom>
        </p:spPr>
        <p:txBody>
          <a:bodyPr wrap="square">
            <a:spAutoFit/>
          </a:bodyPr>
          <a:lstStyle/>
          <a:p>
            <a:pPr algn="ctr">
              <a:defRPr/>
            </a:pPr>
            <a:r>
              <a:rPr lang="ru-RU" sz="2000" i="1">
                <a:latin typeface="Times New Roman"/>
                <a:cs typeface="Times New Roman"/>
              </a:rPr>
              <a:t>Согласно Федеральным государственным требованиям к структуре основной общеобразовательной программы дошкольного образования </a:t>
            </a:r>
            <a:r>
              <a:rPr lang="ru-RU" sz="2000" b="0" i="1">
                <a:latin typeface="Times New Roman"/>
                <a:cs typeface="Times New Roman"/>
              </a:rPr>
              <a:t>задачи логико-математического развития детей</a:t>
            </a:r>
            <a:r>
              <a:rPr lang="ru-RU" sz="2000" i="1">
                <a:latin typeface="Times New Roman"/>
                <a:cs typeface="Times New Roman"/>
              </a:rPr>
              <a:t> должны решаться в рамках познавательно-речевого направления развития дошкольников в образовательной области «Познание», а также «интегрировано в ходе освоения всех образовательных областей».</a:t>
            </a:r>
            <a:endParaRPr/>
          </a:p>
        </p:txBody>
      </p:sp>
      <p:pic>
        <p:nvPicPr>
          <p:cNvPr id="2050" name="Picture 2" descr="https://dou90.chel.prosadiki.ru/media/2019/05/26/1262242884/25434707.png"/>
          <p:cNvPicPr>
            <a:picLocks noChangeAspect="1" noChangeArrowheads="1"/>
          </p:cNvPicPr>
          <p:nvPr/>
        </p:nvPicPr>
        <p:blipFill>
          <a:blip r:embed="rId2"/>
          <a:stretch/>
        </p:blipFill>
        <p:spPr bwMode="auto">
          <a:xfrm>
            <a:off x="2051720" y="3212976"/>
            <a:ext cx="4707384" cy="320760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Заголовок 1"/>
          <p:cNvSpPr>
            <a:spLocks noGrp="1"/>
          </p:cNvSpPr>
          <p:nvPr>
            <p:ph type="title"/>
          </p:nvPr>
        </p:nvSpPr>
        <p:spPr bwMode="auto">
          <a:xfrm>
            <a:off x="611560" y="361256"/>
            <a:ext cx="8229600" cy="619472"/>
          </a:xfrm>
        </p:spPr>
        <p:txBody>
          <a:bodyPr/>
          <a:lstStyle/>
          <a:p>
            <a:pPr>
              <a:defRPr/>
            </a:pPr>
            <a:r>
              <a:rPr lang="ru-RU" sz="4000" b="1">
                <a:latin typeface="Times New Roman"/>
                <a:cs typeface="Times New Roman"/>
              </a:rPr>
              <a:t>Актуальность</a:t>
            </a:r>
            <a:endParaRPr/>
          </a:p>
        </p:txBody>
      </p:sp>
      <p:sp>
        <p:nvSpPr>
          <p:cNvPr id="5" name="Прямоугольник 4"/>
          <p:cNvSpPr/>
          <p:nvPr/>
        </p:nvSpPr>
        <p:spPr bwMode="auto">
          <a:xfrm>
            <a:off x="467544" y="980729"/>
            <a:ext cx="7920880" cy="2554545"/>
          </a:xfrm>
          <a:prstGeom prst="rect">
            <a:avLst/>
          </a:prstGeom>
        </p:spPr>
        <p:txBody>
          <a:bodyPr wrap="square">
            <a:spAutoFit/>
          </a:bodyPr>
          <a:lstStyle/>
          <a:p>
            <a:pPr algn="just">
              <a:defRPr/>
            </a:pPr>
            <a:r>
              <a:rPr lang="ru-RU" sz="2000">
                <a:latin typeface="Times New Roman"/>
                <a:cs typeface="Times New Roman"/>
              </a:rPr>
              <a:t>Дети младшего дошкольного возраста испытывают наибольшие трудности при овладении математическими представлениями. Большинству детей присуще глобальное восприятие величины, им сложно выделить в предметах отдельные параметры: длину, ширину, высоту, толщину, правильно показать их и словесно обозначить; глазомер у них еще недостаточно развит и обследовательскими способами действий они не владеют. Это требует поиска эффективных средств для развития математических представлений.</a:t>
            </a:r>
            <a:endParaRPr/>
          </a:p>
        </p:txBody>
      </p:sp>
      <p:pic>
        <p:nvPicPr>
          <p:cNvPr id="3074" name="Picture 2" descr="https://fodar.ru/upload/iblock/b36/b36e9bf2a0a397b5de43e226c7474e82.jpg"/>
          <p:cNvPicPr>
            <a:picLocks noChangeAspect="1" noChangeArrowheads="1"/>
          </p:cNvPicPr>
          <p:nvPr/>
        </p:nvPicPr>
        <p:blipFill>
          <a:blip r:embed="rId2"/>
          <a:stretch/>
        </p:blipFill>
        <p:spPr bwMode="auto">
          <a:xfrm>
            <a:off x="3635896" y="3429000"/>
            <a:ext cx="4752528" cy="3168351"/>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683568" y="260648"/>
            <a:ext cx="8079364" cy="1569660"/>
          </a:xfrm>
          <a:prstGeom prst="rect">
            <a:avLst/>
          </a:prstGeom>
        </p:spPr>
        <p:txBody>
          <a:bodyPr wrap="square">
            <a:spAutoFit/>
          </a:bodyPr>
          <a:lstStyle/>
          <a:p>
            <a:pPr algn="ctr">
              <a:defRPr/>
            </a:pPr>
            <a:r>
              <a:rPr lang="ru-RU" sz="2400" b="1" i="1">
                <a:solidFill>
                  <a:schemeClr val="tx2">
                    <a:lumMod val="75000"/>
                  </a:schemeClr>
                </a:solidFill>
                <a:latin typeface="Times New Roman"/>
                <a:cs typeface="Times New Roman"/>
              </a:rPr>
              <a:t>ФГОС ДО требует сделать процесс овладения элементарными математическими </a:t>
            </a:r>
            <a:endParaRPr/>
          </a:p>
          <a:p>
            <a:pPr algn="ctr">
              <a:defRPr/>
            </a:pPr>
            <a:r>
              <a:rPr lang="ru-RU" sz="2400" b="1" i="1">
                <a:solidFill>
                  <a:schemeClr val="tx2">
                    <a:lumMod val="75000"/>
                  </a:schemeClr>
                </a:solidFill>
                <a:latin typeface="Times New Roman"/>
                <a:cs typeface="Times New Roman"/>
              </a:rPr>
              <a:t>представлениями привлекательным, ненавязчивым, радостным.</a:t>
            </a:r>
            <a:endParaRPr/>
          </a:p>
        </p:txBody>
      </p:sp>
      <p:sp>
        <p:nvSpPr>
          <p:cNvPr id="5" name="Прямоугольник 4"/>
          <p:cNvSpPr/>
          <p:nvPr/>
        </p:nvSpPr>
        <p:spPr bwMode="auto">
          <a:xfrm>
            <a:off x="540229" y="2060848"/>
            <a:ext cx="8223380" cy="707886"/>
          </a:xfrm>
          <a:prstGeom prst="rect">
            <a:avLst/>
          </a:prstGeom>
        </p:spPr>
        <p:txBody>
          <a:bodyPr wrap="square">
            <a:spAutoFit/>
          </a:bodyPr>
          <a:lstStyle/>
          <a:p>
            <a:pPr algn="ctr">
              <a:defRPr/>
            </a:pPr>
            <a:r>
              <a:rPr lang="ru-RU" sz="2000">
                <a:latin typeface="Times New Roman"/>
                <a:cs typeface="Times New Roman"/>
              </a:rPr>
              <a:t>В соответствии с ФГОС ДО основных целей математического развития детей дошкольного возраста являются:</a:t>
            </a:r>
            <a:endParaRPr/>
          </a:p>
        </p:txBody>
      </p:sp>
      <p:cxnSp>
        <p:nvCxnSpPr>
          <p:cNvPr id="8" name="Прямая со стрелкой 7"/>
          <p:cNvCxnSpPr>
            <a:cxnSpLocks/>
          </p:cNvCxnSpPr>
          <p:nvPr/>
        </p:nvCxnSpPr>
        <p:spPr bwMode="auto">
          <a:xfrm flipH="1">
            <a:off x="1763687" y="2852936"/>
            <a:ext cx="1871531"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bwMode="auto">
          <a:xfrm>
            <a:off x="179512" y="3789040"/>
            <a:ext cx="3455707" cy="1200329"/>
          </a:xfrm>
          <a:prstGeom prst="rect">
            <a:avLst/>
          </a:prstGeom>
        </p:spPr>
        <p:txBody>
          <a:bodyPr wrap="square">
            <a:spAutoFit/>
          </a:bodyPr>
          <a:lstStyle/>
          <a:p>
            <a:pPr algn="ctr">
              <a:defRPr/>
            </a:pPr>
            <a:r>
              <a:rPr lang="ru-RU">
                <a:latin typeface="Times New Roman"/>
                <a:cs typeface="Times New Roman"/>
              </a:rPr>
              <a:t>Развитие логико-математических представлений о математических свойствах и отношениях предметов</a:t>
            </a:r>
            <a:endParaRPr/>
          </a:p>
        </p:txBody>
      </p:sp>
      <p:cxnSp>
        <p:nvCxnSpPr>
          <p:cNvPr id="12" name="Прямая со стрелкой 11"/>
          <p:cNvCxnSpPr>
            <a:cxnSpLocks/>
          </p:cNvCxnSpPr>
          <p:nvPr/>
        </p:nvCxnSpPr>
        <p:spPr bwMode="auto">
          <a:xfrm flipH="1">
            <a:off x="4355976" y="2852936"/>
            <a:ext cx="144016" cy="18722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Прямоугольник 12"/>
          <p:cNvSpPr/>
          <p:nvPr/>
        </p:nvSpPr>
        <p:spPr bwMode="auto">
          <a:xfrm>
            <a:off x="2437250" y="4929336"/>
            <a:ext cx="4572000" cy="1477328"/>
          </a:xfrm>
          <a:prstGeom prst="rect">
            <a:avLst/>
          </a:prstGeom>
        </p:spPr>
        <p:txBody>
          <a:bodyPr>
            <a:spAutoFit/>
          </a:bodyPr>
          <a:lstStyle/>
          <a:p>
            <a:pPr algn="ctr">
              <a:defRPr/>
            </a:pPr>
            <a:r>
              <a:rPr lang="ru-RU">
                <a:latin typeface="Times New Roman"/>
                <a:cs typeface="Times New Roman"/>
              </a:rPr>
              <a:t>Развитие сенсорных, предметно-действенных способов познания математических свойств и отношений: обследование, сопоставление, группировка, упорядочение, разбиение</a:t>
            </a:r>
            <a:endParaRPr/>
          </a:p>
        </p:txBody>
      </p:sp>
      <p:cxnSp>
        <p:nvCxnSpPr>
          <p:cNvPr id="18" name="Прямая со стрелкой 17"/>
          <p:cNvCxnSpPr>
            <a:cxnSpLocks/>
          </p:cNvCxnSpPr>
          <p:nvPr/>
        </p:nvCxnSpPr>
        <p:spPr bwMode="auto">
          <a:xfrm>
            <a:off x="5724128" y="2852936"/>
            <a:ext cx="86409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Прямоугольник 18"/>
          <p:cNvSpPr/>
          <p:nvPr/>
        </p:nvSpPr>
        <p:spPr bwMode="auto">
          <a:xfrm>
            <a:off x="4651919" y="3762804"/>
            <a:ext cx="4104456" cy="923330"/>
          </a:xfrm>
          <a:prstGeom prst="rect">
            <a:avLst/>
          </a:prstGeom>
        </p:spPr>
        <p:txBody>
          <a:bodyPr wrap="square">
            <a:spAutoFit/>
          </a:bodyPr>
          <a:lstStyle/>
          <a:p>
            <a:pPr algn="ctr">
              <a:defRPr/>
            </a:pPr>
            <a:r>
              <a:rPr lang="ru-RU">
                <a:latin typeface="Times New Roman"/>
                <a:cs typeface="Times New Roman"/>
              </a:rPr>
              <a:t>Освоение детьми экспериментально-исследовательских способов познания математического содержания</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1115616" y="404664"/>
            <a:ext cx="7272808" cy="707886"/>
          </a:xfrm>
          <a:prstGeom prst="rect">
            <a:avLst/>
          </a:prstGeom>
        </p:spPr>
        <p:txBody>
          <a:bodyPr wrap="square">
            <a:spAutoFit/>
          </a:bodyPr>
          <a:lstStyle/>
          <a:p>
            <a:pPr algn="ctr">
              <a:defRPr/>
            </a:pPr>
            <a:r>
              <a:rPr lang="ru-RU" sz="2000">
                <a:latin typeface="Times New Roman"/>
                <a:cs typeface="Times New Roman"/>
              </a:rPr>
              <a:t>В соответствии с ФГОС ДО основных целей математического развития детей дошкольного возраста являются:</a:t>
            </a:r>
            <a:endParaRPr/>
          </a:p>
        </p:txBody>
      </p:sp>
      <p:cxnSp>
        <p:nvCxnSpPr>
          <p:cNvPr id="6" name="Прямая со стрелкой 5"/>
          <p:cNvCxnSpPr>
            <a:cxnSpLocks/>
          </p:cNvCxnSpPr>
          <p:nvPr/>
        </p:nvCxnSpPr>
        <p:spPr bwMode="auto">
          <a:xfrm flipH="1">
            <a:off x="2123728" y="1340768"/>
            <a:ext cx="1476164"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cxnSpLocks/>
          </p:cNvCxnSpPr>
          <p:nvPr/>
        </p:nvCxnSpPr>
        <p:spPr bwMode="auto">
          <a:xfrm flipH="1">
            <a:off x="2987824" y="1340768"/>
            <a:ext cx="1224136" cy="32403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bwMode="auto">
          <a:xfrm>
            <a:off x="179512" y="2468795"/>
            <a:ext cx="3078088" cy="1200329"/>
          </a:xfrm>
          <a:prstGeom prst="rect">
            <a:avLst/>
          </a:prstGeom>
        </p:spPr>
        <p:txBody>
          <a:bodyPr wrap="square">
            <a:spAutoFit/>
          </a:bodyPr>
          <a:lstStyle/>
          <a:p>
            <a:pPr algn="ctr">
              <a:defRPr/>
            </a:pPr>
            <a:r>
              <a:rPr lang="ru-RU">
                <a:latin typeface="Times New Roman"/>
                <a:cs typeface="Times New Roman"/>
              </a:rPr>
              <a:t>Развитие у детей логических способов познания математических свойств и отношений</a:t>
            </a:r>
            <a:endParaRPr/>
          </a:p>
        </p:txBody>
      </p:sp>
      <p:sp>
        <p:nvSpPr>
          <p:cNvPr id="19" name="Прямоугольник 18"/>
          <p:cNvSpPr/>
          <p:nvPr/>
        </p:nvSpPr>
        <p:spPr bwMode="auto">
          <a:xfrm>
            <a:off x="1044521" y="4581128"/>
            <a:ext cx="3852428" cy="1200329"/>
          </a:xfrm>
          <a:prstGeom prst="rect">
            <a:avLst/>
          </a:prstGeom>
        </p:spPr>
        <p:txBody>
          <a:bodyPr wrap="square">
            <a:spAutoFit/>
          </a:bodyPr>
          <a:lstStyle/>
          <a:p>
            <a:pPr algn="ctr">
              <a:defRPr/>
            </a:pPr>
            <a:r>
              <a:rPr lang="ru-RU">
                <a:latin typeface="Times New Roman"/>
                <a:cs typeface="Times New Roman"/>
              </a:rPr>
              <a:t>Овладение детьми математическими способами познания действительности: счет, измерение, простейшие вычисления</a:t>
            </a:r>
            <a:endParaRPr/>
          </a:p>
        </p:txBody>
      </p:sp>
      <p:cxnSp>
        <p:nvCxnSpPr>
          <p:cNvPr id="21" name="Прямая со стрелкой 20"/>
          <p:cNvCxnSpPr>
            <a:cxnSpLocks/>
          </p:cNvCxnSpPr>
          <p:nvPr/>
        </p:nvCxnSpPr>
        <p:spPr bwMode="auto">
          <a:xfrm>
            <a:off x="4752020" y="1340768"/>
            <a:ext cx="324036" cy="1589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bwMode="auto">
          <a:xfrm>
            <a:off x="3007973" y="2930460"/>
            <a:ext cx="4572000" cy="1477328"/>
          </a:xfrm>
          <a:prstGeom prst="rect">
            <a:avLst/>
          </a:prstGeom>
        </p:spPr>
        <p:txBody>
          <a:bodyPr>
            <a:spAutoFit/>
          </a:bodyPr>
          <a:lstStyle/>
          <a:p>
            <a:pPr algn="ctr">
              <a:defRPr/>
            </a:pPr>
            <a:r>
              <a:rPr lang="ru-RU">
                <a:latin typeface="Times New Roman"/>
                <a:cs typeface="Times New Roman"/>
              </a:rPr>
              <a:t>Развитие интеллектуально-творческих проявлений детей: находчивости, смекалки, догадки, сообразительности, стремления к поиску нестандартных решений</a:t>
            </a:r>
            <a:endParaRPr/>
          </a:p>
        </p:txBody>
      </p:sp>
      <p:cxnSp>
        <p:nvCxnSpPr>
          <p:cNvPr id="29" name="Прямая со стрелкой 28"/>
          <p:cNvCxnSpPr>
            <a:cxnSpLocks/>
          </p:cNvCxnSpPr>
          <p:nvPr/>
        </p:nvCxnSpPr>
        <p:spPr bwMode="auto">
          <a:xfrm>
            <a:off x="5652120" y="1340768"/>
            <a:ext cx="129614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bwMode="auto">
          <a:xfrm>
            <a:off x="6256953" y="1988840"/>
            <a:ext cx="2646040" cy="923330"/>
          </a:xfrm>
          <a:prstGeom prst="rect">
            <a:avLst/>
          </a:prstGeom>
        </p:spPr>
        <p:txBody>
          <a:bodyPr wrap="square">
            <a:spAutoFit/>
          </a:bodyPr>
          <a:lstStyle/>
          <a:p>
            <a:pPr algn="ctr">
              <a:defRPr/>
            </a:pPr>
            <a:r>
              <a:rPr lang="ru-RU">
                <a:solidFill>
                  <a:srgbClr val="000000"/>
                </a:solidFill>
                <a:latin typeface="Times New Roman"/>
              </a:rPr>
              <a:t>Развитие инициативности и активности детей</a:t>
            </a:r>
            <a:endParaRPr lang="ru-RU"/>
          </a:p>
        </p:txBody>
      </p:sp>
      <p:cxnSp>
        <p:nvCxnSpPr>
          <p:cNvPr id="32" name="Прямая со стрелкой 31"/>
          <p:cNvCxnSpPr>
            <a:cxnSpLocks/>
          </p:cNvCxnSpPr>
          <p:nvPr/>
        </p:nvCxnSpPr>
        <p:spPr bwMode="auto">
          <a:xfrm>
            <a:off x="5293973" y="1340768"/>
            <a:ext cx="1798307" cy="33123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3" name="Прямоугольник 32"/>
          <p:cNvSpPr/>
          <p:nvPr/>
        </p:nvSpPr>
        <p:spPr bwMode="auto">
          <a:xfrm>
            <a:off x="5724129" y="4721661"/>
            <a:ext cx="3178864" cy="923330"/>
          </a:xfrm>
          <a:prstGeom prst="rect">
            <a:avLst/>
          </a:prstGeom>
        </p:spPr>
        <p:txBody>
          <a:bodyPr wrap="square">
            <a:spAutoFit/>
          </a:bodyPr>
          <a:lstStyle/>
          <a:p>
            <a:pPr algn="ctr">
              <a:defRPr/>
            </a:pPr>
            <a:r>
              <a:rPr lang="ru-RU">
                <a:latin typeface="Times New Roman"/>
                <a:cs typeface="Times New Roman"/>
              </a:rPr>
              <a:t>Развитие точной, аргументированной и доказательной речи, обогащение словаря ребенка</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467544" y="332656"/>
            <a:ext cx="8229600" cy="835496"/>
          </a:xfrm>
        </p:spPr>
        <p:txBody>
          <a:bodyPr/>
          <a:lstStyle/>
          <a:p>
            <a:pPr>
              <a:lnSpc>
                <a:spcPct val="100000"/>
              </a:lnSpc>
              <a:defRPr/>
            </a:pPr>
            <a:r>
              <a:rPr lang="ru-RU" sz="2400" b="1">
                <a:latin typeface="Times New Roman"/>
                <a:cs typeface="Times New Roman"/>
              </a:rPr>
              <a:t>Целевые ориентиры по формированию элементарных математических представлений:</a:t>
            </a:r>
            <a:endParaRPr/>
          </a:p>
        </p:txBody>
      </p:sp>
      <p:sp>
        <p:nvSpPr>
          <p:cNvPr id="3" name="Объект 2"/>
          <p:cNvSpPr>
            <a:spLocks noGrp="1"/>
          </p:cNvSpPr>
          <p:nvPr>
            <p:ph idx="1"/>
          </p:nvPr>
        </p:nvSpPr>
        <p:spPr bwMode="auto">
          <a:xfrm>
            <a:off x="251520" y="1268760"/>
            <a:ext cx="5112568" cy="5040560"/>
          </a:xfrm>
        </p:spPr>
        <p:txBody>
          <a:bodyPr>
            <a:normAutofit/>
          </a:bodyPr>
          <a:lstStyle/>
          <a:p>
            <a:pPr>
              <a:defRPr/>
            </a:pPr>
            <a:r>
              <a:rPr lang="ru-RU" sz="2000">
                <a:solidFill>
                  <a:schemeClr val="tx2">
                    <a:lumMod val="75000"/>
                  </a:schemeClr>
                </a:solidFill>
                <a:latin typeface="Times New Roman"/>
                <a:cs typeface="Times New Roman"/>
              </a:rPr>
              <a:t>Ориентируется в количественных, пространственных и временных отношениях окружающей действительности;</a:t>
            </a:r>
            <a:endParaRPr/>
          </a:p>
          <a:p>
            <a:pPr>
              <a:defRPr/>
            </a:pPr>
            <a:r>
              <a:rPr lang="ru-RU" sz="2000">
                <a:solidFill>
                  <a:schemeClr val="tx2">
                    <a:lumMod val="75000"/>
                  </a:schemeClr>
                </a:solidFill>
                <a:latin typeface="Times New Roman"/>
                <a:cs typeface="Times New Roman"/>
              </a:rPr>
              <a:t>Считает, вычисляет, измеряет, моделирует;</a:t>
            </a:r>
            <a:endParaRPr/>
          </a:p>
          <a:p>
            <a:pPr>
              <a:defRPr/>
            </a:pPr>
            <a:r>
              <a:rPr lang="ru-RU" sz="2000">
                <a:solidFill>
                  <a:schemeClr val="tx2">
                    <a:lumMod val="75000"/>
                  </a:schemeClr>
                </a:solidFill>
                <a:latin typeface="Times New Roman"/>
                <a:cs typeface="Times New Roman"/>
              </a:rPr>
              <a:t>Владеет математической терминологией;</a:t>
            </a:r>
            <a:endParaRPr/>
          </a:p>
          <a:p>
            <a:pPr>
              <a:defRPr/>
            </a:pPr>
            <a:r>
              <a:rPr lang="ru-RU" sz="2000">
                <a:solidFill>
                  <a:schemeClr val="tx2">
                    <a:lumMod val="75000"/>
                  </a:schemeClr>
                </a:solidFill>
                <a:latin typeface="Times New Roman"/>
                <a:cs typeface="Times New Roman"/>
              </a:rPr>
              <a:t>Развиты познавательные интересы и способности, логическое мышление;</a:t>
            </a:r>
            <a:endParaRPr/>
          </a:p>
          <a:p>
            <a:pPr>
              <a:defRPr/>
            </a:pPr>
            <a:r>
              <a:rPr lang="ru-RU" sz="2000">
                <a:solidFill>
                  <a:schemeClr val="tx2">
                    <a:lumMod val="75000"/>
                  </a:schemeClr>
                </a:solidFill>
                <a:latin typeface="Times New Roman"/>
                <a:cs typeface="Times New Roman"/>
              </a:rPr>
              <a:t>Владеет простейшими графическими навыками и умениями;</a:t>
            </a:r>
            <a:endParaRPr/>
          </a:p>
          <a:p>
            <a:pPr>
              <a:defRPr/>
            </a:pPr>
            <a:r>
              <a:rPr lang="ru-RU" sz="2000">
                <a:solidFill>
                  <a:schemeClr val="tx2">
                    <a:lumMod val="75000"/>
                  </a:schemeClr>
                </a:solidFill>
                <a:latin typeface="Times New Roman"/>
                <a:cs typeface="Times New Roman"/>
              </a:rPr>
              <a:t>Владеет общими приемами умственной деятельности (классификация, сравнение, обобщение и т.д.).</a:t>
            </a:r>
            <a:endParaRPr/>
          </a:p>
          <a:p>
            <a:pPr>
              <a:defRPr/>
            </a:pPr>
            <a:endParaRPr lang="ru-RU"/>
          </a:p>
        </p:txBody>
      </p:sp>
      <p:pic>
        <p:nvPicPr>
          <p:cNvPr id="5" name="Рисунок 4"/>
          <p:cNvPicPr>
            <a:picLocks noChangeAspect="1"/>
          </p:cNvPicPr>
          <p:nvPr/>
        </p:nvPicPr>
        <p:blipFill>
          <a:blip r:embed="rId2"/>
          <a:stretch/>
        </p:blipFill>
        <p:spPr bwMode="auto">
          <a:xfrm>
            <a:off x="5618802" y="1376772"/>
            <a:ext cx="3078342" cy="410445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497767" y="332656"/>
            <a:ext cx="8208912" cy="1938992"/>
          </a:xfrm>
          <a:prstGeom prst="rect">
            <a:avLst/>
          </a:prstGeom>
        </p:spPr>
        <p:txBody>
          <a:bodyPr wrap="square">
            <a:spAutoFit/>
          </a:bodyPr>
          <a:lstStyle/>
          <a:p>
            <a:pPr algn="ctr">
              <a:defRPr/>
            </a:pPr>
            <a:r>
              <a:rPr lang="ru-RU" sz="2000">
                <a:latin typeface="Times New Roman"/>
                <a:cs typeface="Times New Roman"/>
              </a:rPr>
              <a:t>Сегодня воспитателю необходимо так выстраивать образовательную деятельность в детском саду, чтобы каждый ребёнок активно и увлеченно занимался. Предлагая детям задания математического содержания, необходимо учитывать, что их индивидуальные способности и предпочтения будут различными и поэтому освоение детьми математического содержания носит сугубо индивидуальный характер.</a:t>
            </a:r>
            <a:endParaRPr/>
          </a:p>
        </p:txBody>
      </p:sp>
      <p:pic>
        <p:nvPicPr>
          <p:cNvPr id="8196" name="Picture 4" descr="https://ae04.alicdn.com/kf/Hfd9e03febd834807b66a44430741e8386.jpg"/>
          <p:cNvPicPr>
            <a:picLocks noChangeAspect="1" noChangeArrowheads="1"/>
          </p:cNvPicPr>
          <p:nvPr/>
        </p:nvPicPr>
        <p:blipFill>
          <a:blip r:embed="rId2"/>
          <a:stretch/>
        </p:blipFill>
        <p:spPr bwMode="auto">
          <a:xfrm>
            <a:off x="827584" y="2564904"/>
            <a:ext cx="3677632" cy="3677632"/>
          </a:xfrm>
          <a:prstGeom prst="rect">
            <a:avLst/>
          </a:prstGeom>
          <a:noFill/>
        </p:spPr>
      </p:pic>
      <p:pic>
        <p:nvPicPr>
          <p:cNvPr id="8198" name="Picture 6" descr="https://ae04.alicdn.com/kf/H9b3ae2a033d247f089db15288a7a8698N.jpg"/>
          <p:cNvPicPr>
            <a:picLocks noChangeAspect="1" noChangeArrowheads="1"/>
          </p:cNvPicPr>
          <p:nvPr/>
        </p:nvPicPr>
        <p:blipFill>
          <a:blip r:embed="rId3"/>
          <a:stretch/>
        </p:blipFill>
        <p:spPr bwMode="auto">
          <a:xfrm>
            <a:off x="4716016" y="2564904"/>
            <a:ext cx="3677632" cy="367763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 name="Прямоугольник 3"/>
          <p:cNvSpPr/>
          <p:nvPr/>
        </p:nvSpPr>
        <p:spPr bwMode="auto">
          <a:xfrm>
            <a:off x="323528" y="197346"/>
            <a:ext cx="8496944" cy="3477875"/>
          </a:xfrm>
          <a:prstGeom prst="rect">
            <a:avLst/>
          </a:prstGeom>
        </p:spPr>
        <p:txBody>
          <a:bodyPr wrap="square">
            <a:spAutoFit/>
          </a:bodyPr>
          <a:lstStyle/>
          <a:p>
            <a:pPr algn="just">
              <a:defRPr/>
            </a:pPr>
            <a:r>
              <a:rPr lang="ru-RU" sz="2000">
                <a:latin typeface="Times New Roman"/>
                <a:cs typeface="Times New Roman"/>
              </a:rPr>
              <a:t>Овладение математическими представлениями будет эффективным и результативным только тогда, когда дети не видят, что их чему-то учат. Им кажется, что они только играют. Не заметно для себя в процессе игровых действий с игровым материалом считают, складывают, вычитают, решают логические задачи.</a:t>
            </a:r>
            <a:endParaRPr/>
          </a:p>
          <a:p>
            <a:pPr algn="just">
              <a:defRPr/>
            </a:pPr>
            <a:endParaRPr lang="ru-RU" sz="2000">
              <a:latin typeface="Times New Roman"/>
              <a:cs typeface="Times New Roman"/>
            </a:endParaRPr>
          </a:p>
          <a:p>
            <a:pPr algn="ctr">
              <a:defRPr/>
            </a:pPr>
            <a:r>
              <a:rPr lang="ru-RU" sz="2000">
                <a:latin typeface="Times New Roman"/>
                <a:cs typeface="Times New Roman"/>
              </a:rPr>
              <a:t> </a:t>
            </a:r>
            <a:r>
              <a:rPr lang="ru-RU" sz="2000" b="1" i="1">
                <a:solidFill>
                  <a:schemeClr val="tx2">
                    <a:lumMod val="75000"/>
                  </a:schemeClr>
                </a:solidFill>
                <a:latin typeface="Times New Roman"/>
                <a:cs typeface="Times New Roman"/>
              </a:rPr>
              <a:t>Возможности организации такой деятельности расширяются при условии создания в группе детского сада развивающей предметно-пространственной среды. Ведь правильно организованная предметно-пространственная среда позволяет каждому ребенку:</a:t>
            </a:r>
            <a:endParaRPr/>
          </a:p>
          <a:p>
            <a:pPr algn="ctr">
              <a:defRPr/>
            </a:pPr>
            <a:r>
              <a:rPr lang="ru-RU" sz="2000" b="1" i="1">
                <a:solidFill>
                  <a:schemeClr val="tx2">
                    <a:lumMod val="75000"/>
                  </a:schemeClr>
                </a:solidFill>
                <a:latin typeface="Times New Roman"/>
                <a:cs typeface="Times New Roman"/>
              </a:rPr>
              <a:t> </a:t>
            </a:r>
            <a:endParaRPr/>
          </a:p>
        </p:txBody>
      </p:sp>
      <p:sp>
        <p:nvSpPr>
          <p:cNvPr id="5" name="Овал 4"/>
          <p:cNvSpPr/>
          <p:nvPr/>
        </p:nvSpPr>
        <p:spPr bwMode="auto">
          <a:xfrm>
            <a:off x="143508" y="3861048"/>
            <a:ext cx="295232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ru-RU" b="1" i="1">
                <a:solidFill>
                  <a:schemeClr val="tx2">
                    <a:lumMod val="75000"/>
                  </a:schemeClr>
                </a:solidFill>
                <a:latin typeface="Times New Roman"/>
                <a:cs typeface="Times New Roman"/>
              </a:rPr>
              <a:t>найти занятие по душе</a:t>
            </a:r>
            <a:endParaRPr lang="ru-RU"/>
          </a:p>
        </p:txBody>
      </p:sp>
      <p:sp>
        <p:nvSpPr>
          <p:cNvPr id="6" name="Овал 5"/>
          <p:cNvSpPr/>
          <p:nvPr/>
        </p:nvSpPr>
        <p:spPr bwMode="auto">
          <a:xfrm>
            <a:off x="3095836" y="3861048"/>
            <a:ext cx="295232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ru-RU" b="1" i="1">
                <a:solidFill>
                  <a:schemeClr val="tx2">
                    <a:lumMod val="75000"/>
                  </a:schemeClr>
                </a:solidFill>
                <a:latin typeface="Times New Roman"/>
                <a:cs typeface="Times New Roman"/>
              </a:rPr>
              <a:t>поверить в свои силы и способности</a:t>
            </a:r>
            <a:endParaRPr lang="ru-RU"/>
          </a:p>
        </p:txBody>
      </p:sp>
      <p:sp>
        <p:nvSpPr>
          <p:cNvPr id="7" name="Овал 6"/>
          <p:cNvSpPr/>
          <p:nvPr/>
        </p:nvSpPr>
        <p:spPr bwMode="auto">
          <a:xfrm>
            <a:off x="1259632" y="5373215"/>
            <a:ext cx="3096344" cy="102306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ru-RU" sz="1600" b="1" i="1">
                <a:solidFill>
                  <a:schemeClr val="tx2">
                    <a:lumMod val="75000"/>
                  </a:schemeClr>
                </a:solidFill>
                <a:latin typeface="Times New Roman"/>
                <a:cs typeface="Times New Roman"/>
              </a:rPr>
              <a:t>научиться взаимодействовать с педагогами и со сверстниками</a:t>
            </a:r>
            <a:endParaRPr lang="ru-RU" sz="1600"/>
          </a:p>
        </p:txBody>
      </p:sp>
      <p:sp>
        <p:nvSpPr>
          <p:cNvPr id="8" name="Овал 7"/>
          <p:cNvSpPr/>
          <p:nvPr/>
        </p:nvSpPr>
        <p:spPr bwMode="auto">
          <a:xfrm>
            <a:off x="4716016" y="5373216"/>
            <a:ext cx="3096344" cy="102306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ru-RU" b="1" i="1">
                <a:solidFill>
                  <a:schemeClr val="tx2">
                    <a:lumMod val="75000"/>
                  </a:schemeClr>
                </a:solidFill>
                <a:latin typeface="Times New Roman"/>
                <a:cs typeface="Times New Roman"/>
              </a:rPr>
              <a:t>понимать и оценивать чувства и поступки</a:t>
            </a:r>
            <a:endParaRPr lang="ru-RU"/>
          </a:p>
        </p:txBody>
      </p:sp>
      <p:sp>
        <p:nvSpPr>
          <p:cNvPr id="9" name="Овал 8"/>
          <p:cNvSpPr/>
          <p:nvPr/>
        </p:nvSpPr>
        <p:spPr bwMode="auto">
          <a:xfrm>
            <a:off x="6039510" y="3861048"/>
            <a:ext cx="2952328" cy="93610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ru-RU" b="1" i="1">
                <a:solidFill>
                  <a:schemeClr val="tx2">
                    <a:lumMod val="75000"/>
                  </a:schemeClr>
                </a:solidFill>
                <a:latin typeface="Times New Roman"/>
                <a:cs typeface="Times New Roman"/>
              </a:rPr>
              <a:t>аргументировать свои выводы</a:t>
            </a:r>
            <a:endParaRPr lang="ru-RU"/>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1.jpg"/></Relationships>
</file>

<file path=ppt/theme/theme1.xml><?xml version="1.0" encoding="utf-8"?>
<a:theme xmlns:a="http://schemas.openxmlformats.org/drawingml/2006/main" xmlns:r="http://schemas.openxmlformats.org/officeDocument/2006/relationships" xmlns:p="http://schemas.openxmlformats.org/presentation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Arial"/>
        <a:cs typeface="Arial"/>
      </a:majorFont>
      <a:minorFont>
        <a:latin typeface="Palatino Linotype"/>
        <a:ea typeface="Arial"/>
        <a:cs typeface="Arial"/>
      </a:minorFont>
    </a:fontScheme>
    <a:fmtScheme name="Исполнитель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gradFill>
        <a:blipFill>
          <a:blip r:embed="rId1">
            <a:duotone>
              <a:schemeClr val="phClr">
                <a:tint val="95000"/>
              </a:schemeClr>
              <a:schemeClr val="phClr">
                <a:shade val="90000"/>
              </a:schemeClr>
            </a:duotone>
          </a:blip>
          <a:tile algn="tl" flip="none" sx="100000" sy="100000" tx="0" ty="0"/>
        </a:blip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Executive</Template>
  <TotalTime>0</TotalTime>
  <Words>0</Words>
  <Application>R7-Office/7.2.0.134</Application>
  <DocSecurity>0</DocSecurity>
  <PresentationFormat>Экран (4:3)</PresentationFormat>
  <Paragraphs>0</Paragraphs>
  <Slides>17</Slides>
  <Notes>17</Notes>
  <HiddenSlides>0</HiddenSlides>
  <MMClips>2</MMClips>
  <ScaleCrop>0</ScaleCrop>
  <HeadingPairs>
    <vt:vector size="4" baseType="variant">
      <vt:variant>
        <vt:lpstr>Theme</vt:lpstr>
      </vt:variant>
      <vt:variant>
        <vt:i4>1</vt:i4>
      </vt:variant>
      <vt:variant>
        <vt:lpstr>Slide Titles</vt:lpstr>
      </vt:variant>
      <vt:variant>
        <vt:i4>17</vt:i4>
      </vt:variant>
    </vt:vector>
  </HeadingPairs>
  <TitlesOfParts>
    <vt:vector size="18"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Отчет по самообразованию  «Логико-математическое развитие детей младшего дошкольного возраста»</dc:title>
  <dc:subject/>
  <dc:creator>Ксюша</dc:creator>
  <cp:keywords/>
  <dc:description/>
  <dc:identifier/>
  <dc:language/>
  <cp:lastModifiedBy>МБДОУ БЕРЕЗКА</cp:lastModifiedBy>
  <cp:revision>18</cp:revision>
  <dcterms:created xsi:type="dcterms:W3CDTF">2023-05-04T15:47:35Z</dcterms:created>
  <dcterms:modified xsi:type="dcterms:W3CDTF">2023-05-30T19:22:16Z</dcterms:modified>
  <cp:category/>
  <cp:contentStatus/>
  <cp:version/>
</cp:coreProperties>
</file>