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9144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2877F685-6191-FB3C-4C0C-CD5CCBFD9C94}">
  <a:tblStyle styleId="{2877F685-6191-FB3C-4C0C-CD5CCBFD9C94}" styleName="Светлый стиль 1 - акцент 1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Style>
        <a:tcBdr/>
        <a:fill>
          <a:solidFill>
            <a:schemeClr val="accent1">
              <a:alpha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12700">
              <a:solidFill>
                <a:schemeClr val="accent1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>
          <a:bottom>
            <a:ln w="12700">
              <a:solidFill>
                <a:schemeClr val="accent1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presProps" Target="presProps.xml" /><Relationship Id="rId24" Type="http://schemas.openxmlformats.org/officeDocument/2006/relationships/tableStyles" Target="tableStyles.xml" /><Relationship Id="rId2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AF463A-BC7C-46EE-9F1E-7F377CCA4891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83448D-3A78-4528-A469-B745A65DA480}" type="slidenum">
              <a:rPr lang="en-US"/>
              <a:t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9" Type="http://schemas.openxmlformats.org/officeDocument/2006/relationships/image" Target="../media/image12.jpg"/><Relationship Id="rId10" Type="http://schemas.openxmlformats.org/officeDocument/2006/relationships/image" Target="../media/image13.jpg"/><Relationship Id="rId11" Type="http://schemas.openxmlformats.org/officeDocument/2006/relationships/image" Target="../media/image14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8" Type="http://schemas.openxmlformats.org/officeDocument/2006/relationships/image" Target="../media/image20.jpg"/><Relationship Id="rId9" Type="http://schemas.openxmlformats.org/officeDocument/2006/relationships/image" Target="../media/image21.jpg"/><Relationship Id="rId10" Type="http://schemas.openxmlformats.org/officeDocument/2006/relationships/image" Target="../media/image22.jpg"/><Relationship Id="rId11" Type="http://schemas.openxmlformats.org/officeDocument/2006/relationships/image" Target="../media/image23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4.jpg"/><Relationship Id="rId4" Type="http://schemas.openxmlformats.org/officeDocument/2006/relationships/image" Target="../media/image2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4.pn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8" Type="http://schemas.openxmlformats.org/officeDocument/2006/relationships/image" Target="../media/image31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4.pn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36.jpg"/><Relationship Id="rId9" Type="http://schemas.openxmlformats.org/officeDocument/2006/relationships/image" Target="../media/image37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9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Владимир\Desktop\семинар нрав патриотич\img14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7" name="Блок-схема: перфолента 6"/>
          <p:cNvSpPr/>
          <p:nvPr/>
        </p:nvSpPr>
        <p:spPr bwMode="auto">
          <a:xfrm>
            <a:off x="3429000" y="228600"/>
            <a:ext cx="5105400" cy="2667000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 scaled="1"/>
                </a:gradFill>
              </a:rPr>
              <a:t>Патриотическое воспитание дошкольников</a:t>
            </a:r>
            <a:endParaRPr/>
          </a:p>
        </p:txBody>
      </p:sp>
      <p:sp>
        <p:nvSpPr>
          <p:cNvPr id="2" name="Волна 1"/>
          <p:cNvSpPr/>
          <p:nvPr/>
        </p:nvSpPr>
        <p:spPr bwMode="auto">
          <a:xfrm>
            <a:off x="2590800" y="5410200"/>
            <a:ext cx="5562600" cy="990600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/>
              <a:t>Бражникова</a:t>
            </a:r>
            <a:r>
              <a:rPr lang="ru-RU" sz="3200"/>
              <a:t> Е.В</a:t>
            </a:r>
            <a:endParaRPr lang="ru-RU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 (фон) презентаций &quot;Россия&quot;-6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640956" cy="72307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971800" y="914400"/>
            <a:ext cx="5715000" cy="533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Sitka Display"/>
              </a:rPr>
              <a:t>Методы и формы  работы с детьми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1066800" y="2667000"/>
            <a:ext cx="7543800" cy="381000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ru-RU" sz="7200">
                <a:latin typeface="Sitka Display"/>
              </a:rPr>
              <a:t>Наблюдение за тем, как люди трудятся на территории детского сада и в городе, как изменяется его облик благодаря этому труду</a:t>
            </a:r>
            <a:endParaRPr/>
          </a:p>
          <a:p>
            <a:pPr>
              <a:defRPr/>
            </a:pPr>
            <a:r>
              <a:rPr lang="ru-RU" sz="7200">
                <a:latin typeface="Sitka Display"/>
              </a:rPr>
              <a:t>Демонстрация тематических слайдов, видеороликов, иллюстраций</a:t>
            </a:r>
            <a:endParaRPr/>
          </a:p>
          <a:p>
            <a:pPr>
              <a:defRPr/>
            </a:pPr>
            <a:r>
              <a:rPr lang="ru-RU" sz="7200">
                <a:latin typeface="Sitka Display"/>
              </a:rPr>
              <a:t>Прослушивание тематических аудиозаписей, это могут быть голоса птиц леса  гимн России</a:t>
            </a:r>
            <a:endParaRPr/>
          </a:p>
          <a:p>
            <a:pPr>
              <a:defRPr/>
            </a:pPr>
            <a:r>
              <a:rPr lang="ru-RU" sz="7200">
                <a:latin typeface="Sitka Display"/>
              </a:rPr>
              <a:t>Знакомство с фольклором – сказками, пословицами, поговорками, песнями, играми</a:t>
            </a:r>
            <a:endParaRPr/>
          </a:p>
          <a:p>
            <a:pPr>
              <a:defRPr/>
            </a:pPr>
            <a:r>
              <a:rPr lang="ru-RU" sz="7200">
                <a:latin typeface="Sitka Display"/>
              </a:rPr>
              <a:t>Знакомство с народным творчеством, вышивкой, орнаментами</a:t>
            </a:r>
            <a:endParaRPr/>
          </a:p>
          <a:p>
            <a:pPr>
              <a:defRPr/>
            </a:pPr>
            <a:r>
              <a:rPr lang="ru-RU" sz="7200">
                <a:latin typeface="Sitka Display"/>
              </a:rPr>
              <a:t>Знакомство с творчеством отечественных писателей, композиторов и художников</a:t>
            </a:r>
            <a:endParaRPr/>
          </a:p>
          <a:p>
            <a:pPr>
              <a:defRPr/>
            </a:pPr>
            <a:r>
              <a:rPr lang="ru-RU" sz="7200">
                <a:latin typeface="Sitka Display"/>
              </a:rPr>
              <a:t>Участие </a:t>
            </a:r>
            <a:r>
              <a:rPr lang="ru-RU" sz="7200">
                <a:latin typeface="Sitka Display"/>
              </a:rPr>
              <a:t>в праздниках</a:t>
            </a:r>
            <a:endParaRPr/>
          </a:p>
          <a:p>
            <a:pPr>
              <a:defRPr/>
            </a:pPr>
            <a:r>
              <a:rPr lang="ru-RU" sz="7200">
                <a:latin typeface="Sitka Display"/>
              </a:rPr>
              <a:t>Игры </a:t>
            </a:r>
            <a:r>
              <a:rPr lang="ru-RU" sz="7200">
                <a:latin typeface="Sitka Display"/>
              </a:rPr>
              <a:t>и создание атрибутов к играм</a:t>
            </a:r>
            <a:endParaRPr/>
          </a:p>
          <a:p>
            <a:pPr>
              <a:defRPr/>
            </a:pPr>
            <a:r>
              <a:rPr lang="ru-RU" sz="7200">
                <a:latin typeface="Sitka Display"/>
              </a:rPr>
              <a:t>Участие в </a:t>
            </a:r>
            <a:r>
              <a:rPr lang="ru-RU" sz="7200">
                <a:latin typeface="Sitka Display"/>
              </a:rPr>
              <a:t>выставках</a:t>
            </a:r>
            <a:endParaRPr lang="ru-RU" sz="7200">
              <a:latin typeface="Sitka Display"/>
            </a:endParaRPr>
          </a:p>
          <a:p>
            <a:pPr>
              <a:defRPr/>
            </a:pPr>
            <a:r>
              <a:rPr lang="ru-RU" sz="7200">
                <a:latin typeface="Sitka Display"/>
              </a:rPr>
              <a:t>Нод</a:t>
            </a:r>
            <a:endParaRPr lang="ru-RU" sz="7200">
              <a:latin typeface="Sitka Display"/>
            </a:endParaRPr>
          </a:p>
          <a:p>
            <a:pPr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124200" y="1447800"/>
            <a:ext cx="5638800" cy="1143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/>
              <a:buChar char="•"/>
              <a:defRPr/>
            </a:pPr>
            <a:r>
              <a:rPr lang="ru-RU">
                <a:latin typeface="Sitka Display"/>
              </a:rPr>
              <a:t>Целевые прогулки, экскурсии к мемориалу славы, к памятникам, </a:t>
            </a:r>
            <a:r>
              <a:rPr lang="ru-RU">
                <a:latin typeface="Sitka Display"/>
              </a:rPr>
              <a:t>монументам </a:t>
            </a:r>
            <a:r>
              <a:rPr lang="ru-RU">
                <a:latin typeface="Sitka Display"/>
              </a:rPr>
              <a:t>и т. д.</a:t>
            </a:r>
            <a:endParaRPr/>
          </a:p>
          <a:p>
            <a:pPr>
              <a:buFont typeface="Arial"/>
              <a:buChar char="•"/>
              <a:defRPr/>
            </a:pPr>
            <a:r>
              <a:rPr lang="ru-RU">
                <a:latin typeface="Sitka Display"/>
              </a:rPr>
              <a:t>Рассказы воспитателя, беседы с детьми о славной истории родной страны и родного города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rgbClr val="002060"/>
                </a:solidFill>
                <a:latin typeface="Sitka Display"/>
              </a:rPr>
              <a:t>Работа с родителями</a:t>
            </a:r>
            <a:endParaRPr/>
          </a:p>
        </p:txBody>
      </p:sp>
      <p:sp>
        <p:nvSpPr>
          <p:cNvPr id="5" name="Овал 4"/>
          <p:cNvSpPr/>
          <p:nvPr/>
        </p:nvSpPr>
        <p:spPr bwMode="auto">
          <a:xfrm>
            <a:off x="3200400" y="2743200"/>
            <a:ext cx="2971800" cy="1371600"/>
          </a:xfrm>
          <a:prstGeom prst="ellips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2060"/>
                </a:solidFill>
                <a:latin typeface="Sitka Display"/>
              </a:rPr>
              <a:t>Мастер классы от родителей</a:t>
            </a:r>
            <a:endParaRPr lang="ru-RU" b="1">
              <a:solidFill>
                <a:srgbClr val="002060"/>
              </a:solidFill>
              <a:latin typeface="Sitka Display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5831388" y="4343400"/>
            <a:ext cx="2819400" cy="1371600"/>
          </a:xfrm>
          <a:prstGeom prst="ellips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  <a:latin typeface="Sitka Display"/>
              </a:rPr>
              <a:t>Консультации</a:t>
            </a:r>
            <a:endParaRPr/>
          </a:p>
        </p:txBody>
      </p:sp>
      <p:sp>
        <p:nvSpPr>
          <p:cNvPr id="8" name="Овал 7"/>
          <p:cNvSpPr/>
          <p:nvPr/>
        </p:nvSpPr>
        <p:spPr bwMode="auto">
          <a:xfrm>
            <a:off x="1683707" y="4672208"/>
            <a:ext cx="2819400" cy="1371600"/>
          </a:xfrm>
          <a:prstGeom prst="ellips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  <a:latin typeface="Sitka Display"/>
              </a:rPr>
              <a:t>Дни открытых дверей</a:t>
            </a:r>
            <a:endParaRPr/>
          </a:p>
        </p:txBody>
      </p:sp>
      <p:sp>
        <p:nvSpPr>
          <p:cNvPr id="9" name="Овал 8"/>
          <p:cNvSpPr/>
          <p:nvPr/>
        </p:nvSpPr>
        <p:spPr bwMode="auto">
          <a:xfrm>
            <a:off x="5867399" y="1219200"/>
            <a:ext cx="2819400" cy="1371600"/>
          </a:xfrm>
          <a:prstGeom prst="ellips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  <a:latin typeface="Sitka Display"/>
              </a:rPr>
              <a:t>Родительские собрания</a:t>
            </a:r>
            <a:endParaRPr/>
          </a:p>
        </p:txBody>
      </p:sp>
      <p:sp>
        <p:nvSpPr>
          <p:cNvPr id="12" name="Овал 11"/>
          <p:cNvSpPr/>
          <p:nvPr/>
        </p:nvSpPr>
        <p:spPr bwMode="auto">
          <a:xfrm>
            <a:off x="381000" y="1371600"/>
            <a:ext cx="2819400" cy="1371600"/>
          </a:xfrm>
          <a:prstGeom prst="ellips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2060"/>
                </a:solidFill>
                <a:latin typeface="Sitka Display"/>
              </a:rPr>
              <a:t>Участие в мероприятиях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002060"/>
                </a:solidFill>
                <a:latin typeface="Sitka Display"/>
              </a:rPr>
              <a:t>( праздники конкурсы</a:t>
            </a:r>
            <a:r>
              <a:rPr lang="ru-RU"/>
              <a:t>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5240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>
                <a:solidFill>
                  <a:srgbClr val="002060"/>
                </a:solidFill>
                <a:latin typeface="Sitka Display"/>
              </a:rPr>
              <a:t>Работа с </a:t>
            </a:r>
            <a:r>
              <a:rPr lang="ru-RU" b="1">
                <a:solidFill>
                  <a:srgbClr val="002060"/>
                </a:solidFill>
                <a:latin typeface="Sitka Display"/>
              </a:rPr>
              <a:t>социумом</a:t>
            </a:r>
            <a:endParaRPr lang="ru-RU" b="1">
              <a:solidFill>
                <a:srgbClr val="002060"/>
              </a:solidFill>
              <a:latin typeface="Sitka Display"/>
            </a:endParaRPr>
          </a:p>
        </p:txBody>
      </p:sp>
      <p:sp>
        <p:nvSpPr>
          <p:cNvPr id="6" name="7-конечная звезда 5"/>
          <p:cNvSpPr/>
          <p:nvPr/>
        </p:nvSpPr>
        <p:spPr bwMode="auto">
          <a:xfrm>
            <a:off x="4800600" y="4191000"/>
            <a:ext cx="3048000" cy="1905000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2060"/>
                </a:solidFill>
                <a:latin typeface="Bookman Old Style"/>
              </a:rPr>
              <a:t>Б</a:t>
            </a:r>
            <a:r>
              <a:rPr lang="ru-RU" b="1">
                <a:solidFill>
                  <a:srgbClr val="002060"/>
                </a:solidFill>
                <a:latin typeface="Bookman Old Style"/>
              </a:rPr>
              <a:t>иблиотека</a:t>
            </a:r>
            <a:endParaRPr lang="ru-RU" b="1">
              <a:solidFill>
                <a:srgbClr val="002060"/>
              </a:solidFill>
              <a:latin typeface="Bookman Old Style"/>
            </a:endParaRPr>
          </a:p>
        </p:txBody>
      </p:sp>
      <p:sp>
        <p:nvSpPr>
          <p:cNvPr id="7" name="7-конечная звезда 6"/>
          <p:cNvSpPr/>
          <p:nvPr/>
        </p:nvSpPr>
        <p:spPr bwMode="auto">
          <a:xfrm>
            <a:off x="5943600" y="914400"/>
            <a:ext cx="2743200" cy="1905000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  <a:latin typeface="Bookman Old Style"/>
              </a:rPr>
              <a:t>Дом культур</a:t>
            </a:r>
            <a:r>
              <a:rPr lang="ru-RU" sz="2000" b="1">
                <a:solidFill>
                  <a:srgbClr val="002060"/>
                </a:solidFill>
              </a:rPr>
              <a:t>ы</a:t>
            </a:r>
            <a:endParaRPr/>
          </a:p>
        </p:txBody>
      </p:sp>
      <p:sp>
        <p:nvSpPr>
          <p:cNvPr id="9" name="7-конечная звезда 8"/>
          <p:cNvSpPr/>
          <p:nvPr/>
        </p:nvSpPr>
        <p:spPr bwMode="auto">
          <a:xfrm>
            <a:off x="609600" y="3886200"/>
            <a:ext cx="2743200" cy="1905000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2060"/>
                </a:solidFill>
                <a:latin typeface="Bookman Old Style"/>
              </a:rPr>
              <a:t>ОГИБДД</a:t>
            </a:r>
            <a:endParaRPr lang="ru-RU">
              <a:solidFill>
                <a:srgbClr val="002060"/>
              </a:solidFill>
              <a:latin typeface="Bookman Old Style"/>
            </a:endParaRPr>
          </a:p>
        </p:txBody>
      </p:sp>
      <p:sp>
        <p:nvSpPr>
          <p:cNvPr id="13" name="7-конечная звезда 12"/>
          <p:cNvSpPr/>
          <p:nvPr/>
        </p:nvSpPr>
        <p:spPr bwMode="auto">
          <a:xfrm>
            <a:off x="2885162" y="2286000"/>
            <a:ext cx="3505199" cy="1905000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2060"/>
                </a:solidFill>
                <a:latin typeface="Bookman Old Style"/>
              </a:rPr>
              <a:t>Духовенство</a:t>
            </a:r>
            <a:endParaRPr/>
          </a:p>
        </p:txBody>
      </p:sp>
      <p:sp>
        <p:nvSpPr>
          <p:cNvPr id="11" name="7-конечная звезда 10"/>
          <p:cNvSpPr/>
          <p:nvPr/>
        </p:nvSpPr>
        <p:spPr bwMode="auto">
          <a:xfrm>
            <a:off x="457200" y="1015130"/>
            <a:ext cx="3048000" cy="1905000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  <a:latin typeface="Bookman Old Style"/>
              </a:rPr>
              <a:t>Почта</a:t>
            </a:r>
            <a:endParaRPr lang="ru-RU" sz="2000" b="1">
              <a:solidFill>
                <a:srgbClr val="002060"/>
              </a:solidFill>
              <a:latin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1762"/>
          </a:xfr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rgbClr val="C00000"/>
                </a:solidFill>
                <a:latin typeface="Bookman Old Style"/>
              </a:rPr>
              <a:t>Патриотические уголки</a:t>
            </a:r>
            <a:endParaRPr lang="ru-RU"/>
          </a:p>
        </p:txBody>
      </p:sp>
      <p:graphicFrame>
        <p:nvGraphicFramePr>
          <p:cNvPr id="5" name="Содержимое 4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>
          <a:off x="381000" y="1463040"/>
          <a:ext cx="5029200" cy="45720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{2877F685-6191-FB3C-4C0C-CD5CCBFD9C94}</a:tableStyleId>
              </a:tblPr>
              <a:tblGrid>
                <a:gridCol w="225187"/>
                <a:gridCol w="4804012"/>
              </a:tblGrid>
              <a:tr h="365760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R w="12700" algn="ctr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400">
                          <a:solidFill>
                            <a:srgbClr val="C00000"/>
                          </a:solidFill>
                        </a:rPr>
                        <a:t>                                </a:t>
                      </a:r>
                      <a:r>
                        <a:rPr lang="ru-RU" sz="2400" b="1">
                          <a:solidFill>
                            <a:srgbClr val="C00000"/>
                          </a:solidFill>
                        </a:rPr>
                        <a:t>В нашей группе</a:t>
                      </a:r>
                      <a:endParaRPr lang="ru-RU" sz="2400" b="1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 bwMode="auto">
          <a:xfrm>
            <a:off x="914400" y="1828800"/>
            <a:ext cx="73152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solidFill>
                  <a:srgbClr val="002060"/>
                </a:solidFill>
                <a:latin typeface="Bahnschrift SemiLight SemiConde"/>
              </a:rPr>
              <a:t>Государственная символика (флаг, герб, текст гимна)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  <a:latin typeface="Bahnschrift SemiLight SemiConde"/>
              </a:rPr>
              <a:t> Портрет президента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  <a:latin typeface="Bahnschrift SemiLight SemiConde"/>
              </a:rPr>
              <a:t>Карта </a:t>
            </a:r>
            <a:r>
              <a:rPr lang="ru-RU">
                <a:solidFill>
                  <a:srgbClr val="002060"/>
                </a:solidFill>
                <a:latin typeface="Bahnschrift SemiLight SemiConde"/>
              </a:rPr>
              <a:t>страны</a:t>
            </a:r>
            <a:endParaRPr lang="ru-RU">
              <a:solidFill>
                <a:srgbClr val="002060"/>
              </a:solidFill>
              <a:latin typeface="Bahnschrift SemiLight SemiConde"/>
            </a:endParaRPr>
          </a:p>
          <a:p>
            <a:pPr>
              <a:defRPr/>
            </a:pPr>
            <a:r>
              <a:rPr lang="ru-RU">
                <a:solidFill>
                  <a:srgbClr val="002060"/>
                </a:solidFill>
                <a:latin typeface="Bahnschrift SemiLight SemiConde"/>
              </a:rPr>
              <a:t>Куклы-</a:t>
            </a:r>
            <a:r>
              <a:rPr lang="ru-RU">
                <a:solidFill>
                  <a:srgbClr val="002060"/>
                </a:solidFill>
                <a:latin typeface="Bahnschrift SemiLight SemiConde"/>
              </a:rPr>
              <a:t>м</a:t>
            </a:r>
            <a:r>
              <a:rPr lang="ru-RU">
                <a:solidFill>
                  <a:srgbClr val="002060"/>
                </a:solidFill>
                <a:latin typeface="Bahnschrift SemiLight SemiConde"/>
              </a:rPr>
              <a:t>атрешки</a:t>
            </a:r>
            <a:endParaRPr lang="ru-RU">
              <a:solidFill>
                <a:srgbClr val="002060"/>
              </a:solidFill>
              <a:latin typeface="Bahnschrift SemiLight SemiConde"/>
            </a:endParaRPr>
          </a:p>
          <a:p>
            <a:pPr>
              <a:defRPr/>
            </a:pPr>
            <a:r>
              <a:rPr lang="ru-RU">
                <a:solidFill>
                  <a:srgbClr val="002060"/>
                </a:solidFill>
                <a:latin typeface="Bahnschrift SemiLight SemiConde"/>
              </a:rPr>
              <a:t>Иллюстрации </a:t>
            </a:r>
            <a:r>
              <a:rPr lang="ru-RU">
                <a:solidFill>
                  <a:srgbClr val="002060"/>
                </a:solidFill>
                <a:latin typeface="Bahnschrift SemiLight SemiConde"/>
              </a:rPr>
              <a:t>с изображением памятников архитектуры, современных зданий родного города;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  <a:latin typeface="Bahnschrift SemiLight SemiConde"/>
              </a:rPr>
              <a:t>Книги с русскими народными сказками, </a:t>
            </a:r>
            <a:r>
              <a:rPr lang="ru-RU">
                <a:solidFill>
                  <a:srgbClr val="002060"/>
                </a:solidFill>
                <a:latin typeface="Bahnschrift SemiLight SemiConde"/>
              </a:rPr>
              <a:t>потешками</a:t>
            </a:r>
            <a:r>
              <a:rPr lang="ru-RU">
                <a:solidFill>
                  <a:srgbClr val="002060"/>
                </a:solidFill>
                <a:latin typeface="Bahnschrift SemiLight SemiConde"/>
              </a:rPr>
              <a:t>, прибаутками;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  <a:latin typeface="Bahnschrift SemiLight SemiConde"/>
              </a:rPr>
              <a:t>Иллюстрации, фотографии с изображением народных и государственных праздников.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  <a:latin typeface="Bahnschrift SemiLight SemiConde"/>
              </a:rPr>
              <a:t>Различная познавательная и художественная литература;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  <a:latin typeface="Bahnschrift SemiLight SemiConde"/>
              </a:rPr>
              <a:t>Альбомы: «Моя семья», «Наш детский сад», </a:t>
            </a:r>
            <a:r>
              <a:rPr lang="ru-RU">
                <a:solidFill>
                  <a:srgbClr val="002060"/>
                </a:solidFill>
                <a:latin typeface="Bahnschrift SemiLight SemiConde"/>
              </a:rPr>
              <a:t>Лепбук</a:t>
            </a:r>
            <a:r>
              <a:rPr lang="ru-RU">
                <a:solidFill>
                  <a:srgbClr val="002060"/>
                </a:solidFill>
                <a:latin typeface="Bahnschrift SemiLight SemiConde"/>
              </a:rPr>
              <a:t> «Мой </a:t>
            </a:r>
            <a:r>
              <a:rPr lang="ru-RU">
                <a:solidFill>
                  <a:srgbClr val="002060"/>
                </a:solidFill>
                <a:latin typeface="Bahnschrift SemiLight SemiConde"/>
              </a:rPr>
              <a:t>родной </a:t>
            </a:r>
            <a:r>
              <a:rPr lang="ru-RU">
                <a:solidFill>
                  <a:srgbClr val="002060"/>
                </a:solidFill>
                <a:latin typeface="Bahnschrift SemiLight SemiConde"/>
              </a:rPr>
              <a:t> </a:t>
            </a:r>
            <a:r>
              <a:rPr lang="ru-RU">
                <a:solidFill>
                  <a:srgbClr val="002060"/>
                </a:solidFill>
                <a:latin typeface="Bahnschrift SemiLight SemiConde"/>
              </a:rPr>
              <a:t>город», «Москва – столица России»;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  <a:latin typeface="Bahnschrift SemiLight SemiConde"/>
              </a:rPr>
              <a:t>Иллюстрации с изображением животных наших лесов, природы в разное время года, деревья, цветы, </a:t>
            </a:r>
            <a:r>
              <a:rPr lang="ru-RU">
                <a:solidFill>
                  <a:srgbClr val="002060"/>
                </a:solidFill>
                <a:latin typeface="Bahnschrift SemiLight SemiConde"/>
              </a:rPr>
              <a:t>характерные для регионов страны; книги «Рассказы о войне», «Мы живем в России» и др.</a:t>
            </a:r>
            <a:endParaRPr lang="ru-RU">
              <a:solidFill>
                <a:srgbClr val="002060"/>
              </a:solidFill>
              <a:latin typeface="Bahnschrift SemiLight SemiConde"/>
            </a:endParaRPr>
          </a:p>
          <a:p>
            <a:pPr>
              <a:defRPr/>
            </a:pPr>
            <a:endParaRPr lang="ru-RU" sz="1400">
              <a:solidFill>
                <a:srgbClr val="002060"/>
              </a:solidFill>
              <a:latin typeface="Bahnschrift SemiLight SemiConde"/>
            </a:endParaRPr>
          </a:p>
        </p:txBody>
      </p:sp>
      <p:pic>
        <p:nvPicPr>
          <p:cNvPr id="1026" name="Picture 2" descr="C:\Users\User\Desktop\фото\левик 11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172233"/>
            <a:ext cx="5143500" cy="6858000"/>
          </a:xfrm>
          <a:prstGeom prst="rect">
            <a:avLst/>
          </a:prstGeom>
          <a:noFill/>
        </p:spPr>
      </p:pic>
      <p:pic>
        <p:nvPicPr>
          <p:cNvPr id="1027" name="Picture 3" descr="C:\Users\User\Desktop\фото\левик 110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000500" y="145093"/>
            <a:ext cx="5143500" cy="6858000"/>
          </a:xfrm>
          <a:prstGeom prst="rect">
            <a:avLst/>
          </a:prstGeom>
          <a:noFill/>
        </p:spPr>
      </p:pic>
      <p:pic>
        <p:nvPicPr>
          <p:cNvPr id="1028" name="Picture 4" descr="C:\Users\User\Desktop\фото\левик 112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User\Desktop\фото\левик 132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0" name="Picture 6" descr="C:\Users\User\Desktop\фото\левик 133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1" name="Picture 7" descr="C:\Users\User\Desktop\фото\левик 134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2" name="Picture 8" descr="C:\Users\User\Desktop\фото\левик 135.JP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7307" y="16701"/>
            <a:ext cx="9144000" cy="6858000"/>
          </a:xfrm>
          <a:prstGeom prst="rect">
            <a:avLst/>
          </a:prstGeom>
          <a:noFill/>
        </p:spPr>
      </p:pic>
      <p:pic>
        <p:nvPicPr>
          <p:cNvPr id="1033" name="Picture 9" descr="C:\Users\User\Desktop\фото\левик 138.JPG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4" name="Picture 10" descr="C:\Users\User\Desktop\фото\патриот 003.JPG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 (фон) презентаций &quot;Россия&quot;-6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-171400"/>
            <a:ext cx="9640956" cy="72307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66800" y="609600"/>
            <a:ext cx="7620000" cy="1524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800">
                <a:solidFill>
                  <a:srgbClr val="002060"/>
                </a:solidFill>
              </a:rPr>
              <a:t>             </a:t>
            </a:r>
            <a:endParaRPr lang="ru-RU" sz="2700">
              <a:solidFill>
                <a:srgbClr val="002060"/>
              </a:solidFill>
              <a:latin typeface="Bahnschrift SemiBold SemiConde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1828800" y="2819400"/>
            <a:ext cx="6858000" cy="33067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ru-RU" sz="2800">
                <a:solidFill>
                  <a:schemeClr val="accent5">
                    <a:lumMod val="25000"/>
                  </a:schemeClr>
                </a:solidFill>
              </a:rPr>
              <a:t>      </a:t>
            </a:r>
            <a:endParaRPr lang="ru-RU" sz="2800"/>
          </a:p>
        </p:txBody>
      </p:sp>
      <p:sp>
        <p:nvSpPr>
          <p:cNvPr id="5" name="TextBox 4"/>
          <p:cNvSpPr txBox="1"/>
          <p:nvPr/>
        </p:nvSpPr>
        <p:spPr bwMode="auto">
          <a:xfrm>
            <a:off x="3124200" y="914400"/>
            <a:ext cx="4937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C00000"/>
                </a:solidFill>
              </a:rPr>
              <a:t>Наши коллективные дела и работы</a:t>
            </a:r>
            <a:endParaRPr lang="ru-RU" sz="2400" b="1">
              <a:solidFill>
                <a:srgbClr val="C00000"/>
              </a:solidFill>
            </a:endParaRPr>
          </a:p>
        </p:txBody>
      </p:sp>
      <p:pic>
        <p:nvPicPr>
          <p:cNvPr id="2050" name="Picture 2" descr="C:\Users\User\Desktop\фото\левик 140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48478" y="24008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User\Desktop\фото\патриот 002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-6263" y="-304800"/>
            <a:ext cx="5143500" cy="6858000"/>
          </a:xfrm>
          <a:prstGeom prst="rect">
            <a:avLst/>
          </a:prstGeom>
          <a:noFill/>
        </p:spPr>
      </p:pic>
      <p:pic>
        <p:nvPicPr>
          <p:cNvPr id="2052" name="Picture 4" descr="C:\Users\User\Desktop\фото\патриот 004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8313" y="136740"/>
            <a:ext cx="9144000" cy="6858000"/>
          </a:xfrm>
          <a:prstGeom prst="rect">
            <a:avLst/>
          </a:prstGeom>
          <a:noFill/>
        </p:spPr>
      </p:pic>
      <p:pic>
        <p:nvPicPr>
          <p:cNvPr id="2053" name="Picture 5" descr="C:\Users\User\Desktop\фото\патриот 005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83968" y="0"/>
            <a:ext cx="9144000" cy="6858000"/>
          </a:xfrm>
          <a:prstGeom prst="rect">
            <a:avLst/>
          </a:prstGeom>
          <a:noFill/>
        </p:spPr>
      </p:pic>
      <p:pic>
        <p:nvPicPr>
          <p:cNvPr id="2054" name="Picture 6" descr="C:\Users\User\Desktop\фото\патриот 006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248478" y="201317"/>
            <a:ext cx="9144000" cy="6858000"/>
          </a:xfrm>
          <a:prstGeom prst="rect">
            <a:avLst/>
          </a:prstGeom>
          <a:noFill/>
        </p:spPr>
      </p:pic>
      <p:pic>
        <p:nvPicPr>
          <p:cNvPr id="2056" name="Picture 8" descr="C:\Users\User\Desktop\фото\грамота 010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283968" y="-24008"/>
            <a:ext cx="9144000" cy="6858000"/>
          </a:xfrm>
          <a:prstGeom prst="rect">
            <a:avLst/>
          </a:prstGeom>
          <a:noFill/>
        </p:spPr>
      </p:pic>
      <p:pic>
        <p:nvPicPr>
          <p:cNvPr id="2058" name="Picture 10" descr="C:\Users\User\Desktop\фото\лев 050.jp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</p:spPr>
      </p:pic>
      <p:pic>
        <p:nvPicPr>
          <p:cNvPr id="2057" name="Picture 9" descr="C:\Users\User\Desktop\фото\доки с лев 026.JPG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pic>
        <p:nvPicPr>
          <p:cNvPr id="2055" name="Picture 7" descr="C:\Users\User\Desktop\фото\авыас 023.JPG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208551" y="-17140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685800"/>
            <a:ext cx="8229600" cy="12954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ru-RU" sz="2400" b="1">
                <a:solidFill>
                  <a:srgbClr val="002060"/>
                </a:solidFill>
                <a:latin typeface="Sitka Display"/>
              </a:rPr>
            </a:br>
            <a:r>
              <a:rPr lang="ru-RU" sz="2400" b="1">
                <a:solidFill>
                  <a:srgbClr val="002060"/>
                </a:solidFill>
                <a:latin typeface="Sitka Display"/>
              </a:rPr>
              <a:t>Приняли участие в мероприятии, посвященному ВОВ</a:t>
            </a:r>
            <a:endParaRPr lang="ru-RU" sz="2400" b="1">
              <a:solidFill>
                <a:srgbClr val="002060"/>
              </a:solidFill>
              <a:latin typeface="Sitka Display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533400" y="2133600"/>
            <a:ext cx="8229600" cy="4068763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4800" b="1">
                <a:solidFill>
                  <a:srgbClr val="C00000"/>
                </a:solidFill>
              </a:rPr>
              <a:t>Ребята группы «Радуга» пригласили нас на свой концерт.</a:t>
            </a:r>
            <a:endParaRPr lang="ru-RU" sz="4800" b="1">
              <a:solidFill>
                <a:srgbClr val="C00000"/>
              </a:solidFill>
            </a:endParaRPr>
          </a:p>
        </p:txBody>
      </p:sp>
      <p:pic>
        <p:nvPicPr>
          <p:cNvPr id="5122" name="Picture 2" descr="C:\Users\User\Desktop\фото\патриот 017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C:\Users\User\Desktop\фото\патриот 020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имир\Desktop\семинар нрав патриотич\img23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2400" y="15240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2438400" y="1905000"/>
            <a:ext cx="6324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C00000"/>
                </a:solidFill>
              </a:rPr>
              <a:t>Делаем для ветеранов войны и солдат СВО открытки, пишем письма, собираем гуманитарную помощь.</a:t>
            </a:r>
            <a:endParaRPr lang="ru-RU" sz="3200" b="1">
              <a:solidFill>
                <a:srgbClr val="C00000"/>
              </a:solidFill>
            </a:endParaRPr>
          </a:p>
        </p:txBody>
      </p:sp>
      <p:pic>
        <p:nvPicPr>
          <p:cNvPr id="3074" name="Picture 2" descr="C:\Users\User\Desktop\фото\патриот 008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16910" y="15240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User\Desktop\фото\патриот 011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pic>
        <p:nvPicPr>
          <p:cNvPr id="3076" name="Picture 4" descr="C:\Users\User\Desktop\фото\патриот 012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0" y="-17745"/>
            <a:ext cx="9144000" cy="6858000"/>
          </a:xfrm>
          <a:prstGeom prst="rect">
            <a:avLst/>
          </a:prstGeom>
          <a:noFill/>
        </p:spPr>
      </p:pic>
      <p:pic>
        <p:nvPicPr>
          <p:cNvPr id="3077" name="Picture 5" descr="C:\Users\User\Desktop\фото\левик 024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62838" y="-6263"/>
            <a:ext cx="9144000" cy="6858000"/>
          </a:xfrm>
          <a:prstGeom prst="rect">
            <a:avLst/>
          </a:prstGeom>
          <a:noFill/>
        </p:spPr>
      </p:pic>
      <p:pic>
        <p:nvPicPr>
          <p:cNvPr id="3078" name="Picture 6" descr="C:\Users\User\Desktop\фото\левик 041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99165" y="-17745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имир\Desktop\семинар нрав патриотич\img23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2400" y="123173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1752599" y="1447800"/>
            <a:ext cx="57912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800" b="1">
                <a:solidFill>
                  <a:srgbClr val="C00000"/>
                </a:solidFill>
              </a:rPr>
              <a:t>Наши дети принимали участие в Пушкинских чтениях и чтениях, посвященных ВОВ</a:t>
            </a:r>
            <a:endParaRPr lang="ru-RU" sz="4800" b="1">
              <a:solidFill>
                <a:srgbClr val="C00000"/>
              </a:solidFill>
            </a:endParaRPr>
          </a:p>
        </p:txBody>
      </p:sp>
      <p:pic>
        <p:nvPicPr>
          <p:cNvPr id="4" name="Picture 2" descr="C:\Users\User\Desktop\фото\левик 089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1148" y="228600"/>
            <a:ext cx="5143500" cy="6858000"/>
          </a:xfrm>
          <a:prstGeom prst="rect">
            <a:avLst/>
          </a:prstGeom>
          <a:noFill/>
        </p:spPr>
      </p:pic>
      <p:pic>
        <p:nvPicPr>
          <p:cNvPr id="4099" name="Picture 3" descr="C:\Users\User\Desktop\фото\левик 090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2622898" y="123173"/>
            <a:ext cx="5143500" cy="6858000"/>
          </a:xfrm>
          <a:prstGeom prst="rect">
            <a:avLst/>
          </a:prstGeom>
          <a:noFill/>
        </p:spPr>
      </p:pic>
      <p:pic>
        <p:nvPicPr>
          <p:cNvPr id="4100" name="Picture 4" descr="C:\Users\User\Desktop\фото\левик 091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4173777" y="123173"/>
            <a:ext cx="5143500" cy="6858000"/>
          </a:xfrm>
          <a:prstGeom prst="rect">
            <a:avLst/>
          </a:prstGeom>
          <a:noFill/>
        </p:spPr>
      </p:pic>
      <p:pic>
        <p:nvPicPr>
          <p:cNvPr id="4101" name="Picture 5" descr="C:\Users\User\Desktop\фото\левик 093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51148" y="123173"/>
            <a:ext cx="5143500" cy="6858000"/>
          </a:xfrm>
          <a:prstGeom prst="rect">
            <a:avLst/>
          </a:prstGeom>
          <a:noFill/>
        </p:spPr>
      </p:pic>
      <p:pic>
        <p:nvPicPr>
          <p:cNvPr id="4102" name="Picture 6" descr="C:\Users\User\Desktop\фото\левик 096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4671164" y="-91506"/>
            <a:ext cx="5143500" cy="6858000"/>
          </a:xfrm>
          <a:prstGeom prst="rect">
            <a:avLst/>
          </a:prstGeom>
          <a:noFill/>
        </p:spPr>
      </p:pic>
      <p:pic>
        <p:nvPicPr>
          <p:cNvPr id="4103" name="Picture 7" descr="C:\Users\User\Desktop\фото\патриот 026.JP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304800" y="120041"/>
            <a:ext cx="9138285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семинар нрав патриотич\img3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Владимир\Desktop\семинар нрав патриотич\020.jpg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533400" y="457200"/>
            <a:ext cx="8153399" cy="5867399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 (фон) презентаций &quot;Россия&quot;-6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38623" y="-12527"/>
            <a:ext cx="9144000" cy="685800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 bwMode="auto">
          <a:xfrm>
            <a:off x="838200" y="1828800"/>
            <a:ext cx="3276600" cy="4495800"/>
          </a:xfrm>
        </p:spPr>
        <p:txBody>
          <a:bodyPr>
            <a:noAutofit/>
          </a:bodyPr>
          <a:lstStyle/>
          <a:p>
            <a:pPr algn="r">
              <a:buNone/>
              <a:defRPr/>
            </a:pPr>
            <a:r>
              <a:rPr lang="ru-RU" sz="14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                     </a:t>
            </a:r>
            <a:r>
              <a:rPr lang="ru-RU" sz="14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  </a:t>
            </a:r>
            <a:r>
              <a:rPr lang="ru-RU" sz="1600" b="1">
                <a:solidFill>
                  <a:srgbClr val="C00000"/>
                </a:solidFill>
                <a:latin typeface="Arial"/>
                <a:cs typeface="Arial"/>
              </a:rPr>
              <a:t>Любовь к </a:t>
            </a:r>
            <a:r>
              <a:rPr lang="ru-RU" sz="1600" b="1">
                <a:solidFill>
                  <a:srgbClr val="C00000"/>
                </a:solidFill>
                <a:latin typeface="Arial"/>
                <a:cs typeface="Arial"/>
              </a:rPr>
              <a:t>    родному </a:t>
            </a:r>
            <a:r>
              <a:rPr lang="ru-RU" sz="1600" b="1">
                <a:solidFill>
                  <a:srgbClr val="C00000"/>
                </a:solidFill>
                <a:latin typeface="Arial"/>
                <a:cs typeface="Arial"/>
              </a:rPr>
              <a:t>краю,                             </a:t>
            </a:r>
            <a:endParaRPr/>
          </a:p>
          <a:p>
            <a:pPr algn="r">
              <a:buNone/>
              <a:defRPr/>
            </a:pPr>
            <a:r>
              <a:rPr lang="ru-RU" sz="1600" b="1">
                <a:solidFill>
                  <a:srgbClr val="C00000"/>
                </a:solidFill>
                <a:latin typeface="Arial"/>
                <a:cs typeface="Arial"/>
              </a:rPr>
              <a:t>                     родной культуре, родной речи  </a:t>
            </a:r>
            <a:endParaRPr/>
          </a:p>
          <a:p>
            <a:pPr algn="ctr">
              <a:buNone/>
              <a:defRPr/>
            </a:pPr>
            <a:r>
              <a:rPr lang="ru-RU" sz="1600" b="1">
                <a:solidFill>
                  <a:srgbClr val="C00000"/>
                </a:solidFill>
                <a:latin typeface="Arial"/>
                <a:cs typeface="Arial"/>
              </a:rPr>
              <a:t>              начинается с малого - с любви к своей семье, к своему жилищу, к своему детскому саду. Постепенно расширяясь, эта любовь переходит в любовь к родной стране, к её истории, прошлому и настоящему, ко всему человечеству» </a:t>
            </a:r>
            <a:endParaRPr/>
          </a:p>
          <a:p>
            <a:pPr>
              <a:buNone/>
              <a:defRPr/>
            </a:pPr>
            <a:endParaRPr lang="ru-RU" sz="1400" b="1">
              <a:solidFill>
                <a:srgbClr val="C00000"/>
              </a:solidFill>
              <a:latin typeface="Arial"/>
              <a:cs typeface="Arial"/>
            </a:endParaRPr>
          </a:p>
          <a:p>
            <a:pPr>
              <a:buNone/>
              <a:defRPr/>
            </a:pPr>
            <a:r>
              <a:rPr lang="ru-RU" sz="1400" b="1">
                <a:solidFill>
                  <a:srgbClr val="C00000"/>
                </a:solidFill>
                <a:latin typeface="Arial"/>
                <a:cs typeface="Arial"/>
              </a:rPr>
              <a:t>                                                                                                               </a:t>
            </a:r>
            <a:r>
              <a:rPr lang="ru-RU" sz="1400" b="1">
                <a:solidFill>
                  <a:srgbClr val="C00000"/>
                </a:solidFill>
                <a:latin typeface="Arial"/>
                <a:cs typeface="Arial"/>
              </a:rPr>
              <a:t>Д.С.Лихачев</a:t>
            </a:r>
            <a:r>
              <a:rPr lang="ru-RU" sz="1400" b="1">
                <a:solidFill>
                  <a:srgbClr val="C00000"/>
                </a:solidFill>
                <a:latin typeface="Arial"/>
                <a:cs typeface="Arial"/>
              </a:rPr>
              <a:t>.</a:t>
            </a:r>
            <a:endParaRPr/>
          </a:p>
          <a:p>
            <a:pPr>
              <a:buNone/>
              <a:defRPr/>
            </a:pPr>
            <a:r>
              <a:rPr lang="en-US" sz="1400">
                <a:solidFill>
                  <a:srgbClr val="C00000"/>
                </a:solidFill>
                <a:latin typeface="Arial"/>
                <a:cs typeface="Arial"/>
              </a:rPr>
              <a:t> </a:t>
            </a:r>
            <a:endParaRPr lang="ru-RU" sz="1400">
              <a:solidFill>
                <a:srgbClr val="C00000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C:\Users\Владимир\Desktop\img2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038600" y="1693147"/>
            <a:ext cx="5069909" cy="51627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371600" y="685801"/>
            <a:ext cx="6324600" cy="487679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8800" b="1">
                <a:solidFill>
                  <a:srgbClr val="C00000"/>
                </a:solidFill>
              </a:rPr>
              <a:t>Спасибо за внимание!</a:t>
            </a:r>
            <a:endParaRPr lang="ru-RU" sz="8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752599" y="685801"/>
            <a:ext cx="5943600" cy="220979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>
                <a:solidFill>
                  <a:srgbClr val="002060"/>
                </a:solidFill>
                <a:latin typeface="Times New Roman"/>
                <a:cs typeface="Times New Roman"/>
              </a:rPr>
              <a:t>Патриотическое воспитание ребенка – это основа формирования будущего гражданина.</a:t>
            </a:r>
            <a:br>
              <a:rPr lang="ru-RU" sz="240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400">
                <a:solidFill>
                  <a:srgbClr val="002060"/>
                </a:solidFill>
                <a:latin typeface="Times New Roman"/>
                <a:cs typeface="Times New Roman"/>
              </a:rPr>
              <a:t>Уже в дошкольном возрасте ребенок должен знать, в какой стране он живет, чем она отличается от других стран.</a:t>
            </a:r>
            <a:endParaRPr lang="ru-RU" sz="24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09800" y="2667000"/>
            <a:ext cx="4648200" cy="3850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 (фон) презентаций &quot;Россия&quot;-6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2526" y="-14614"/>
            <a:ext cx="9144000" cy="70250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819400" y="1066800"/>
            <a:ext cx="5181600" cy="1676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100" b="1">
                <a:solidFill>
                  <a:srgbClr val="C00000"/>
                </a:solidFill>
                <a:latin typeface="Times New Roman"/>
                <a:cs typeface="Times New Roman"/>
              </a:rPr>
              <a:t>Патриотическое воспитание подрастающего       поколения – одна из  самых актуальных    задач нашего времени</a:t>
            </a:r>
            <a:r>
              <a:rPr lang="ru-RU" sz="3100" b="1">
                <a:solidFill>
                  <a:schemeClr val="accent5">
                    <a:lumMod val="25000"/>
                  </a:schemeClr>
                </a:solidFill>
                <a:latin typeface="Times New Roman"/>
                <a:cs typeface="Times New Roman"/>
              </a:rPr>
              <a:t>. </a:t>
            </a:r>
            <a:br>
              <a:rPr lang="en-US" b="1">
                <a:solidFill>
                  <a:schemeClr val="accent5">
                    <a:lumMod val="25000"/>
                  </a:schemeClr>
                </a:solidFill>
                <a:latin typeface="Times New Roman"/>
                <a:cs typeface="Times New Roman"/>
              </a:rPr>
            </a:b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1143000" y="2895600"/>
            <a:ext cx="7010399" cy="32305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  <a:defRPr/>
            </a:pPr>
            <a:r>
              <a:rPr lang="ru-RU" sz="2100" b="1">
                <a:solidFill>
                  <a:srgbClr val="002060"/>
                </a:solidFill>
                <a:latin typeface="Times New Roman"/>
                <a:cs typeface="Times New Roman"/>
              </a:rPr>
              <a:t>Огромные </a:t>
            </a:r>
            <a:r>
              <a:rPr lang="ru-RU" sz="2100" b="1">
                <a:solidFill>
                  <a:srgbClr val="002060"/>
                </a:solidFill>
                <a:latin typeface="Times New Roman"/>
                <a:cs typeface="Times New Roman"/>
              </a:rPr>
              <a:t>изменения    </a:t>
            </a:r>
            <a:r>
              <a:rPr lang="ru-RU" sz="2100" b="1">
                <a:solidFill>
                  <a:srgbClr val="002060"/>
                </a:solidFill>
                <a:latin typeface="Times New Roman"/>
                <a:cs typeface="Times New Roman"/>
              </a:rPr>
              <a:t>произошли в нашей стране за последние годы. Это касается нравственных ценностей, отношения к событиям нашей истории. </a:t>
            </a:r>
            <a:endParaRPr lang="en-US" sz="21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just">
              <a:buNone/>
              <a:defRPr/>
            </a:pPr>
            <a:r>
              <a:rPr lang="en-US" sz="2100" b="1">
                <a:solidFill>
                  <a:srgbClr val="002060"/>
                </a:solidFill>
                <a:latin typeface="Times New Roman"/>
                <a:cs typeface="Times New Roman"/>
              </a:rPr>
              <a:t>           </a:t>
            </a:r>
            <a:r>
              <a:rPr lang="ru-RU" sz="2100" b="1">
                <a:solidFill>
                  <a:srgbClr val="002060"/>
                </a:solidFill>
                <a:latin typeface="Times New Roman"/>
                <a:cs typeface="Times New Roman"/>
              </a:rPr>
              <a:t>У детей стали искажены представления о патриотизме, доброте, великодушии. Изменилось и отношение людей к Родине. Если раньше мы постоянно слышали и сами пели гимны своей страны, то сейчас о</a:t>
            </a:r>
            <a:r>
              <a:rPr lang="ru-RU" sz="2100" b="1" i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100" b="1">
                <a:solidFill>
                  <a:srgbClr val="002060"/>
                </a:solidFill>
                <a:latin typeface="Times New Roman"/>
                <a:cs typeface="Times New Roman"/>
              </a:rPr>
              <a:t>ней говорят в основном негативно. Сегодня материальные ценности доминируют над духовными. Однако трудности переходного периода не должны стать причиной приостановки патриотического воспитания. Возрождение духовно-нравственного воспитания -  это шаг к возрождению России.</a:t>
            </a:r>
            <a:endParaRPr lang="ru-RU" sz="2100" b="1">
              <a:solidFill>
                <a:srgbClr val="002060"/>
              </a:solidFill>
            </a:endParaRPr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050" name="Picture 2" descr="C:\Users\Владимир\Desktop\семинар нрав патриотич\img14.jpg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(фон) презентаций &quot;Россия&quot;-6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819400" y="762000"/>
            <a:ext cx="5334000" cy="1371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В нормативно-правовой основе педагогического процесса по нравственно-патриотическому воспитанию  необходимо учитывать следующие документы:</a:t>
            </a:r>
            <a:endParaRPr lang="ru-RU" sz="2000" b="1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1143000" y="2590800"/>
            <a:ext cx="7010399" cy="3535363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Wingdings"/>
              <a:buChar char="Ø"/>
              <a:defRPr/>
            </a:pP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Государственную программу «Патриотическое воспитание граждан Российской Федерации на 2010-2015 годы»;</a:t>
            </a:r>
            <a:endParaRPr/>
          </a:p>
          <a:p>
            <a:pPr algn="just">
              <a:buFont typeface="Wingdings"/>
              <a:buChar char="Ø"/>
              <a:defRPr/>
            </a:pP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 Закон  РФ «Об образовании»;</a:t>
            </a:r>
            <a:endParaRPr/>
          </a:p>
          <a:p>
            <a:pPr algn="just">
              <a:buFont typeface="Wingdings"/>
              <a:buChar char="Ø"/>
              <a:defRPr/>
            </a:pP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 Закон «О днях  воинской славы (победных днях) России»;</a:t>
            </a:r>
            <a:endParaRPr/>
          </a:p>
          <a:p>
            <a:pPr algn="just">
              <a:buFont typeface="Wingdings"/>
              <a:buChar char="Ø"/>
              <a:defRPr/>
            </a:pP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 Закон «Об увековечении Победы советского  народа в ВОВ 1941-1945 гг.»;</a:t>
            </a:r>
            <a:endParaRPr/>
          </a:p>
          <a:p>
            <a:pPr algn="just">
              <a:buFont typeface="Wingdings"/>
              <a:buChar char="Ø"/>
              <a:defRPr/>
            </a:pP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 Закон «Об увековечении памяти погибших при защите Отечества»;</a:t>
            </a:r>
            <a:endParaRPr/>
          </a:p>
          <a:p>
            <a:pPr algn="just">
              <a:buFont typeface="Wingdings"/>
              <a:buChar char="Ø"/>
              <a:defRPr/>
            </a:pP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  Национальную доктрину образования в РФ.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81000" y="914400"/>
            <a:ext cx="8229600" cy="1249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b="1">
                <a:latin typeface="Sitka Display"/>
              </a:rPr>
              <a:t>Цель</a:t>
            </a:r>
            <a:r>
              <a:rPr lang="ru-RU" sz="2400" b="1" i="1">
                <a:latin typeface="Sitka Display"/>
              </a:rPr>
              <a:t>-воспитание гуманной ,духовно–нравственной личности, достойных будущих </a:t>
            </a:r>
            <a:br>
              <a:rPr lang="ru-RU" sz="2400" b="1" i="1">
                <a:latin typeface="Sitka Display"/>
              </a:rPr>
            </a:br>
            <a:r>
              <a:rPr lang="ru-RU" sz="2400" b="1" i="1">
                <a:latin typeface="Sitka Display"/>
              </a:rPr>
              <a:t>граждан России, патриотов своего Отечества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533400" y="2133600"/>
            <a:ext cx="8229600" cy="38862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Задачи</a:t>
            </a:r>
            <a:endParaRPr lang="ru-RU" sz="1800" b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800" b="1">
                <a:latin typeface="Times New Roman"/>
                <a:cs typeface="Times New Roman"/>
              </a:rPr>
              <a:t>— воспитание у ребенка любви и привязанности к своей семье, дому, детскому саду, улице, городу;</a:t>
            </a:r>
            <a:endParaRPr/>
          </a:p>
          <a:p>
            <a:pPr>
              <a:defRPr/>
            </a:pPr>
            <a:r>
              <a:rPr lang="ru-RU" sz="1800" b="1">
                <a:latin typeface="Times New Roman"/>
                <a:cs typeface="Times New Roman"/>
              </a:rPr>
              <a:t>— формирование бережного отношения к природе и всему живому;</a:t>
            </a:r>
            <a:endParaRPr/>
          </a:p>
          <a:p>
            <a:pPr>
              <a:defRPr/>
            </a:pPr>
            <a:r>
              <a:rPr lang="ru-RU" sz="1800" b="1">
                <a:latin typeface="Times New Roman"/>
                <a:cs typeface="Times New Roman"/>
              </a:rPr>
              <a:t>— воспитание уважения к труду;</a:t>
            </a:r>
            <a:endParaRPr/>
          </a:p>
          <a:p>
            <a:pPr>
              <a:defRPr/>
            </a:pPr>
            <a:r>
              <a:rPr lang="ru-RU" sz="1800" b="1">
                <a:latin typeface="Times New Roman"/>
                <a:cs typeface="Times New Roman"/>
              </a:rPr>
              <a:t>— развитие интереса к русским традициям и промыслам;</a:t>
            </a:r>
            <a:endParaRPr/>
          </a:p>
          <a:p>
            <a:pPr>
              <a:defRPr/>
            </a:pPr>
            <a:r>
              <a:rPr lang="ru-RU" sz="1800" b="1">
                <a:latin typeface="Times New Roman"/>
                <a:cs typeface="Times New Roman"/>
              </a:rPr>
              <a:t>— формирование элементарных знаний о правах человека;</a:t>
            </a:r>
            <a:endParaRPr/>
          </a:p>
          <a:p>
            <a:pPr>
              <a:defRPr/>
            </a:pPr>
            <a:r>
              <a:rPr lang="ru-RU" sz="1800" b="1">
                <a:latin typeface="Times New Roman"/>
                <a:cs typeface="Times New Roman"/>
              </a:rPr>
              <a:t>— расширение представлений о городах России; своем городе.</a:t>
            </a:r>
            <a:endParaRPr/>
          </a:p>
          <a:p>
            <a:pPr>
              <a:defRPr/>
            </a:pPr>
            <a:r>
              <a:rPr lang="ru-RU" sz="1800" b="1">
                <a:latin typeface="Times New Roman"/>
                <a:cs typeface="Times New Roman"/>
              </a:rPr>
              <a:t>— знакомство детей с символами государства </a:t>
            </a:r>
            <a:r>
              <a:rPr lang="ru-RU" sz="1800" b="1" i="1">
                <a:latin typeface="Times New Roman"/>
                <a:cs typeface="Times New Roman"/>
              </a:rPr>
              <a:t>(герб, флаг, гимн)</a:t>
            </a:r>
            <a:r>
              <a:rPr lang="ru-RU" sz="1800" b="1">
                <a:latin typeface="Times New Roman"/>
                <a:cs typeface="Times New Roman"/>
              </a:rPr>
              <a:t>;</a:t>
            </a:r>
            <a:endParaRPr/>
          </a:p>
          <a:p>
            <a:pPr>
              <a:defRPr/>
            </a:pPr>
            <a:r>
              <a:rPr lang="ru-RU" sz="1800" b="1">
                <a:latin typeface="Times New Roman"/>
                <a:cs typeface="Times New Roman"/>
              </a:rPr>
              <a:t>— развитие чувства ответственности и гордости за достижения страны;</a:t>
            </a:r>
            <a:endParaRPr/>
          </a:p>
          <a:p>
            <a:pPr>
              <a:defRPr/>
            </a:pPr>
            <a:r>
              <a:rPr lang="ru-RU" sz="1800" b="1">
                <a:latin typeface="Times New Roman"/>
                <a:cs typeface="Times New Roman"/>
              </a:rPr>
              <a:t>— формирование толерантности, чувства уважения к другим народам, их традициям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685800"/>
            <a:ext cx="8229600" cy="1295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Sitka Display"/>
              </a:rPr>
              <a:t>В федеральном государственном образовательном стандарте дошкольного образования ставятся цели по патриотическому воспитанию:</a:t>
            </a:r>
            <a:br>
              <a:rPr lang="ru-RU" sz="2400" b="1">
                <a:solidFill>
                  <a:srgbClr val="002060"/>
                </a:solidFill>
                <a:latin typeface="Sitka Display"/>
              </a:rPr>
            </a:br>
            <a:endParaRPr lang="ru-RU" sz="2400" b="1">
              <a:solidFill>
                <a:srgbClr val="002060"/>
              </a:solidFill>
              <a:latin typeface="Sitka Display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533400" y="2133600"/>
            <a:ext cx="8229600" cy="40687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600" b="1">
                <a:solidFill>
                  <a:srgbClr val="C00000"/>
                </a:solidFill>
                <a:latin typeface="Sitka Display"/>
              </a:rPr>
              <a:t> создание условий для становления основ патриотического сознания детей,</a:t>
            </a:r>
            <a:endParaRPr/>
          </a:p>
          <a:p>
            <a:pPr>
              <a:defRPr/>
            </a:pPr>
            <a:r>
              <a:rPr lang="ru-RU" sz="2600" b="1">
                <a:solidFill>
                  <a:srgbClr val="C00000"/>
                </a:solidFill>
                <a:latin typeface="Sitka Display"/>
              </a:rPr>
              <a:t> возможности позитивной социализации ребенка, его всестороннего личностного, морально-нравственного и познавательного развития,</a:t>
            </a:r>
            <a:endParaRPr/>
          </a:p>
          <a:p>
            <a:pPr>
              <a:defRPr/>
            </a:pPr>
            <a:r>
              <a:rPr lang="ru-RU" sz="2600" b="1">
                <a:solidFill>
                  <a:srgbClr val="C00000"/>
                </a:solidFill>
                <a:latin typeface="Sitka Display"/>
              </a:rPr>
              <a:t> развития инициативы и творческих способностей на основе соответствующих дошкольному возрасту видов деятельности.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rgbClr val="C00000"/>
                </a:solidFill>
                <a:latin typeface="Times New Roman"/>
                <a:cs typeface="Times New Roman"/>
              </a:rPr>
              <a:t>Работа с детьми</a:t>
            </a:r>
            <a:endParaRPr lang="ru-RU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200400" y="1143000"/>
            <a:ext cx="3048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Схема работы блоков</a:t>
            </a:r>
            <a:endParaRPr/>
          </a:p>
        </p:txBody>
      </p:sp>
      <p:sp>
        <p:nvSpPr>
          <p:cNvPr id="7" name="Овал 6"/>
          <p:cNvSpPr/>
          <p:nvPr/>
        </p:nvSpPr>
        <p:spPr bwMode="auto">
          <a:xfrm>
            <a:off x="6477000" y="1905000"/>
            <a:ext cx="2286000" cy="838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C00000"/>
                </a:solidFill>
                <a:latin typeface="Sitka Display"/>
              </a:rPr>
              <a:t>Россия -Родина моя</a:t>
            </a:r>
            <a:endParaRPr/>
          </a:p>
        </p:txBody>
      </p:sp>
      <p:sp>
        <p:nvSpPr>
          <p:cNvPr id="8" name="Овал 7"/>
          <p:cNvSpPr/>
          <p:nvPr/>
        </p:nvSpPr>
        <p:spPr bwMode="auto">
          <a:xfrm>
            <a:off x="381000" y="1828800"/>
            <a:ext cx="2590800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C00000"/>
                </a:solidFill>
                <a:latin typeface="Times New Roman"/>
                <a:cs typeface="Times New Roman"/>
              </a:rPr>
              <a:t>Семья и ближайшее окружение</a:t>
            </a:r>
            <a:endParaRPr/>
          </a:p>
        </p:txBody>
      </p:sp>
      <p:sp>
        <p:nvSpPr>
          <p:cNvPr id="9" name="Овал 8"/>
          <p:cNvSpPr/>
          <p:nvPr/>
        </p:nvSpPr>
        <p:spPr bwMode="auto">
          <a:xfrm>
            <a:off x="3276600" y="2057400"/>
            <a:ext cx="2743200" cy="838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C00000"/>
                </a:solidFill>
                <a:latin typeface="Times New Roman"/>
                <a:cs typeface="Times New Roman"/>
              </a:rPr>
              <a:t>Родной свой край </a:t>
            </a:r>
            <a:r>
              <a:rPr lang="ru-RU" b="1">
                <a:solidFill>
                  <a:srgbClr val="C00000"/>
                </a:solidFill>
                <a:latin typeface="Times New Roman"/>
                <a:cs typeface="Times New Roman"/>
              </a:rPr>
              <a:t>люби </a:t>
            </a:r>
            <a:r>
              <a:rPr lang="ru-RU" b="1">
                <a:solidFill>
                  <a:srgbClr val="C00000"/>
                </a:solidFill>
                <a:latin typeface="Times New Roman"/>
                <a:cs typeface="Times New Roman"/>
              </a:rPr>
              <a:t>и знай</a:t>
            </a:r>
            <a:endParaRPr/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3429000" y="3048000"/>
            <a:ext cx="2514600" cy="32766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latin typeface="Monotype Corsiva"/>
              </a:rPr>
              <a:t>Наш детский сад 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Наша группа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Родной город  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Родной посёлок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Природа края 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Культурное наследие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Исторические памятники</a:t>
            </a:r>
            <a:endParaRPr/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6324600" y="2971800"/>
            <a:ext cx="2514600" cy="32766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latin typeface="Monotype Corsiva"/>
              </a:rPr>
              <a:t>Россия –Родина моя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Москва –столица России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Герб, Флаг, Гимн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Жить –Родине служить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Наши деды одевают ордена</a:t>
            </a:r>
            <a:endParaRPr/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533400" y="2895600"/>
            <a:ext cx="2514600" cy="32766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latin typeface="Monotype Corsiva"/>
            </a:endParaRPr>
          </a:p>
          <a:p>
            <a:pPr algn="ctr">
              <a:defRPr/>
            </a:pPr>
            <a:r>
              <a:rPr lang="ru-RU" sz="2000" b="1">
                <a:latin typeface="Monotype Corsiva"/>
              </a:rPr>
              <a:t>Моя семья 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Члены моей семьи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Наши имена и фамилии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Родительский дом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Мой папа –защитник Отечества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Моя мама 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Профессии родителей</a:t>
            </a:r>
            <a:endParaRPr/>
          </a:p>
          <a:p>
            <a:pPr algn="ctr">
              <a:defRPr/>
            </a:pPr>
            <a:r>
              <a:rPr lang="ru-RU" sz="2000" b="1">
                <a:latin typeface="Monotype Corsiva"/>
              </a:rPr>
              <a:t>Мы -помощники</a:t>
            </a:r>
            <a:endParaRPr/>
          </a:p>
          <a:p>
            <a:pPr algn="ctr">
              <a:defRPr/>
            </a:pPr>
            <a:endParaRPr lang="ru-RU"/>
          </a:p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R7-Office/7.2.0.134</Application>
  <DocSecurity>0</DocSecurity>
  <PresentationFormat>Экран (4:3)</PresentationFormat>
  <Paragraphs>0</Paragraphs>
  <Slides>20</Slides>
  <Notes>20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Владимир</dc:creator>
  <cp:keywords/>
  <dc:description/>
  <dc:identifier/>
  <dc:language/>
  <cp:lastModifiedBy>МБДОУ БЕРЕЗКА</cp:lastModifiedBy>
  <cp:revision>73</cp:revision>
  <dcterms:created xsi:type="dcterms:W3CDTF">2019-11-04T16:10:37Z</dcterms:created>
  <dcterms:modified xsi:type="dcterms:W3CDTF">2023-05-30T19:18:21Z</dcterms:modified>
  <cp:category/>
  <cp:contentStatus/>
  <cp:version/>
</cp:coreProperties>
</file>