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s/_rels/slide12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9.xml.rels" ContentType="application/vnd.openxmlformats-package.relationships+xml"/>
  <Override PartName="/ppt/slides/_rels/slide11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theme/theme1.xml" ContentType="application/vnd.openxmlformats-officedocument.theme+xml"/>
  <Override PartName="/ppt/media/image15.png" ContentType="image/png"/>
  <Override PartName="/ppt/media/image8.jpeg" ContentType="image/jpeg"/>
  <Override PartName="/ppt/media/image7.jpeg" ContentType="image/jpeg"/>
  <Override PartName="/ppt/media/image16.png" ContentType="image/png"/>
  <Override PartName="/ppt/media/image6.jpeg" ContentType="image/jpeg"/>
  <Override PartName="/ppt/media/image1.jpeg" ContentType="image/jpeg"/>
  <Override PartName="/ppt/media/image11.png" ContentType="image/png"/>
  <Override PartName="/ppt/media/image3.jpeg" ContentType="image/jpeg"/>
  <Override PartName="/ppt/media/image4.jpeg" ContentType="image/jpeg"/>
  <Override PartName="/ppt/media/image5.jpeg" ContentType="image/jpeg"/>
  <Override PartName="/ppt/media/image18.png" ContentType="image/png"/>
  <Override PartName="/ppt/media/image19.png" ContentType="image/png"/>
  <Override PartName="/ppt/media/image21.png" ContentType="image/png"/>
  <Override PartName="/ppt/media/image22.png" ContentType="image/png"/>
  <Override PartName="/ppt/media/image24.png" ContentType="image/png"/>
  <Override PartName="/ppt/media/image25.png" ContentType="image/png"/>
  <Override PartName="/ppt/media/image27.png" ContentType="image/png"/>
  <Override PartName="/ppt/media/image28.png" ContentType="image/png"/>
  <Override PartName="/ppt/media/image30.jpeg" ContentType="image/jpeg"/>
  <Override PartName="/ppt/media/image33.jpeg" ContentType="image/jpeg"/>
  <Override PartName="/ppt/media/image31.jpeg" ContentType="image/jpeg"/>
  <Override PartName="/ppt/media/image32.jpeg" ContentType="image/jpeg"/>
  <Override PartName="/ppt/media/image29.jpeg" ContentType="image/jpeg"/>
  <Override PartName="/ppt/media/image23.jpeg" ContentType="image/jpeg"/>
  <Override PartName="/ppt/media/image26.jpeg" ContentType="image/jpeg"/>
  <Override PartName="/ppt/media/image20.jpeg" ContentType="image/jpeg"/>
  <Override PartName="/ppt/media/image2.png" ContentType="image/png"/>
  <Override PartName="/ppt/media/image9.png" ContentType="image/png"/>
  <Override PartName="/ppt/media/image12.jpeg" ContentType="image/jpeg"/>
  <Override PartName="/ppt/media/image10.jpeg" ContentType="image/jpeg"/>
  <Override PartName="/ppt/media/image13.jpeg" ContentType="image/jpeg"/>
  <Override PartName="/ppt/media/image17.jpeg" ContentType="image/jpeg"/>
  <Override PartName="/ppt/media/image14.jpeg" ContentType="image/jpeg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799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799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26E2FD7C-D9AA-41F2-8C9E-81A9E8F4F448}" type="slidenum">
              <a:rPr b="0" lang="ru-RU" sz="14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42" name="TextShape 1"/>
          <p:cNvSpPr txBox="1"/>
          <p:nvPr/>
        </p:nvSpPr>
        <p:spPr>
          <a:xfrm>
            <a:off x="685800" y="14040"/>
            <a:ext cx="7772400" cy="966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</a:rPr>
              <a:t>МБОУ СОШ №19. Дошкольное отделение «Березка»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" name="Рисунок 4" descr=""/>
          <p:cNvPicPr/>
          <p:nvPr/>
        </p:nvPicPr>
        <p:blipFill>
          <a:blip r:embed="rId2"/>
          <a:stretch/>
        </p:blipFill>
        <p:spPr>
          <a:xfrm>
            <a:off x="4730760" y="1974960"/>
            <a:ext cx="4413240" cy="3316320"/>
          </a:xfrm>
          <a:prstGeom prst="rect">
            <a:avLst/>
          </a:prstGeom>
          <a:ln w="0">
            <a:noFill/>
          </a:ln>
        </p:spPr>
      </p:pic>
      <p:sp>
        <p:nvSpPr>
          <p:cNvPr id="44" name="TextShape 2"/>
          <p:cNvSpPr txBox="1"/>
          <p:nvPr/>
        </p:nvSpPr>
        <p:spPr>
          <a:xfrm>
            <a:off x="0" y="995040"/>
            <a:ext cx="5076720" cy="253044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spcBef>
                <a:spcPts val="1199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ru-RU" sz="4800" spc="-1" strike="noStrike">
                <a:solidFill>
                  <a:srgbClr val="cc0000"/>
                </a:solidFill>
                <a:latin typeface="Blackadder ITC"/>
              </a:rPr>
              <a:t>«Значение оздоровительной гимнастики после дневного сна»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99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Blackadder ITC"/>
              </a:rPr>
              <a:t>Воспитатель старшей группы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99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Blackadder ITC"/>
              </a:rPr>
              <a:t>Боязитова Зульфия Максановна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99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99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72" name="TextShape 1"/>
          <p:cNvSpPr txBox="1"/>
          <p:nvPr/>
        </p:nvSpPr>
        <p:spPr>
          <a:xfrm>
            <a:off x="395280" y="-36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800" spc="-1" strike="noStrike">
                <a:solidFill>
                  <a:srgbClr val="0033cc"/>
                </a:solidFill>
                <a:latin typeface="Arial"/>
              </a:rPr>
              <a:t>Игровые упражнения.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TextShape 2"/>
          <p:cNvSpPr txBox="1"/>
          <p:nvPr/>
        </p:nvSpPr>
        <p:spPr>
          <a:xfrm>
            <a:off x="324000" y="105264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2720" indent="-342720">
              <a:lnSpc>
                <a:spcPct val="9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Упражнения могут быть на  основе игрового характера с использованием 3-6 имитационных упражнений. Дети очень любят гимнастику в форме музыкально – ритмических упражнений. Можно использовать комплексы с элементами точечного массажа, самомассажа, пальчиковой гимнастики, дыхательной гимнастики. Очень хорошо, если у вас уже есть массажные коврики — используйте их 2–3 раза в неделю. А главное — все это доставляет детям огромное удовольствие. Таким образом бодрящая гимнастика, облегчит детям переход от сна к бодрствованию. И дети будут вставать «с той ноги».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75" name="TextShape 1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2720" indent="-342720">
              <a:spcBef>
                <a:spcPts val="697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" name="Рисунок 6" descr=""/>
          <p:cNvPicPr/>
          <p:nvPr/>
        </p:nvPicPr>
        <p:blipFill>
          <a:blip r:embed="rId2"/>
          <a:stretch/>
        </p:blipFill>
        <p:spPr>
          <a:xfrm>
            <a:off x="4638600" y="2938320"/>
            <a:ext cx="4554720" cy="3462480"/>
          </a:xfrm>
          <a:prstGeom prst="rect">
            <a:avLst/>
          </a:prstGeom>
          <a:ln w="0">
            <a:noFill/>
          </a:ln>
        </p:spPr>
      </p:pic>
      <p:pic>
        <p:nvPicPr>
          <p:cNvPr id="77" name="Рисунок 4" descr=""/>
          <p:cNvPicPr/>
          <p:nvPr/>
        </p:nvPicPr>
        <p:blipFill>
          <a:blip r:embed="rId3"/>
          <a:stretch/>
        </p:blipFill>
        <p:spPr>
          <a:xfrm>
            <a:off x="60480" y="255600"/>
            <a:ext cx="4779720" cy="3627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79" name="TextShape 1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2720" indent="-342720">
              <a:spcBef>
                <a:spcPts val="697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" name="Рисунок 2" descr=""/>
          <p:cNvPicPr/>
          <p:nvPr/>
        </p:nvPicPr>
        <p:blipFill>
          <a:blip r:embed="rId2"/>
          <a:stretch/>
        </p:blipFill>
        <p:spPr>
          <a:xfrm>
            <a:off x="334800" y="2792520"/>
            <a:ext cx="4548240" cy="3456000"/>
          </a:xfrm>
          <a:prstGeom prst="rect">
            <a:avLst/>
          </a:prstGeom>
          <a:ln w="0">
            <a:noFill/>
          </a:ln>
        </p:spPr>
      </p:pic>
      <p:pic>
        <p:nvPicPr>
          <p:cNvPr id="81" name="Рисунок 5" descr=""/>
          <p:cNvPicPr/>
          <p:nvPr/>
        </p:nvPicPr>
        <p:blipFill>
          <a:blip r:embed="rId3"/>
          <a:stretch/>
        </p:blipFill>
        <p:spPr>
          <a:xfrm>
            <a:off x="4705200" y="225360"/>
            <a:ext cx="4378320" cy="332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83" name="TextShape 1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2720" indent="-342720">
              <a:spcBef>
                <a:spcPts val="697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Рисунок 3" descr=""/>
          <p:cNvPicPr/>
          <p:nvPr/>
        </p:nvPicPr>
        <p:blipFill>
          <a:blip r:embed="rId2"/>
          <a:stretch/>
        </p:blipFill>
        <p:spPr>
          <a:xfrm>
            <a:off x="60480" y="146160"/>
            <a:ext cx="4597200" cy="3408120"/>
          </a:xfrm>
          <a:prstGeom prst="rect">
            <a:avLst/>
          </a:prstGeom>
          <a:ln w="0">
            <a:noFill/>
          </a:ln>
        </p:spPr>
      </p:pic>
      <p:pic>
        <p:nvPicPr>
          <p:cNvPr id="85" name="Рисунок 6" descr=""/>
          <p:cNvPicPr/>
          <p:nvPr/>
        </p:nvPicPr>
        <p:blipFill>
          <a:blip r:embed="rId3"/>
          <a:stretch/>
        </p:blipFill>
        <p:spPr>
          <a:xfrm>
            <a:off x="4456080" y="3048120"/>
            <a:ext cx="4572000" cy="3614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87" name="TextShape 1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2720" indent="-342720">
              <a:spcBef>
                <a:spcPts val="697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" name="Рисунок 2" descr=""/>
          <p:cNvPicPr/>
          <p:nvPr/>
        </p:nvPicPr>
        <p:blipFill>
          <a:blip r:embed="rId2"/>
          <a:stretch/>
        </p:blipFill>
        <p:spPr>
          <a:xfrm>
            <a:off x="60480" y="3005280"/>
            <a:ext cx="4518000" cy="3431880"/>
          </a:xfrm>
          <a:prstGeom prst="rect">
            <a:avLst/>
          </a:prstGeom>
          <a:ln w="0">
            <a:noFill/>
          </a:ln>
        </p:spPr>
      </p:pic>
      <p:pic>
        <p:nvPicPr>
          <p:cNvPr id="89" name="Рисунок 5" descr=""/>
          <p:cNvPicPr/>
          <p:nvPr/>
        </p:nvPicPr>
        <p:blipFill>
          <a:blip r:embed="rId3"/>
          <a:stretch/>
        </p:blipFill>
        <p:spPr>
          <a:xfrm>
            <a:off x="4248000" y="176040"/>
            <a:ext cx="4651560" cy="3372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91" name="TextShape 1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2720" indent="-342720">
              <a:spcBef>
                <a:spcPts val="697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" name="Рисунок 3" descr=""/>
          <p:cNvPicPr/>
          <p:nvPr/>
        </p:nvPicPr>
        <p:blipFill>
          <a:blip r:embed="rId2"/>
          <a:stretch/>
        </p:blipFill>
        <p:spPr>
          <a:xfrm>
            <a:off x="19080" y="201600"/>
            <a:ext cx="4790880" cy="3638520"/>
          </a:xfrm>
          <a:prstGeom prst="rect">
            <a:avLst/>
          </a:prstGeom>
          <a:ln w="0">
            <a:noFill/>
          </a:ln>
        </p:spPr>
      </p:pic>
      <p:pic>
        <p:nvPicPr>
          <p:cNvPr id="93" name="Рисунок 6" descr=""/>
          <p:cNvPicPr/>
          <p:nvPr/>
        </p:nvPicPr>
        <p:blipFill>
          <a:blip r:embed="rId3"/>
          <a:stretch/>
        </p:blipFill>
        <p:spPr>
          <a:xfrm>
            <a:off x="4602240" y="2981160"/>
            <a:ext cx="4383000" cy="354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78920" cy="6858000"/>
          </a:xfrm>
          <a:prstGeom prst="rect">
            <a:avLst/>
          </a:prstGeom>
          <a:ln w="0">
            <a:noFill/>
          </a:ln>
        </p:spPr>
      </p:pic>
      <p:sp>
        <p:nvSpPr>
          <p:cNvPr id="95" name="TextShape 1"/>
          <p:cNvSpPr txBox="1"/>
          <p:nvPr/>
        </p:nvSpPr>
        <p:spPr>
          <a:xfrm>
            <a:off x="468360" y="-36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800" spc="-1" strike="noStrike">
                <a:solidFill>
                  <a:srgbClr val="cc0000"/>
                </a:solidFill>
                <a:latin typeface="Arial"/>
              </a:rPr>
              <a:t>Примерный комплекс упражнений.</a:t>
            </a:r>
            <a:br/>
            <a:r>
              <a:rPr b="1" i="1" lang="ru-RU" sz="2800" spc="-1" strike="noStrike">
                <a:solidFill>
                  <a:srgbClr val="0033cc"/>
                </a:solidFill>
                <a:latin typeface="Arial"/>
              </a:rPr>
              <a:t>Упражнения пробуждения: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TextShape 2"/>
          <p:cNvSpPr txBox="1"/>
          <p:nvPr/>
        </p:nvSpPr>
        <p:spPr>
          <a:xfrm>
            <a:off x="395280" y="1196640"/>
            <a:ext cx="8229600" cy="504036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1000"/>
          </a:bodyPr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Тили-тили-тили-дон,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Что за странный перезвон.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То будильник наш звенит,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Просыпаться нам велит.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1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</a:rPr>
              <a:t>.«Потягивание»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- И. п.: лёжа на спине, руки вдоль туловища, поднять руки вверх, потянуться, и. п. (3-4 раза)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 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Мы проснулись, потянулись.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 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С боку набок повернулись,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 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И обратно потянулись.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 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И еще один разок,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 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С боку набок повернулись,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 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И обратно потянулись.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br/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98" name="TextShape 1"/>
          <p:cNvSpPr txBox="1"/>
          <p:nvPr/>
        </p:nvSpPr>
        <p:spPr>
          <a:xfrm>
            <a:off x="395280" y="-36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800" spc="-1" strike="noStrike">
                <a:solidFill>
                  <a:srgbClr val="0033cc"/>
                </a:solidFill>
                <a:latin typeface="Arial"/>
              </a:rPr>
              <a:t>Упражнение в кровати.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Shape 2"/>
          <p:cNvSpPr txBox="1"/>
          <p:nvPr/>
        </p:nvSpPr>
        <p:spPr>
          <a:xfrm>
            <a:off x="468360" y="90792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</a:rPr>
              <a:t>  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</a:rPr>
              <a:t>2. «Часики тикают»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И. п.: сидя, руки на коленях, качаем головой в правую и левую сторону. (3-4 раза)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</a:rPr>
              <a:t>3.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</a:rPr>
              <a:t>И. п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.: сидя, руки в упоре сзади, ноги согнуты в коленях, обхватить колени руками, и. п.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</a:rPr>
              <a:t>4. Велосипед.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Ножки мы подняли, На педали встали.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Быстрей педали я кручу, И качу, качу, качу.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</a:rPr>
              <a:t>5. «Змея»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- И. п.: лёжа на животе, упор на вытянутых руках. Голова гордо поворачивается влево – вправо и издавать звук «Ш… Ш… Ш… » (4 раза) 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78920" cy="6858000"/>
          </a:xfrm>
          <a:prstGeom prst="rect">
            <a:avLst/>
          </a:prstGeom>
          <a:ln w="0">
            <a:noFill/>
          </a:ln>
        </p:spPr>
      </p:pic>
      <p:sp>
        <p:nvSpPr>
          <p:cNvPr id="101" name="TextShape 1"/>
          <p:cNvSpPr txBox="1"/>
          <p:nvPr/>
        </p:nvSpPr>
        <p:spPr>
          <a:xfrm>
            <a:off x="468360" y="2599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800" spc="-1" strike="noStrike">
                <a:solidFill>
                  <a:srgbClr val="0033cc"/>
                </a:solidFill>
                <a:latin typeface="Arial"/>
              </a:rPr>
              <a:t>Упражнения на полу.</a:t>
            </a:r>
            <a:br/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468360" y="126828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</a:rPr>
              <a:t>ПОПУГАЙ 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Жил на свете попугай. 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Крылья шире расправляй. </a:t>
            </a:r>
            <a:br/>
            <a:r>
              <a:rPr b="1" i="1" lang="ru-RU" sz="2400" spc="-1" strike="noStrike">
                <a:solidFill>
                  <a:srgbClr val="000000"/>
                </a:solidFill>
                <a:latin typeface="Arial"/>
              </a:rPr>
              <a:t>(Руки в стороны, влево, вправо.)</a:t>
            </a:r>
            <a:r>
              <a:rPr b="0" i="1" lang="ru-RU" sz="2400" spc="-1" strike="noStrike">
                <a:solidFill>
                  <a:srgbClr val="000000"/>
                </a:solidFill>
                <a:latin typeface="Arial"/>
              </a:rPr>
              <a:t> 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Он любил летать всех выше, 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Выше пальм, жирафов выше. </a:t>
            </a:r>
            <a:br/>
            <a:r>
              <a:rPr b="1" i="1" lang="ru-RU" sz="2400" spc="-1" strike="noStrike">
                <a:solidFill>
                  <a:srgbClr val="000000"/>
                </a:solidFill>
                <a:latin typeface="Arial"/>
              </a:rPr>
              <a:t>(Потянуться на носках, руки вверх.)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 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В гости к деткам прилетал, 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Вместе с ними отдыхал, </a:t>
            </a:r>
            <a:br/>
            <a:r>
              <a:rPr b="1" i="1" lang="ru-RU" sz="2400" spc="-1" strike="noStrike">
                <a:solidFill>
                  <a:srgbClr val="000000"/>
                </a:solidFill>
                <a:latin typeface="Arial"/>
              </a:rPr>
              <a:t>(Делать приседания.)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 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Прыгал, кланялся, шалил, </a:t>
            </a:r>
            <a:br/>
            <a:r>
              <a:rPr b="1" i="1" lang="ru-RU" sz="2400" spc="-1" strike="noStrike">
                <a:solidFill>
                  <a:srgbClr val="000000"/>
                </a:solidFill>
                <a:latin typeface="Arial"/>
              </a:rPr>
              <a:t>(Прыжки,наклоны головы, туловища вперед.)</a:t>
            </a:r>
            <a:r>
              <a:rPr b="0" i="1" lang="ru-RU" sz="2400" spc="-1" strike="noStrike">
                <a:solidFill>
                  <a:srgbClr val="000000"/>
                </a:solidFill>
                <a:latin typeface="Arial"/>
              </a:rPr>
              <a:t> 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С малышами говорил. </a:t>
            </a:r>
            <a:br/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104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800" spc="-1" strike="noStrike">
                <a:solidFill>
                  <a:srgbClr val="0033cc"/>
                </a:solidFill>
                <a:latin typeface="Arial"/>
              </a:rPr>
              <a:t>Ходьба по корригирующим дорожкам: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 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на носочках, на пятках, с высоко поднятыми 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ногами и. т. д.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pc="-1" strike="noStrike">
                <a:solidFill>
                  <a:srgbClr val="0033cc"/>
                </a:solidFill>
                <a:latin typeface="Arial"/>
              </a:rPr>
              <a:t>                     </a:t>
            </a:r>
            <a:r>
              <a:rPr b="1" lang="ru-RU" sz="2400" spc="-1" strike="noStrike">
                <a:solidFill>
                  <a:srgbClr val="0033cc"/>
                </a:solidFill>
                <a:latin typeface="Arial"/>
              </a:rPr>
              <a:t>Дыхательные упражнения: </a:t>
            </a:r>
            <a:br/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1. "Кошка". Ноги на ширине плеч, чуть-чуть приседая, поворачивайтесь то вправо, то влево. На ту, в которую сторону вы повернулись. и шумно нюхайте воздух справа, слева, в темпе шагов.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2. "Насос". Думайте, что накачиваете шину автомобиля. Вдох - в крайней точке наклона. Кончился наклон - кончился вдох. Не тяните его, разгибаясь, и не разгибайтесь до конца. Шину надо быстро накачать и ехать дальше. Голову не поднимать. Смотреть вниз на воображаемый насос.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3.«Вырастим большими». На счет «раз, два» поднять руки вверх, вдох, на счет «три, четыре» — руки вниз, выдох. (4 раза)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46" name="TextShape 1"/>
          <p:cNvSpPr txBox="1"/>
          <p:nvPr/>
        </p:nvSpPr>
        <p:spPr>
          <a:xfrm>
            <a:off x="468360" y="54900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800" spc="-1" strike="noStrike">
                <a:solidFill>
                  <a:srgbClr val="cc0000"/>
                </a:solidFill>
                <a:latin typeface="Agency FB"/>
              </a:rPr>
              <a:t>Я не боюсь ещё раз повторить:</a:t>
            </a:r>
            <a:br/>
            <a:r>
              <a:rPr b="1" i="1" lang="ru-RU" sz="2800" spc="-1" strike="noStrike">
                <a:solidFill>
                  <a:srgbClr val="cc0000"/>
                </a:solidFill>
                <a:latin typeface="Agency FB"/>
              </a:rPr>
              <a:t>Забота о здоровье - Это важнейший труд воспитателя.</a:t>
            </a:r>
            <a:br/>
            <a:r>
              <a:rPr b="1" i="1" lang="ru-RU" sz="2800" spc="-1" strike="noStrike">
                <a:solidFill>
                  <a:srgbClr val="cc0000"/>
                </a:solidFill>
                <a:latin typeface="Agency FB"/>
              </a:rPr>
              <a:t>                                                       Сухомлинский В.А.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TextShape 2"/>
          <p:cNvSpPr txBox="1"/>
          <p:nvPr/>
        </p:nvSpPr>
        <p:spPr>
          <a:xfrm>
            <a:off x="539640" y="206064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2720" indent="-342720">
              <a:lnSpc>
                <a:spcPct val="9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Здоровье - большой дар, без которого трудно сделать жизнь счастливой, интересной и долгой. В настоящее время одной из приоритетных задач, стоящих перед педагогами, является сохранение здоровья детей в процессе воспитания и обучения.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Вся жизнедеятельность ребенка в дошкольном учреждении должна быть направлена на сохранение и укрепление здоровья. Однако обычно речь идет об утренней зарядке, а вот о необходимости гимнастики после дневного сна, почему-то помнят далеко не все, а ведь она ничуть не менее важна!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4" descr=""/>
          <p:cNvPicPr/>
          <p:nvPr/>
        </p:nvPicPr>
        <p:blipFill>
          <a:blip r:embed="rId1"/>
          <a:stretch/>
        </p:blipFill>
        <p:spPr>
          <a:xfrm>
            <a:off x="0" y="1116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107" name="TextShape 1"/>
          <p:cNvSpPr txBox="1"/>
          <p:nvPr/>
        </p:nvSpPr>
        <p:spPr>
          <a:xfrm>
            <a:off x="0" y="115920"/>
            <a:ext cx="9144000" cy="4525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59000"/>
          </a:bodyPr>
          <a:p>
            <a:pPr marL="342720" indent="-342720">
              <a:lnSpc>
                <a:spcPct val="8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Таким образом,   одновременно решается несколько задач: оздоравливание детей, развитие у них двигательного воображения, формирование осмысленной моторики. А главное — все это доставляет детям огромное удовольствие. Ежедневное выполнение комплекса гимнастики, разработанного с учетом закономерностей функционирования организма после сна и индивидуальных особенностей детского организма, позволяет подготовить организм к предстоящим умственным, физическим и эмоциональным нагрузкам, является хорошим средством сохранения и укрепления здоровья, профилактики, обеспечивает высокую умственную и физическую работоспособность в течение второй половины  дня.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Гимнастика после сна  увеличивает общий уровень двигательной активности ребёнка, снижая неблагоприятные последствия малоподвижного образа жизни. Грамотно составленный комплекс гимнастики не вызывает отрицательных эмоций, одновременно повышает настроение, самочувствие и активность ребёнка,   тонус  центральной нервной системы и увеличивает общую сопротивляемость организма.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49" name="TextShape 1"/>
          <p:cNvSpPr txBox="1"/>
          <p:nvPr/>
        </p:nvSpPr>
        <p:spPr>
          <a:xfrm>
            <a:off x="468360" y="4759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800" spc="-1" strike="noStrike">
                <a:solidFill>
                  <a:srgbClr val="0033cc"/>
                </a:solidFill>
                <a:latin typeface="Arial"/>
              </a:rPr>
              <a:t>Цель  гимнастики </a:t>
            </a:r>
            <a:br/>
            <a:r>
              <a:rPr b="1" i="1" lang="ru-RU" sz="2800" spc="-1" strike="noStrike">
                <a:solidFill>
                  <a:srgbClr val="0033cc"/>
                </a:solidFill>
                <a:latin typeface="Arial"/>
              </a:rPr>
              <a:t>способствовать быстрому и комфортному пробуждению детей после сна.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TextShape 2"/>
          <p:cNvSpPr txBox="1"/>
          <p:nvPr/>
        </p:nvSpPr>
        <p:spPr>
          <a:xfrm>
            <a:off x="468360" y="1988640"/>
            <a:ext cx="8229600" cy="452628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2720" indent="-342720">
              <a:lnSpc>
                <a:spcPct val="8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Гимнастика после сна - это один из важнейших кирпичиков в становлении фундамента здоровья детей, укрепить который можно только при систематическом проведении.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Гимнастика после дневного сна – это комплекс мероприятий облегчающих переход от сна к бодрствованию. Бодрящая гимнастика помогает детскому организму проснуться, улучшает настроение, поднимает мышечный тонус.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TextShape 1"/>
          <p:cNvSpPr txBox="1"/>
          <p:nvPr/>
        </p:nvSpPr>
        <p:spPr>
          <a:xfrm>
            <a:off x="468360" y="-36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800" spc="-1" strike="noStrike">
                <a:solidFill>
                  <a:srgbClr val="0033cc"/>
                </a:solidFill>
                <a:latin typeface="Arial"/>
              </a:rPr>
              <a:t>Задачи гимнастики после сна: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324000" y="105264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2720" indent="-342720">
              <a:lnSpc>
                <a:spcPct val="8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увеличить тонус нервной системы;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укрепить мышечный тонус;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способствовать профилактике нарушений опорно-двигательного аппарата;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способствовать профилактике простудных заболеваний;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развитие физических навыков;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сохранить положительные эмоции при выполнении физических упражнений и прочих режимных моментов во второй половине дня;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учить детей дышать через нос;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8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воспитывать привычку здорового образа жизни.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96160"/>
          </a:xfrm>
          <a:prstGeom prst="rect">
            <a:avLst/>
          </a:prstGeom>
          <a:ln w="0">
            <a:noFill/>
          </a:ln>
        </p:spPr>
      </p:pic>
      <p:sp>
        <p:nvSpPr>
          <p:cNvPr id="55" name="TextShape 1"/>
          <p:cNvSpPr txBox="1"/>
          <p:nvPr/>
        </p:nvSpPr>
        <p:spPr>
          <a:xfrm>
            <a:off x="539640" y="4759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800" spc="-1" strike="noStrike">
                <a:solidFill>
                  <a:srgbClr val="0033cc"/>
                </a:solidFill>
                <a:latin typeface="Arial"/>
              </a:rPr>
              <a:t>Гимнастика после сна, её организация и проведение.</a:t>
            </a:r>
            <a:br/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Shape 2"/>
          <p:cNvSpPr txBox="1"/>
          <p:nvPr/>
        </p:nvSpPr>
        <p:spPr>
          <a:xfrm>
            <a:off x="468360" y="162864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2720" indent="-342720">
              <a:lnSpc>
                <a:spcPct val="9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Бодрящую гимнастику следует проводить в хорошо проветренном помещении, в течение семи – пятнадцати минут в зависимости от возраста детей.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Хорошо, если после пробуждения ребенок услышит свои любимые детские песенки, тогда он наверняка проснется быстрее.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Для того чтобы вызвать у детей эмоциональный отклик, можно использовать игровые упражнения, сопровождаемые различными стихами.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96160"/>
          </a:xfrm>
          <a:prstGeom prst="rect">
            <a:avLst/>
          </a:prstGeom>
          <a:ln w="0">
            <a:noFill/>
          </a:ln>
        </p:spPr>
      </p:pic>
      <p:sp>
        <p:nvSpPr>
          <p:cNvPr id="58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800" spc="-1" strike="noStrike">
                <a:solidFill>
                  <a:srgbClr val="0033cc"/>
                </a:solidFill>
                <a:latin typeface="Times New Roman"/>
              </a:rPr>
              <a:t>Варианты бодрящей гимнастики .</a:t>
            </a:r>
            <a:br/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TextShape 2"/>
          <p:cNvSpPr txBox="1"/>
          <p:nvPr/>
        </p:nvSpPr>
        <p:spPr>
          <a:xfrm>
            <a:off x="468360" y="134136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2720" indent="-342720">
              <a:lnSpc>
                <a:spcPct val="9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Гимнастика игрового характера;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Гимнастика с использованием тренажёров или спортивного комплекса.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Самостоятельная гимнастика.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Лечебно – восстановительная гимнастика.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Музыкально –ритмическая.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Гимнастика в постели или в групповой комнате.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96160"/>
          </a:xfrm>
          <a:prstGeom prst="rect">
            <a:avLst/>
          </a:prstGeom>
          <a:ln w="0">
            <a:noFill/>
          </a:ln>
        </p:spPr>
      </p:pic>
      <p:sp>
        <p:nvSpPr>
          <p:cNvPr id="61" name="TextShape 1"/>
          <p:cNvSpPr txBox="1"/>
          <p:nvPr/>
        </p:nvSpPr>
        <p:spPr>
          <a:xfrm>
            <a:off x="395280" y="54900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800" spc="-1" strike="noStrike">
                <a:solidFill>
                  <a:srgbClr val="0033cc"/>
                </a:solidFill>
                <a:latin typeface="Arial"/>
              </a:rPr>
              <a:t>Три основных этапа гимнастики после сна:</a:t>
            </a:r>
            <a:br/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" name="Рисунок 4" descr=""/>
          <p:cNvPicPr/>
          <p:nvPr/>
        </p:nvPicPr>
        <p:blipFill>
          <a:blip r:embed="rId2"/>
          <a:stretch/>
        </p:blipFill>
        <p:spPr>
          <a:xfrm>
            <a:off x="4950000" y="1414440"/>
            <a:ext cx="3931920" cy="3816360"/>
          </a:xfrm>
          <a:prstGeom prst="rect">
            <a:avLst/>
          </a:prstGeom>
          <a:ln w="0">
            <a:noFill/>
          </a:ln>
        </p:spPr>
      </p:pic>
      <p:sp>
        <p:nvSpPr>
          <p:cNvPr id="63" name="TextShape 2"/>
          <p:cNvSpPr txBox="1"/>
          <p:nvPr/>
        </p:nvSpPr>
        <p:spPr>
          <a:xfrm>
            <a:off x="250920" y="1341360"/>
            <a:ext cx="8229600" cy="4525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Постепенное пробуждение, потягивание;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разминка, проводимая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Bef>
                <a:spcPts val="799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   </a:t>
            </a: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в постели;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игровые упражнения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Bef>
                <a:spcPts val="799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   </a:t>
            </a: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и самомассаж.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96160"/>
          </a:xfrm>
          <a:prstGeom prst="rect">
            <a:avLst/>
          </a:prstGeom>
          <a:ln w="0">
            <a:noFill/>
          </a:ln>
        </p:spPr>
      </p:pic>
      <p:sp>
        <p:nvSpPr>
          <p:cNvPr id="65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800" spc="-1" strike="noStrike">
                <a:solidFill>
                  <a:srgbClr val="0033cc"/>
                </a:solidFill>
                <a:latin typeface="Arial"/>
              </a:rPr>
              <a:t>Постепенное пробуждение, потягивание.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TextShape 2"/>
          <p:cNvSpPr txBox="1"/>
          <p:nvPr/>
        </p:nvSpPr>
        <p:spPr>
          <a:xfrm>
            <a:off x="250920" y="1206360"/>
            <a:ext cx="4465440" cy="444528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2720" indent="-342720">
              <a:spcBef>
                <a:spcPts val="5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Лучше всего, если малыш будет просыпать под тихую, плавную музыку. Отдерните шторы в спальне, мягко и нежно, с улыбкой — и уж, конечно, без резких движений! — откиньте одеяло с ребенка.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2720" indent="-342720">
              <a:spcBef>
                <a:spcPts val="5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" name="Рисунок 4" descr=""/>
          <p:cNvPicPr/>
          <p:nvPr/>
        </p:nvPicPr>
        <p:blipFill>
          <a:blip r:embed="rId2"/>
          <a:stretch/>
        </p:blipFill>
        <p:spPr>
          <a:xfrm>
            <a:off x="4718160" y="1243080"/>
            <a:ext cx="4176720" cy="437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4" descr=""/>
          <p:cNvPicPr/>
          <p:nvPr/>
        </p:nvPicPr>
        <p:blipFill>
          <a:blip r:embed="rId1"/>
          <a:stretch/>
        </p:blipFill>
        <p:spPr>
          <a:xfrm>
            <a:off x="-34920" y="0"/>
            <a:ext cx="9178920" cy="6858000"/>
          </a:xfrm>
          <a:prstGeom prst="rect">
            <a:avLst/>
          </a:prstGeom>
          <a:ln w="0">
            <a:noFill/>
          </a:ln>
        </p:spPr>
      </p:pic>
      <p:sp>
        <p:nvSpPr>
          <p:cNvPr id="69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800" spc="-1" strike="noStrike">
                <a:solidFill>
                  <a:srgbClr val="0033cc"/>
                </a:solidFill>
                <a:latin typeface="Arial"/>
              </a:rPr>
              <a:t>Разминка, проводимая в постели.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TextShape 2"/>
          <p:cNvSpPr txBox="1"/>
          <p:nvPr/>
        </p:nvSpPr>
        <p:spPr>
          <a:xfrm>
            <a:off x="395280" y="1557360"/>
            <a:ext cx="8229600" cy="3921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Гимнастика в постели может включать такие элементы, как поочередное и одновременное поднимание и опускание рук и ног, элементы пальчиковой гимнастики, гимнастики для глаз, дыхательной гимнастики и т. п. Сделайте несколько более сложных упражнений — подойдут всем знакомые «велосипед» или «кошечка».  Длительность гимнастики в постели — около 2—З минут.</a:t>
            </a: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</TotalTime>
  <Application>LibreOffice/7.0.6.2$Linux_X86_64 LibreOffice_project/00$Build-2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2016-10-22T11:05:32Z</dcterms:created>
  <dc:creator>1</dc:creator>
  <dc:description/>
  <dc:language>en-US</dc:language>
  <cp:lastModifiedBy>79774713072</cp:lastModifiedBy>
  <dcterms:modified xsi:type="dcterms:W3CDTF">2023-05-27T19:53:34Z</dcterms:modified>
  <cp:revision>13</cp:revision>
  <dc:subject/>
  <dc:title>Муниципальное бюджетное дошкольное учреждение «Детский сад общеразвивающего вида №79» г. Воронеж </dc:title>
</cp:coreProperties>
</file>