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png" ContentType="image/png"/>
  <Override PartName="/ppt/media/image35.jpeg" ContentType="image/jpeg"/>
  <Override PartName="/ppt/media/image16.jpeg" ContentType="image/jpeg"/>
  <Override PartName="/ppt/media/image49.png" ContentType="image/png"/>
  <Override PartName="/ppt/media/image18.jpeg" ContentType="image/jpeg"/>
  <Override PartName="/ppt/media/image20.jpeg" ContentType="image/jpeg"/>
  <Override PartName="/ppt/media/image21.png" ContentType="image/png"/>
  <Override PartName="/ppt/media/image22.jpeg" ContentType="image/jpeg"/>
  <Override PartName="/ppt/media/image23.png" ContentType="image/png"/>
  <Override PartName="/ppt/media/image47.jpeg" ContentType="image/jpeg"/>
  <Override PartName="/ppt/media/image24.jpeg" ContentType="image/jpeg"/>
  <Override PartName="/ppt/media/image25.jpeg" ContentType="image/jpeg"/>
  <Override PartName="/ppt/media/image26.png" ContentType="image/png"/>
  <Override PartName="/ppt/media/image27.jpeg" ContentType="image/jpeg"/>
  <Override PartName="/ppt/media/image28.png" ContentType="image/png"/>
  <Override PartName="/ppt/media/image29.jpeg" ContentType="image/jpeg"/>
  <Override PartName="/ppt/media/image30.jpeg" ContentType="image/jpeg"/>
  <Override PartName="/ppt/media/image32.png" ContentType="image/png"/>
  <Override PartName="/ppt/media/image31.jpeg" ContentType="image/jpeg"/>
  <Override PartName="/ppt/media/image33.jpeg" ContentType="image/jpeg"/>
  <Override PartName="/ppt/media/image34.png" ContentType="image/png"/>
  <Override PartName="/ppt/media/image36.jpeg" ContentType="image/jpeg"/>
  <Override PartName="/ppt/media/image37.jpeg" ContentType="image/jpeg"/>
  <Override PartName="/ppt/media/image38.jpeg" ContentType="image/jpeg"/>
  <Override PartName="/ppt/media/image45.png" ContentType="image/png"/>
  <Override PartName="/ppt/media/image39.png" ContentType="image/png"/>
  <Override PartName="/ppt/media/image40.jpeg" ContentType="image/jpeg"/>
  <Override PartName="/ppt/media/image41.png" ContentType="image/png"/>
  <Override PartName="/ppt/media/image42.jpeg" ContentType="image/jpeg"/>
  <Override PartName="/ppt/media/image43.png" ContentType="image/png"/>
  <Override PartName="/ppt/media/image44.jpeg" ContentType="image/jpeg"/>
  <Override PartName="/ppt/media/image46.jpeg" ContentType="image/jpeg"/>
  <Override PartName="/ppt/media/image48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8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4EEE6-529D-4EDA-8DF2-FD1DA0A91BA3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64D015-1372-4C3C-97DC-201D20E25E10}">
      <dgm:prSet phldrT="[Текст]"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Участие в музыкально-литературных композициях, музыкально – литературных гостиных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C99BF729-D94F-4972-92E4-59B47A1C258B}" type="parTrans" cxnId="{3EBA3C36-24DF-4F4B-AE80-CA8E1860C439}">
      <dgm:prSet/>
      <dgm:spPr/>
      <dgm:t>
        <a:bodyPr/>
        <a:lstStyle/>
        <a:p>
          <a:endParaRPr lang="ru-RU"/>
        </a:p>
      </dgm:t>
    </dgm:pt>
    <dgm:pt modelId="{A7751283-4F59-4B2B-A026-CA451F733F5E}" type="sibTrans" cxnId="{3EBA3C36-24DF-4F4B-AE80-CA8E1860C439}">
      <dgm:prSet/>
      <dgm:spPr/>
      <dgm:t>
        <a:bodyPr/>
        <a:lstStyle/>
        <a:p>
          <a:endParaRPr lang="ru-RU"/>
        </a:p>
      </dgm:t>
    </dgm:pt>
    <dgm:pt modelId="{75E8CC7A-EF49-4B4F-A894-0F04A6BD41A8}">
      <dgm:prSet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Слушание классической музыки русских композиторов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49A8E3B5-E001-4256-A914-7638072AB696}" type="parTrans" cxnId="{92E6D49F-9597-4987-8802-56953CC8128F}">
      <dgm:prSet/>
      <dgm:spPr/>
      <dgm:t>
        <a:bodyPr/>
        <a:lstStyle/>
        <a:p>
          <a:endParaRPr lang="ru-RU"/>
        </a:p>
      </dgm:t>
    </dgm:pt>
    <dgm:pt modelId="{F5CA8C95-7A4F-4557-BA22-35A7DE8F25F4}" type="sibTrans" cxnId="{92E6D49F-9597-4987-8802-56953CC8128F}">
      <dgm:prSet/>
      <dgm:spPr/>
      <dgm:t>
        <a:bodyPr/>
        <a:lstStyle/>
        <a:p>
          <a:endParaRPr lang="ru-RU"/>
        </a:p>
      </dgm:t>
    </dgm:pt>
    <dgm:pt modelId="{6B82BB9E-6A51-40FD-8FE8-57B9061B18BE}">
      <dgm:prSet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Исполнение песен о Родине, Дне Победы, Защитниках Отечества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0E2F63BE-8BA2-47B1-80DD-B5C06E0D9065}" type="parTrans" cxnId="{6EE6FEB7-D4AF-4B6A-87B4-EFB1474EC8FA}">
      <dgm:prSet/>
      <dgm:spPr/>
      <dgm:t>
        <a:bodyPr/>
        <a:lstStyle/>
        <a:p>
          <a:endParaRPr lang="ru-RU"/>
        </a:p>
      </dgm:t>
    </dgm:pt>
    <dgm:pt modelId="{6199BE99-C271-44CA-ABB4-27ABA6C5D7FC}" type="sibTrans" cxnId="{6EE6FEB7-D4AF-4B6A-87B4-EFB1474EC8FA}">
      <dgm:prSet/>
      <dgm:spPr/>
      <dgm:t>
        <a:bodyPr/>
        <a:lstStyle/>
        <a:p>
          <a:endParaRPr lang="ru-RU"/>
        </a:p>
      </dgm:t>
    </dgm:pt>
    <dgm:pt modelId="{FC8D3162-3DBD-4341-9E47-D260FC872FC4}">
      <dgm:prSet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Знакомство с произведениями народного фольклора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214B4831-75C1-4AB6-AFCA-9E149DA1F183}" type="parTrans" cxnId="{91211ED3-5B25-4975-A7AC-9CEBDCD8712C}">
      <dgm:prSet/>
      <dgm:spPr/>
      <dgm:t>
        <a:bodyPr/>
        <a:lstStyle/>
        <a:p>
          <a:endParaRPr lang="ru-RU"/>
        </a:p>
      </dgm:t>
    </dgm:pt>
    <dgm:pt modelId="{8D4EAB7B-ADF9-4624-804B-859BA8AF5869}" type="sibTrans" cxnId="{91211ED3-5B25-4975-A7AC-9CEBDCD8712C}">
      <dgm:prSet/>
      <dgm:spPr/>
      <dgm:t>
        <a:bodyPr/>
        <a:lstStyle/>
        <a:p>
          <a:endParaRPr lang="ru-RU"/>
        </a:p>
      </dgm:t>
    </dgm:pt>
    <dgm:pt modelId="{507356C3-3DBA-4C9C-BAED-F0D3475B73DC}">
      <dgm:prSet custT="1"/>
      <dgm:spPr/>
      <dgm:t>
        <a:bodyPr/>
        <a:lstStyle/>
        <a:p>
          <a:r>
            <a:rPr lang="ru-RU" sz="1800" u="none" dirty="0" smtClean="0">
              <a:latin typeface="Times New Roman" pitchFamily="18" charset="0"/>
              <a:cs typeface="Times New Roman" pitchFamily="18" charset="0"/>
            </a:rPr>
            <a:t>Подготовка и участие в патриотических праздниках</a:t>
          </a:r>
          <a:endParaRPr lang="ru-RU" sz="1800" u="none" dirty="0">
            <a:latin typeface="Times New Roman" pitchFamily="18" charset="0"/>
            <a:cs typeface="Times New Roman" pitchFamily="18" charset="0"/>
          </a:endParaRPr>
        </a:p>
      </dgm:t>
    </dgm:pt>
    <dgm:pt modelId="{75DEDA2D-1631-4837-8DD1-E9F53C4E42D3}" type="parTrans" cxnId="{6C20744A-A3A5-4398-A964-57211A3C6C9A}">
      <dgm:prSet/>
      <dgm:spPr/>
      <dgm:t>
        <a:bodyPr/>
        <a:lstStyle/>
        <a:p>
          <a:endParaRPr lang="ru-RU"/>
        </a:p>
      </dgm:t>
    </dgm:pt>
    <dgm:pt modelId="{30159947-E92E-4443-B9D7-5E2F7D0323B5}" type="sibTrans" cxnId="{6C20744A-A3A5-4398-A964-57211A3C6C9A}">
      <dgm:prSet/>
      <dgm:spPr/>
      <dgm:t>
        <a:bodyPr/>
        <a:lstStyle/>
        <a:p>
          <a:endParaRPr lang="ru-RU"/>
        </a:p>
      </dgm:t>
    </dgm:pt>
    <dgm:pt modelId="{DCCA06C4-32EA-4B73-9D6A-0E9FCD85F950}">
      <dgm:prSet/>
      <dgm:spPr/>
      <dgm:t>
        <a:bodyPr/>
        <a:lstStyle/>
        <a:p>
          <a:endParaRPr lang="ru-RU"/>
        </a:p>
      </dgm:t>
    </dgm:pt>
    <dgm:pt modelId="{D6982462-C73C-4F4D-A900-A4DB2BBEBA0F}" type="parTrans" cxnId="{431FF7F3-A319-4310-B012-553966EE2BE5}">
      <dgm:prSet/>
      <dgm:spPr/>
      <dgm:t>
        <a:bodyPr/>
        <a:lstStyle/>
        <a:p>
          <a:endParaRPr lang="ru-RU"/>
        </a:p>
      </dgm:t>
    </dgm:pt>
    <dgm:pt modelId="{674875B1-BD83-4E24-B9CB-8D96D6C82B0E}" type="sibTrans" cxnId="{431FF7F3-A319-4310-B012-553966EE2BE5}">
      <dgm:prSet/>
      <dgm:spPr/>
      <dgm:t>
        <a:bodyPr/>
        <a:lstStyle/>
        <a:p>
          <a:endParaRPr lang="ru-RU"/>
        </a:p>
      </dgm:t>
    </dgm:pt>
    <dgm:pt modelId="{C47F3038-281B-433E-BCEE-7CD175B6B29D}">
      <dgm:prSet/>
      <dgm:spPr/>
      <dgm:t>
        <a:bodyPr/>
        <a:lstStyle/>
        <a:p>
          <a:endParaRPr lang="ru-RU"/>
        </a:p>
      </dgm:t>
    </dgm:pt>
    <dgm:pt modelId="{A57F70F9-A6F9-4352-96B3-4DF308FAE227}" type="parTrans" cxnId="{EE1DF781-E6EC-4625-AF7A-31B5CDE44AED}">
      <dgm:prSet/>
      <dgm:spPr/>
      <dgm:t>
        <a:bodyPr/>
        <a:lstStyle/>
        <a:p>
          <a:endParaRPr lang="ru-RU"/>
        </a:p>
      </dgm:t>
    </dgm:pt>
    <dgm:pt modelId="{DB5FEF03-47A5-4EB6-8A34-8F70B243B738}" type="sibTrans" cxnId="{EE1DF781-E6EC-4625-AF7A-31B5CDE44AED}">
      <dgm:prSet/>
      <dgm:spPr/>
      <dgm:t>
        <a:bodyPr/>
        <a:lstStyle/>
        <a:p>
          <a:endParaRPr lang="ru-RU"/>
        </a:p>
      </dgm:t>
    </dgm:pt>
    <dgm:pt modelId="{DB2DD0AB-D3F6-4706-8F39-25FED0F1A179}">
      <dgm:prSet/>
      <dgm:spPr/>
      <dgm:t>
        <a:bodyPr/>
        <a:lstStyle/>
        <a:p>
          <a:endParaRPr lang="ru-RU"/>
        </a:p>
      </dgm:t>
    </dgm:pt>
    <dgm:pt modelId="{357365DF-2C94-4877-B1D3-FA5E5CE4D4C0}" type="parTrans" cxnId="{9D6F6372-229A-403A-BF79-43D18E07A8BE}">
      <dgm:prSet/>
      <dgm:spPr/>
      <dgm:t>
        <a:bodyPr/>
        <a:lstStyle/>
        <a:p>
          <a:endParaRPr lang="ru-RU"/>
        </a:p>
      </dgm:t>
    </dgm:pt>
    <dgm:pt modelId="{73D8EA2B-6836-49EC-9539-26E5AA25EE21}" type="sibTrans" cxnId="{9D6F6372-229A-403A-BF79-43D18E07A8BE}">
      <dgm:prSet/>
      <dgm:spPr/>
      <dgm:t>
        <a:bodyPr/>
        <a:lstStyle/>
        <a:p>
          <a:endParaRPr lang="ru-RU"/>
        </a:p>
      </dgm:t>
    </dgm:pt>
    <dgm:pt modelId="{59BF1C93-5596-4E1E-8C8C-E19143ABEDEC}">
      <dgm:prSet/>
      <dgm:spPr/>
      <dgm:t>
        <a:bodyPr/>
        <a:lstStyle/>
        <a:p>
          <a:endParaRPr lang="ru-RU"/>
        </a:p>
      </dgm:t>
    </dgm:pt>
    <dgm:pt modelId="{BC8399E2-764E-442B-A848-3D3AA2C6C67C}" type="parTrans" cxnId="{B7F591B2-B993-4BB9-9332-813A56218F18}">
      <dgm:prSet/>
      <dgm:spPr/>
      <dgm:t>
        <a:bodyPr/>
        <a:lstStyle/>
        <a:p>
          <a:endParaRPr lang="ru-RU"/>
        </a:p>
      </dgm:t>
    </dgm:pt>
    <dgm:pt modelId="{783AE498-CA39-419A-9BFD-A92DA2E084D5}" type="sibTrans" cxnId="{B7F591B2-B993-4BB9-9332-813A56218F18}">
      <dgm:prSet/>
      <dgm:spPr/>
      <dgm:t>
        <a:bodyPr/>
        <a:lstStyle/>
        <a:p>
          <a:endParaRPr lang="ru-RU"/>
        </a:p>
      </dgm:t>
    </dgm:pt>
    <dgm:pt modelId="{EA109E4A-0FB6-40F4-96F0-9A5FA741DC0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нравственно-патриотическое воспитание дошкольников средствами музыки</a:t>
          </a:r>
          <a:endParaRPr lang="ru-RU" dirty="0">
            <a:solidFill>
              <a:schemeClr val="bg1"/>
            </a:solidFill>
          </a:endParaRPr>
        </a:p>
      </dgm:t>
    </dgm:pt>
    <dgm:pt modelId="{76B6F300-2896-439B-913F-38AF74ECAFE7}" type="parTrans" cxnId="{81FF8328-A9F1-4440-BACD-82303D338791}">
      <dgm:prSet/>
      <dgm:spPr/>
      <dgm:t>
        <a:bodyPr/>
        <a:lstStyle/>
        <a:p>
          <a:endParaRPr lang="ru-RU"/>
        </a:p>
      </dgm:t>
    </dgm:pt>
    <dgm:pt modelId="{5521EA8B-ED13-4882-B655-D7F5F95117B6}" type="sibTrans" cxnId="{81FF8328-A9F1-4440-BACD-82303D338791}">
      <dgm:prSet/>
      <dgm:spPr/>
      <dgm:t>
        <a:bodyPr/>
        <a:lstStyle/>
        <a:p>
          <a:endParaRPr lang="ru-RU"/>
        </a:p>
      </dgm:t>
    </dgm:pt>
    <dgm:pt modelId="{84B74137-7BDB-4D64-B6E4-66392222C71A}" type="pres">
      <dgm:prSet presAssocID="{B874EEE6-529D-4EDA-8DF2-FD1DA0A91B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3FBB3F-DB22-4836-B1C0-1AC953E73445}" type="pres">
      <dgm:prSet presAssocID="{EA109E4A-0FB6-40F4-96F0-9A5FA741DC03}" presName="centerShape" presStyleLbl="node0" presStyleIdx="0" presStyleCnt="1"/>
      <dgm:spPr/>
      <dgm:t>
        <a:bodyPr/>
        <a:lstStyle/>
        <a:p>
          <a:endParaRPr lang="ru-RU"/>
        </a:p>
      </dgm:t>
    </dgm:pt>
    <dgm:pt modelId="{8314664F-7A3A-4DFF-85C1-1909FAC4C192}" type="pres">
      <dgm:prSet presAssocID="{75E8CC7A-EF49-4B4F-A894-0F04A6BD41A8}" presName="node" presStyleLbl="node1" presStyleIdx="0" presStyleCnt="5" custScaleX="151557" custScaleY="114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50E8A-E6DC-4CD2-A837-31C97DDFC594}" type="pres">
      <dgm:prSet presAssocID="{75E8CC7A-EF49-4B4F-A894-0F04A6BD41A8}" presName="dummy" presStyleCnt="0"/>
      <dgm:spPr/>
    </dgm:pt>
    <dgm:pt modelId="{4D0FD5C9-5083-4B92-A02E-476D0BBB7636}" type="pres">
      <dgm:prSet presAssocID="{F5CA8C95-7A4F-4557-BA22-35A7DE8F25F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4EC6C0D-8324-4DF4-B009-8F1F971976FC}" type="pres">
      <dgm:prSet presAssocID="{6B82BB9E-6A51-40FD-8FE8-57B9061B18BE}" presName="node" presStyleLbl="node1" presStyleIdx="1" presStyleCnt="5" custScaleX="144217" custScaleY="120113" custRadScaleRad="109592" custRadScaleInc="19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B5569-0621-4C7A-9F56-D62ED8FF54E3}" type="pres">
      <dgm:prSet presAssocID="{6B82BB9E-6A51-40FD-8FE8-57B9061B18BE}" presName="dummy" presStyleCnt="0"/>
      <dgm:spPr/>
    </dgm:pt>
    <dgm:pt modelId="{60F10B3C-5136-4EF5-8B7B-6C58A59F6D34}" type="pres">
      <dgm:prSet presAssocID="{6199BE99-C271-44CA-ABB4-27ABA6C5D7F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FFE8165E-E6CE-4D75-ABF9-0E4909E02C27}" type="pres">
      <dgm:prSet presAssocID="{D164D015-1372-4C3C-97DC-201D20E25E10}" presName="node" presStyleLbl="node1" presStyleIdx="2" presStyleCnt="5" custScaleX="144746" custScaleY="114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EAE34-89B4-4821-BD9F-57EF8C53B654}" type="pres">
      <dgm:prSet presAssocID="{D164D015-1372-4C3C-97DC-201D20E25E10}" presName="dummy" presStyleCnt="0"/>
      <dgm:spPr/>
    </dgm:pt>
    <dgm:pt modelId="{716DEF97-6B36-4267-A6B6-70536D52E7AF}" type="pres">
      <dgm:prSet presAssocID="{A7751283-4F59-4B2B-A026-CA451F733F5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567D854-5F4C-4BE7-A466-02A1D93E0E87}" type="pres">
      <dgm:prSet presAssocID="{507356C3-3DBA-4C9C-BAED-F0D3475B73DC}" presName="node" presStyleLbl="node1" presStyleIdx="3" presStyleCnt="5" custScaleX="140311" custScaleY="125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E1121-3E4E-46F6-BBE4-13F17FA43D98}" type="pres">
      <dgm:prSet presAssocID="{507356C3-3DBA-4C9C-BAED-F0D3475B73DC}" presName="dummy" presStyleCnt="0"/>
      <dgm:spPr/>
    </dgm:pt>
    <dgm:pt modelId="{9273A71B-5E22-4569-BC15-82DB185BC532}" type="pres">
      <dgm:prSet presAssocID="{30159947-E92E-4443-B9D7-5E2F7D0323B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21B4626-27CD-4F21-BF70-92867FFEE145}" type="pres">
      <dgm:prSet presAssocID="{FC8D3162-3DBD-4341-9E47-D260FC872FC4}" presName="node" presStyleLbl="node1" presStyleIdx="4" presStyleCnt="5" custScaleX="148850" custScaleY="112258" custRadScaleRad="109424" custRadScaleInc="-19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BAEC1-5760-4E44-A7D1-C69ECE4BEEEF}" type="pres">
      <dgm:prSet presAssocID="{FC8D3162-3DBD-4341-9E47-D260FC872FC4}" presName="dummy" presStyleCnt="0"/>
      <dgm:spPr/>
    </dgm:pt>
    <dgm:pt modelId="{3B26B946-E5EA-4987-A86B-CA93E279B0AA}" type="pres">
      <dgm:prSet presAssocID="{8D4EAB7B-ADF9-4624-804B-859BA8AF586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E1DF781-E6EC-4625-AF7A-31B5CDE44AED}" srcId="{B874EEE6-529D-4EDA-8DF2-FD1DA0A91BA3}" destId="{C47F3038-281B-433E-BCEE-7CD175B6B29D}" srcOrd="4" destOrd="0" parTransId="{A57F70F9-A6F9-4352-96B3-4DF308FAE227}" sibTransId="{DB5FEF03-47A5-4EB6-8A34-8F70B243B738}"/>
    <dgm:cxn modelId="{333D274B-B077-43FA-BFF2-4C9E2B292586}" type="presOf" srcId="{6199BE99-C271-44CA-ABB4-27ABA6C5D7FC}" destId="{60F10B3C-5136-4EF5-8B7B-6C58A59F6D34}" srcOrd="0" destOrd="0" presId="urn:microsoft.com/office/officeart/2005/8/layout/radial6"/>
    <dgm:cxn modelId="{479C524D-7E84-4B1D-B615-A9E304EBEE46}" type="presOf" srcId="{75E8CC7A-EF49-4B4F-A894-0F04A6BD41A8}" destId="{8314664F-7A3A-4DFF-85C1-1909FAC4C192}" srcOrd="0" destOrd="0" presId="urn:microsoft.com/office/officeart/2005/8/layout/radial6"/>
    <dgm:cxn modelId="{81FF8328-A9F1-4440-BACD-82303D338791}" srcId="{B874EEE6-529D-4EDA-8DF2-FD1DA0A91BA3}" destId="{EA109E4A-0FB6-40F4-96F0-9A5FA741DC03}" srcOrd="0" destOrd="0" parTransId="{76B6F300-2896-439B-913F-38AF74ECAFE7}" sibTransId="{5521EA8B-ED13-4882-B655-D7F5F95117B6}"/>
    <dgm:cxn modelId="{4CA2A746-E022-4EB3-82BA-2B4B5D77AC70}" type="presOf" srcId="{507356C3-3DBA-4C9C-BAED-F0D3475B73DC}" destId="{E567D854-5F4C-4BE7-A466-02A1D93E0E87}" srcOrd="0" destOrd="0" presId="urn:microsoft.com/office/officeart/2005/8/layout/radial6"/>
    <dgm:cxn modelId="{C5D0B94F-D757-4075-8999-D43D6C9708C7}" type="presOf" srcId="{8D4EAB7B-ADF9-4624-804B-859BA8AF5869}" destId="{3B26B946-E5EA-4987-A86B-CA93E279B0AA}" srcOrd="0" destOrd="0" presId="urn:microsoft.com/office/officeart/2005/8/layout/radial6"/>
    <dgm:cxn modelId="{E5AEB6FB-F0D2-4F01-BEA2-21BFAFA1BE41}" type="presOf" srcId="{B874EEE6-529D-4EDA-8DF2-FD1DA0A91BA3}" destId="{84B74137-7BDB-4D64-B6E4-66392222C71A}" srcOrd="0" destOrd="0" presId="urn:microsoft.com/office/officeart/2005/8/layout/radial6"/>
    <dgm:cxn modelId="{6C20744A-A3A5-4398-A964-57211A3C6C9A}" srcId="{EA109E4A-0FB6-40F4-96F0-9A5FA741DC03}" destId="{507356C3-3DBA-4C9C-BAED-F0D3475B73DC}" srcOrd="3" destOrd="0" parTransId="{75DEDA2D-1631-4837-8DD1-E9F53C4E42D3}" sibTransId="{30159947-E92E-4443-B9D7-5E2F7D0323B5}"/>
    <dgm:cxn modelId="{12C919A2-8682-4B5F-A143-A2B15B156988}" type="presOf" srcId="{F5CA8C95-7A4F-4557-BA22-35A7DE8F25F4}" destId="{4D0FD5C9-5083-4B92-A02E-476D0BBB7636}" srcOrd="0" destOrd="0" presId="urn:microsoft.com/office/officeart/2005/8/layout/radial6"/>
    <dgm:cxn modelId="{6EE6FEB7-D4AF-4B6A-87B4-EFB1474EC8FA}" srcId="{EA109E4A-0FB6-40F4-96F0-9A5FA741DC03}" destId="{6B82BB9E-6A51-40FD-8FE8-57B9061B18BE}" srcOrd="1" destOrd="0" parTransId="{0E2F63BE-8BA2-47B1-80DD-B5C06E0D9065}" sibTransId="{6199BE99-C271-44CA-ABB4-27ABA6C5D7FC}"/>
    <dgm:cxn modelId="{E97A6A7C-3421-48FB-A8A6-22ADF3389980}" type="presOf" srcId="{EA109E4A-0FB6-40F4-96F0-9A5FA741DC03}" destId="{413FBB3F-DB22-4836-B1C0-1AC953E73445}" srcOrd="0" destOrd="0" presId="urn:microsoft.com/office/officeart/2005/8/layout/radial6"/>
    <dgm:cxn modelId="{5A4617CE-6E0D-4D40-A062-3B6EB349947F}" type="presOf" srcId="{A7751283-4F59-4B2B-A026-CA451F733F5E}" destId="{716DEF97-6B36-4267-A6B6-70536D52E7AF}" srcOrd="0" destOrd="0" presId="urn:microsoft.com/office/officeart/2005/8/layout/radial6"/>
    <dgm:cxn modelId="{135A3425-66D3-44E4-9693-3BE653A71FB3}" type="presOf" srcId="{6B82BB9E-6A51-40FD-8FE8-57B9061B18BE}" destId="{74EC6C0D-8324-4DF4-B009-8F1F971976FC}" srcOrd="0" destOrd="0" presId="urn:microsoft.com/office/officeart/2005/8/layout/radial6"/>
    <dgm:cxn modelId="{91211ED3-5B25-4975-A7AC-9CEBDCD8712C}" srcId="{EA109E4A-0FB6-40F4-96F0-9A5FA741DC03}" destId="{FC8D3162-3DBD-4341-9E47-D260FC872FC4}" srcOrd="4" destOrd="0" parTransId="{214B4831-75C1-4AB6-AFCA-9E149DA1F183}" sibTransId="{8D4EAB7B-ADF9-4624-804B-859BA8AF5869}"/>
    <dgm:cxn modelId="{92E6D49F-9597-4987-8802-56953CC8128F}" srcId="{EA109E4A-0FB6-40F4-96F0-9A5FA741DC03}" destId="{75E8CC7A-EF49-4B4F-A894-0F04A6BD41A8}" srcOrd="0" destOrd="0" parTransId="{49A8E3B5-E001-4256-A914-7638072AB696}" sibTransId="{F5CA8C95-7A4F-4557-BA22-35A7DE8F25F4}"/>
    <dgm:cxn modelId="{8978EEDB-229D-4A4D-83A4-25BF37F55CC9}" type="presOf" srcId="{D164D015-1372-4C3C-97DC-201D20E25E10}" destId="{FFE8165E-E6CE-4D75-ABF9-0E4909E02C27}" srcOrd="0" destOrd="0" presId="urn:microsoft.com/office/officeart/2005/8/layout/radial6"/>
    <dgm:cxn modelId="{B7F591B2-B993-4BB9-9332-813A56218F18}" srcId="{B874EEE6-529D-4EDA-8DF2-FD1DA0A91BA3}" destId="{59BF1C93-5596-4E1E-8C8C-E19143ABEDEC}" srcOrd="2" destOrd="0" parTransId="{BC8399E2-764E-442B-A848-3D3AA2C6C67C}" sibTransId="{783AE498-CA39-419A-9BFD-A92DA2E084D5}"/>
    <dgm:cxn modelId="{07EC0FC5-D782-45C2-AD82-094C24491516}" type="presOf" srcId="{30159947-E92E-4443-B9D7-5E2F7D0323B5}" destId="{9273A71B-5E22-4569-BC15-82DB185BC532}" srcOrd="0" destOrd="0" presId="urn:microsoft.com/office/officeart/2005/8/layout/radial6"/>
    <dgm:cxn modelId="{3EBA3C36-24DF-4F4B-AE80-CA8E1860C439}" srcId="{EA109E4A-0FB6-40F4-96F0-9A5FA741DC03}" destId="{D164D015-1372-4C3C-97DC-201D20E25E10}" srcOrd="2" destOrd="0" parTransId="{C99BF729-D94F-4972-92E4-59B47A1C258B}" sibTransId="{A7751283-4F59-4B2B-A026-CA451F733F5E}"/>
    <dgm:cxn modelId="{D71E795C-D83E-41D1-B304-24CC8B4ABB93}" type="presOf" srcId="{FC8D3162-3DBD-4341-9E47-D260FC872FC4}" destId="{B21B4626-27CD-4F21-BF70-92867FFEE145}" srcOrd="0" destOrd="0" presId="urn:microsoft.com/office/officeart/2005/8/layout/radial6"/>
    <dgm:cxn modelId="{431FF7F3-A319-4310-B012-553966EE2BE5}" srcId="{B874EEE6-529D-4EDA-8DF2-FD1DA0A91BA3}" destId="{DCCA06C4-32EA-4B73-9D6A-0E9FCD85F950}" srcOrd="3" destOrd="0" parTransId="{D6982462-C73C-4F4D-A900-A4DB2BBEBA0F}" sibTransId="{674875B1-BD83-4E24-B9CB-8D96D6C82B0E}"/>
    <dgm:cxn modelId="{9D6F6372-229A-403A-BF79-43D18E07A8BE}" srcId="{B874EEE6-529D-4EDA-8DF2-FD1DA0A91BA3}" destId="{DB2DD0AB-D3F6-4706-8F39-25FED0F1A179}" srcOrd="1" destOrd="0" parTransId="{357365DF-2C94-4877-B1D3-FA5E5CE4D4C0}" sibTransId="{73D8EA2B-6836-49EC-9539-26E5AA25EE21}"/>
    <dgm:cxn modelId="{C0DE42FA-58E7-40A7-82D1-4D56FCA37955}" type="presParOf" srcId="{84B74137-7BDB-4D64-B6E4-66392222C71A}" destId="{413FBB3F-DB22-4836-B1C0-1AC953E73445}" srcOrd="0" destOrd="0" presId="urn:microsoft.com/office/officeart/2005/8/layout/radial6"/>
    <dgm:cxn modelId="{937E0149-9940-47B1-A80D-29107477797C}" type="presParOf" srcId="{84B74137-7BDB-4D64-B6E4-66392222C71A}" destId="{8314664F-7A3A-4DFF-85C1-1909FAC4C192}" srcOrd="1" destOrd="0" presId="urn:microsoft.com/office/officeart/2005/8/layout/radial6"/>
    <dgm:cxn modelId="{2231B03E-4B03-47E6-BE78-2B8BC9A3AB4B}" type="presParOf" srcId="{84B74137-7BDB-4D64-B6E4-66392222C71A}" destId="{84950E8A-E6DC-4CD2-A837-31C97DDFC594}" srcOrd="2" destOrd="0" presId="urn:microsoft.com/office/officeart/2005/8/layout/radial6"/>
    <dgm:cxn modelId="{F2E3DB11-C62F-44B6-99A5-765AD60F0CDD}" type="presParOf" srcId="{84B74137-7BDB-4D64-B6E4-66392222C71A}" destId="{4D0FD5C9-5083-4B92-A02E-476D0BBB7636}" srcOrd="3" destOrd="0" presId="urn:microsoft.com/office/officeart/2005/8/layout/radial6"/>
    <dgm:cxn modelId="{015F7DD5-1190-4DDC-A9A9-4AB46CADBAD0}" type="presParOf" srcId="{84B74137-7BDB-4D64-B6E4-66392222C71A}" destId="{74EC6C0D-8324-4DF4-B009-8F1F971976FC}" srcOrd="4" destOrd="0" presId="urn:microsoft.com/office/officeart/2005/8/layout/radial6"/>
    <dgm:cxn modelId="{F8831406-4E18-4431-AFA4-7CA6E1F883F8}" type="presParOf" srcId="{84B74137-7BDB-4D64-B6E4-66392222C71A}" destId="{0FDB5569-0621-4C7A-9F56-D62ED8FF54E3}" srcOrd="5" destOrd="0" presId="urn:microsoft.com/office/officeart/2005/8/layout/radial6"/>
    <dgm:cxn modelId="{628BB2E0-33C4-404C-9759-3AC20002BAAA}" type="presParOf" srcId="{84B74137-7BDB-4D64-B6E4-66392222C71A}" destId="{60F10B3C-5136-4EF5-8B7B-6C58A59F6D34}" srcOrd="6" destOrd="0" presId="urn:microsoft.com/office/officeart/2005/8/layout/radial6"/>
    <dgm:cxn modelId="{DC7E8ABF-76A3-4349-84EE-C8D6C9CF08BE}" type="presParOf" srcId="{84B74137-7BDB-4D64-B6E4-66392222C71A}" destId="{FFE8165E-E6CE-4D75-ABF9-0E4909E02C27}" srcOrd="7" destOrd="0" presId="urn:microsoft.com/office/officeart/2005/8/layout/radial6"/>
    <dgm:cxn modelId="{41683BC8-3D61-49BD-A8D6-3F0D4AFBDBF1}" type="presParOf" srcId="{84B74137-7BDB-4D64-B6E4-66392222C71A}" destId="{8F9EAE34-89B4-4821-BD9F-57EF8C53B654}" srcOrd="8" destOrd="0" presId="urn:microsoft.com/office/officeart/2005/8/layout/radial6"/>
    <dgm:cxn modelId="{07CE18AD-D890-49C2-9F38-104C64F609EB}" type="presParOf" srcId="{84B74137-7BDB-4D64-B6E4-66392222C71A}" destId="{716DEF97-6B36-4267-A6B6-70536D52E7AF}" srcOrd="9" destOrd="0" presId="urn:microsoft.com/office/officeart/2005/8/layout/radial6"/>
    <dgm:cxn modelId="{B075CBEB-4BBA-4FE8-BA06-9C5C1D8D8598}" type="presParOf" srcId="{84B74137-7BDB-4D64-B6E4-66392222C71A}" destId="{E567D854-5F4C-4BE7-A466-02A1D93E0E87}" srcOrd="10" destOrd="0" presId="urn:microsoft.com/office/officeart/2005/8/layout/radial6"/>
    <dgm:cxn modelId="{99D65B99-CEBF-42E7-B7B4-CE4DDD9DB5D7}" type="presParOf" srcId="{84B74137-7BDB-4D64-B6E4-66392222C71A}" destId="{B84E1121-3E4E-46F6-BBE4-13F17FA43D98}" srcOrd="11" destOrd="0" presId="urn:microsoft.com/office/officeart/2005/8/layout/radial6"/>
    <dgm:cxn modelId="{3C6446F3-43EB-42AC-9746-6892E2EDFF84}" type="presParOf" srcId="{84B74137-7BDB-4D64-B6E4-66392222C71A}" destId="{9273A71B-5E22-4569-BC15-82DB185BC532}" srcOrd="12" destOrd="0" presId="urn:microsoft.com/office/officeart/2005/8/layout/radial6"/>
    <dgm:cxn modelId="{79EB7D74-5F04-4445-B739-533C6540A3A5}" type="presParOf" srcId="{84B74137-7BDB-4D64-B6E4-66392222C71A}" destId="{B21B4626-27CD-4F21-BF70-92867FFEE145}" srcOrd="13" destOrd="0" presId="urn:microsoft.com/office/officeart/2005/8/layout/radial6"/>
    <dgm:cxn modelId="{52D7B9C8-19F1-427D-BFA6-35397A581122}" type="presParOf" srcId="{84B74137-7BDB-4D64-B6E4-66392222C71A}" destId="{602BAEC1-5760-4E44-A7D1-C69ECE4BEEEF}" srcOrd="14" destOrd="0" presId="urn:microsoft.com/office/officeart/2005/8/layout/radial6"/>
    <dgm:cxn modelId="{8E494701-5333-4407-AC0D-358B5921283E}" type="presParOf" srcId="{84B74137-7BDB-4D64-B6E4-66392222C71A}" destId="{3B26B946-E5EA-4987-A86B-CA93E279B0A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26B946-E5EA-4987-A86B-CA93E279B0AA}">
      <dsp:nvSpPr>
        <dsp:cNvPr id="0" name=""/>
        <dsp:cNvSpPr/>
      </dsp:nvSpPr>
      <dsp:spPr>
        <a:xfrm>
          <a:off x="1506995" y="805663"/>
          <a:ext cx="5643333" cy="5643333"/>
        </a:xfrm>
        <a:prstGeom prst="blockArc">
          <a:avLst>
            <a:gd name="adj1" fmla="val 11663411"/>
            <a:gd name="adj2" fmla="val 16530298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3A71B-5E22-4569-BC15-82DB185BC532}">
      <dsp:nvSpPr>
        <dsp:cNvPr id="0" name=""/>
        <dsp:cNvSpPr/>
      </dsp:nvSpPr>
      <dsp:spPr>
        <a:xfrm>
          <a:off x="1538843" y="666698"/>
          <a:ext cx="5643333" cy="5643333"/>
        </a:xfrm>
        <a:prstGeom prst="blockArc">
          <a:avLst>
            <a:gd name="adj1" fmla="val 7213545"/>
            <a:gd name="adj2" fmla="val 11485568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DEF97-6B36-4267-A6B6-70536D52E7AF}">
      <dsp:nvSpPr>
        <dsp:cNvPr id="0" name=""/>
        <dsp:cNvSpPr/>
      </dsp:nvSpPr>
      <dsp:spPr>
        <a:xfrm>
          <a:off x="1771401" y="818375"/>
          <a:ext cx="5643333" cy="564333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10B3C-5136-4EF5-8B7B-6C58A59F6D34}">
      <dsp:nvSpPr>
        <dsp:cNvPr id="0" name=""/>
        <dsp:cNvSpPr/>
      </dsp:nvSpPr>
      <dsp:spPr>
        <a:xfrm>
          <a:off x="2008219" y="664221"/>
          <a:ext cx="5643333" cy="5643333"/>
        </a:xfrm>
        <a:prstGeom prst="blockArc">
          <a:avLst>
            <a:gd name="adj1" fmla="val 20917583"/>
            <a:gd name="adj2" fmla="val 3592601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FD5C9-5083-4B92-A02E-476D0BBB7636}">
      <dsp:nvSpPr>
        <dsp:cNvPr id="0" name=""/>
        <dsp:cNvSpPr/>
      </dsp:nvSpPr>
      <dsp:spPr>
        <a:xfrm>
          <a:off x="2040451" y="805211"/>
          <a:ext cx="5643333" cy="5643333"/>
        </a:xfrm>
        <a:prstGeom prst="blockArc">
          <a:avLst>
            <a:gd name="adj1" fmla="val 15863883"/>
            <a:gd name="adj2" fmla="val 2073717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FBB3F-DB22-4836-B1C0-1AC953E73445}">
      <dsp:nvSpPr>
        <dsp:cNvPr id="0" name=""/>
        <dsp:cNvSpPr/>
      </dsp:nvSpPr>
      <dsp:spPr>
        <a:xfrm>
          <a:off x="3293798" y="2340772"/>
          <a:ext cx="2598539" cy="259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нравственно-патриотическое воспитание дошкольников средствами музыки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293798" y="2340772"/>
        <a:ext cx="2598539" cy="2598539"/>
      </dsp:txXfrm>
    </dsp:sp>
    <dsp:sp modelId="{8314664F-7A3A-4DFF-85C1-1909FAC4C192}">
      <dsp:nvSpPr>
        <dsp:cNvPr id="0" name=""/>
        <dsp:cNvSpPr/>
      </dsp:nvSpPr>
      <dsp:spPr>
        <a:xfrm>
          <a:off x="3214674" y="-153658"/>
          <a:ext cx="2756787" cy="20750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Слушание классической музыки русских композиторов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4674" y="-153658"/>
        <a:ext cx="2756787" cy="2075034"/>
      </dsp:txXfrm>
    </dsp:sp>
    <dsp:sp modelId="{74EC6C0D-8324-4DF4-B009-8F1F971976FC}">
      <dsp:nvSpPr>
        <dsp:cNvPr id="0" name=""/>
        <dsp:cNvSpPr/>
      </dsp:nvSpPr>
      <dsp:spPr>
        <a:xfrm>
          <a:off x="6220307" y="1849938"/>
          <a:ext cx="2623274" cy="2184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Исполнение песен о Родине, Дне Победы, Защитниках Отечества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20307" y="1849938"/>
        <a:ext cx="2623274" cy="2184828"/>
      </dsp:txXfrm>
    </dsp:sp>
    <dsp:sp modelId="{FFE8165E-E6CE-4D75-ABF9-0E4909E02C27}">
      <dsp:nvSpPr>
        <dsp:cNvPr id="0" name=""/>
        <dsp:cNvSpPr/>
      </dsp:nvSpPr>
      <dsp:spPr>
        <a:xfrm>
          <a:off x="4896663" y="4829777"/>
          <a:ext cx="2632896" cy="20801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Участие в музыкально-литературных композициях, музыкально – литературных гостиных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6663" y="4829777"/>
        <a:ext cx="2632896" cy="2080127"/>
      </dsp:txXfrm>
    </dsp:sp>
    <dsp:sp modelId="{E567D854-5F4C-4BE7-A466-02A1D93E0E87}">
      <dsp:nvSpPr>
        <dsp:cNvPr id="0" name=""/>
        <dsp:cNvSpPr/>
      </dsp:nvSpPr>
      <dsp:spPr>
        <a:xfrm>
          <a:off x="1696911" y="4728023"/>
          <a:ext cx="2552225" cy="22836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Подготовка и участие в патриотических праздниках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6911" y="4728023"/>
        <a:ext cx="2552225" cy="2283635"/>
      </dsp:txXfrm>
    </dsp:sp>
    <dsp:sp modelId="{B21B4626-27CD-4F21-BF70-92867FFEE145}">
      <dsp:nvSpPr>
        <dsp:cNvPr id="0" name=""/>
        <dsp:cNvSpPr/>
      </dsp:nvSpPr>
      <dsp:spPr>
        <a:xfrm>
          <a:off x="305177" y="1921379"/>
          <a:ext cx="2707547" cy="20419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none" kern="1200" dirty="0" smtClean="0">
              <a:latin typeface="Times New Roman" pitchFamily="18" charset="0"/>
              <a:cs typeface="Times New Roman" pitchFamily="18" charset="0"/>
            </a:rPr>
            <a:t>Знакомство с произведениями народного фольклора</a:t>
          </a:r>
          <a:endParaRPr lang="ru-RU" sz="18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177" y="1921379"/>
        <a:ext cx="2707547" cy="2041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58EAAB4-EE1A-4A31-B23B-3FFAD174B588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9093C66-CCEC-42C5-9940-16BBF5400DF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0DC37EB-493A-455B-9834-378C47E2A2C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F9AF5E8-E1E3-4E47-8578-FF4E3B882C0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DDBE4DD-DC88-4AC2-BA93-89CAC3D9110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31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326B4D0-9E84-45CA-AF81-5F998DB33CC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36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D597345-5087-4EDD-B672-4E95A3A0160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B21F3DA-BE2B-44FB-8369-9730AB2890A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200" cy="342720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3383954-0778-4194-9D0F-B4B847147A5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-9360" y="-7200"/>
            <a:ext cx="9161280" cy="103968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97332f">
                  <a:alpha val="45098"/>
                </a:srgbClr>
              </a:gs>
              <a:gs pos="100000">
                <a:srgbClr val="95c138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2"/>
          <p:cNvSpPr/>
          <p:nvPr/>
        </p:nvSpPr>
        <p:spPr>
          <a:xfrm>
            <a:off x="4381560" y="-7200"/>
            <a:ext cx="4760640" cy="63648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bd332f">
                  <a:alpha val="45098"/>
                </a:srgbClr>
              </a:gs>
              <a:gs pos="100000">
                <a:srgbClr val="769536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6" name="Group 3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117" name="CustomShape 4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88a54e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5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4f81b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9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19800" y="14040"/>
            <a:ext cx="9159480" cy="6843240"/>
          </a:xfrm>
          <a:prstGeom prst="rect">
            <a:avLst/>
          </a:prstGeom>
          <a:ln w="0"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323640" y="6237360"/>
            <a:ext cx="914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Мытищи 2022-2023 уч.г.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0" y="2349000"/>
            <a:ext cx="91422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2060"/>
                </a:solidFill>
                <a:latin typeface="Times New Roman"/>
                <a:ea typeface="Calibri"/>
              </a:rPr>
              <a:t>Самообразование «Патриотическое воспитание дошкольников средствами музыки»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492000" y="4949280"/>
            <a:ext cx="5150160" cy="912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54061"/>
                </a:solidFill>
                <a:latin typeface="Times New Roman"/>
                <a:ea typeface="Calibri"/>
              </a:rPr>
              <a:t>Анахина Л.В.</a:t>
            </a:r>
            <a:r>
              <a:rPr b="1" lang="ru-RU" sz="1800" spc="-1" strike="noStrike">
                <a:solidFill>
                  <a:srgbClr val="254061"/>
                </a:solidFill>
                <a:latin typeface="Arial"/>
                <a:ea typeface="Calibri"/>
              </a:rPr>
              <a:t> - </a:t>
            </a:r>
            <a:r>
              <a:rPr b="1" lang="ru-RU" sz="1800" spc="-1" strike="noStrike">
                <a:solidFill>
                  <a:srgbClr val="254061"/>
                </a:solidFill>
                <a:latin typeface="Times New Roman"/>
                <a:ea typeface="Calibri"/>
              </a:rPr>
              <a:t>музыкальный руководитель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1170360" y="0"/>
            <a:ext cx="6857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5652000" y="836640"/>
            <a:ext cx="3238560" cy="55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Песни о маме – самые любимые 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детском репертуаре.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Они исполняются как на музыкальных занятиях, так и на праздниках,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посвященных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женскому дню 8 Марта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 Помимо этого, в нашем детском саду стало доброй традицией отмечать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День Матери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94" name="Picture 2" descr="https://pp.userapi.com/c844520/v844520384/107095/Zk-FFJldR_Q.jpg"/>
          <p:cNvPicPr/>
          <p:nvPr/>
        </p:nvPicPr>
        <p:blipFill>
          <a:blip r:embed="rId2"/>
          <a:stretch/>
        </p:blipFill>
        <p:spPr>
          <a:xfrm>
            <a:off x="395640" y="1628640"/>
            <a:ext cx="5182920" cy="3886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27720" y="0"/>
            <a:ext cx="914292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720000" y="540000"/>
            <a:ext cx="755964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-1728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1"/>
          <p:cNvSpPr/>
          <p:nvPr/>
        </p:nvSpPr>
        <p:spPr>
          <a:xfrm>
            <a:off x="4644000" y="728280"/>
            <a:ext cx="4246560" cy="5331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Через восприятие музыкальных образов, вызывающих у детей разнообразные эмоциональные переживания,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чувства радости, грусти, нежности, доброты, воспитывается такое же отношение и к образам реальной природы.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«Посмотри, как хорош край, в котором ты живешь», Край родной», «Березонка», «Рябинушка» и др. песни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99" name="Picture 2" descr="https://im0-tub-ru.yandex.net/i?id=96425e79b370d863ad8fc6fc0c8bf670&amp;n=13&amp;exp=1"/>
          <p:cNvPicPr/>
          <p:nvPr/>
        </p:nvPicPr>
        <p:blipFill>
          <a:blip r:embed="rId2"/>
          <a:stretch/>
        </p:blipFill>
        <p:spPr>
          <a:xfrm>
            <a:off x="467640" y="1124640"/>
            <a:ext cx="4030560" cy="4966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900000" y="137880"/>
            <a:ext cx="7019640" cy="638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27720" y="-1320120"/>
            <a:ext cx="914292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5000760" y="599040"/>
            <a:ext cx="3818160" cy="5451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Выразительность музыкального языка, яркость и поэтичность стихов помогают детям почувствовать теплоту и сердечность песен, воспевающих красоту родной природы.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357120" y="857160"/>
            <a:ext cx="4126320" cy="5218200"/>
          </a:xfrm>
          <a:prstGeom prst="ellipse">
            <a:avLst/>
          </a:prstGeom>
          <a:blipFill rotWithShape="0">
            <a:blip r:embed="rId2"/>
            <a:stretch/>
          </a:blipFill>
          <a:ln cap="rnd" w="190500">
            <a:solidFill>
              <a:srgbClr val="c8c6bd"/>
            </a:solidFill>
            <a:round/>
          </a:ln>
          <a:effectLst>
            <a:outerShdw algn="bl" blurRad="127000" rotWithShape="0">
              <a:srgbClr val="000000"/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0" y="1240560"/>
            <a:ext cx="9142200" cy="1369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Старшие дошкольники знакомятся с произведениями выдающихся русских композиторов: М.И. Глинка, П.И. Чайковский, Н.А. Римский-Корсаков, и др.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07" name="Picture 2" descr="http://mypresentation.ru/documents_2/1ed20e64662a6e0853c0e991791ba3ee/img23.jpg"/>
          <p:cNvPicPr/>
          <p:nvPr/>
        </p:nvPicPr>
        <p:blipFill>
          <a:blip r:embed="rId2"/>
          <a:stretch/>
        </p:blipFill>
        <p:spPr>
          <a:xfrm>
            <a:off x="1907640" y="2781000"/>
            <a:ext cx="5169960" cy="3876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323640" y="1062360"/>
            <a:ext cx="8818560" cy="1918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Для слушания музыки программой предлагается большой репертуар музыкальных произведений, характеризующая образы природы: П.Чайковский цикл "Времена года", А.Вивальди цикл "Времена года", Э. Григ сюита "Пер Гюнт" и множество других пьес и музыкальных произведений для детей.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0" name="Picture 2" descr="https://tvoy-bor.ru/image/afisha/event/2018/793807.jpg"/>
          <p:cNvPicPr/>
          <p:nvPr/>
        </p:nvPicPr>
        <p:blipFill>
          <a:blip r:embed="rId2"/>
          <a:stretch/>
        </p:blipFill>
        <p:spPr>
          <a:xfrm>
            <a:off x="1907640" y="3069000"/>
            <a:ext cx="5494680" cy="34894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-252360" y="1180440"/>
            <a:ext cx="9071280" cy="1551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45720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004080"/>
                </a:solidFill>
                <a:latin typeface="Calibri"/>
                <a:ea typeface="Times New Roman"/>
              </a:rPr>
              <a:t>«</a:t>
            </a:r>
            <a:r>
              <a:rPr b="1" lang="ru-RU" sz="3200" spc="-1" strike="noStrike">
                <a:solidFill>
                  <a:srgbClr val="004080"/>
                </a:solidFill>
                <a:latin typeface="Constantia"/>
                <a:ea typeface="Times New Roman"/>
              </a:rPr>
              <a:t>Патриотизм </a:t>
            </a:r>
            <a:r>
              <a:rPr b="1" lang="ru-RU" sz="3200" spc="-1" strike="noStrike">
                <a:solidFill>
                  <a:srgbClr val="004080"/>
                </a:solidFill>
                <a:latin typeface="Calibri"/>
                <a:ea typeface="Times New Roman"/>
              </a:rPr>
              <a:t>–</a:t>
            </a:r>
            <a:r>
              <a:rPr b="1" lang="ru-RU" sz="3200" spc="-1" strike="noStrike">
                <a:solidFill>
                  <a:srgbClr val="004080"/>
                </a:solidFill>
                <a:latin typeface="Constantia"/>
                <a:ea typeface="Times New Roman"/>
              </a:rPr>
              <a:t> это и есть национальная идея, которая должна объединять страну</a:t>
            </a:r>
            <a:r>
              <a:rPr b="1" lang="ru-RU" sz="3200" spc="-1" strike="noStrike">
                <a:solidFill>
                  <a:srgbClr val="004080"/>
                </a:solidFill>
                <a:latin typeface="Calibri"/>
                <a:ea typeface="Times New Roman"/>
              </a:rPr>
              <a:t>»</a:t>
            </a:r>
            <a:r>
              <a:rPr b="1" lang="ru-RU" sz="3200" spc="-1" strike="noStrike">
                <a:solidFill>
                  <a:srgbClr val="004080"/>
                </a:solidFill>
                <a:latin typeface="Constantia"/>
                <a:ea typeface="Times New Roman"/>
              </a:rPr>
              <a:t> </a:t>
            </a:r>
            <a:r>
              <a:rPr b="1" lang="ru-RU" sz="3200" spc="-1" strike="noStrike">
                <a:solidFill>
                  <a:srgbClr val="004080"/>
                </a:solidFill>
                <a:latin typeface="Calibri"/>
                <a:ea typeface="Times New Roman"/>
              </a:rPr>
              <a:t>–</a:t>
            </a:r>
            <a:r>
              <a:rPr b="1" lang="ru-RU" sz="3200" spc="-1" strike="noStrike">
                <a:solidFill>
                  <a:srgbClr val="004080"/>
                </a:solidFill>
                <a:latin typeface="Constantia"/>
                <a:ea typeface="Times New Roman"/>
              </a:rPr>
              <a:t> Владимир Путин, президент РФ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179640" y="3034440"/>
            <a:ext cx="8783280" cy="219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4080"/>
                </a:solidFill>
                <a:latin typeface="Times New Roman"/>
                <a:ea typeface="Times New Roman"/>
              </a:rPr>
              <a:t>Указ Президента РФ от 1 июня 2012 г. № 761 «О Национальной стратегии действий в интересах детей на 2012 - 2017 годы»,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4080"/>
                </a:solidFill>
                <a:latin typeface="Times New Roman"/>
                <a:ea typeface="Times New Roman"/>
              </a:rPr>
              <a:t>ФГОС. Утвержден приказом Министерства образования и науки РФ от 17 октября 2013 г. №1155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540000" y="180000"/>
            <a:ext cx="7739640" cy="65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-1728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179640" y="1052640"/>
            <a:ext cx="896256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Особое значение в рамках нравственно-патриотического воспитания имеет тема "Защитников Отечества".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Эта тема очень любима детьми. Песни этой тематики легко запоминаются ребятами. Особенно популярны у них "Бравые солдаты", муз. А.Филиппенко и "Будем в армии служить", муз. Ю.Чичкова. «Наша армия».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4" name="Picture 2" descr="http://goroshinskaya.mkdoy7teremok.caduk.ru/images/scrn_big_1.jpg"/>
          <p:cNvPicPr/>
          <p:nvPr/>
        </p:nvPicPr>
        <p:blipFill>
          <a:blip r:embed="rId2"/>
          <a:stretch/>
        </p:blipFill>
        <p:spPr>
          <a:xfrm>
            <a:off x="755640" y="3429000"/>
            <a:ext cx="7846920" cy="2989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-1728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4428000" y="893880"/>
            <a:ext cx="4318560" cy="47822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Они написаны в темпе марша, 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содержание их созвучно с желанием ребят быть сильными и смелыми как защитники нашей Родины. 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Песни, пляски, военные игры дети с гордостью исполняют на празднике, посвященном 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Дню защитника Отечества.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17" name="Picture 2" descr="http://feoedu.org.ru/wp-content/uploads/2018/02/1361299006_oblozhka_0019.jpg"/>
          <p:cNvPicPr/>
          <p:nvPr/>
        </p:nvPicPr>
        <p:blipFill>
          <a:blip r:embed="rId2"/>
          <a:stretch/>
        </p:blipFill>
        <p:spPr>
          <a:xfrm>
            <a:off x="323640" y="1268640"/>
            <a:ext cx="3561120" cy="4600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" descr=""/>
          <p:cNvPicPr/>
          <p:nvPr/>
        </p:nvPicPr>
        <p:blipFill>
          <a:blip r:embed="rId1"/>
          <a:stretch/>
        </p:blipFill>
        <p:spPr>
          <a:xfrm>
            <a:off x="1170360" y="0"/>
            <a:ext cx="6857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1440000" y="723960"/>
            <a:ext cx="6299640" cy="616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714240" y="1122840"/>
            <a:ext cx="7856280" cy="2222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Говоря о защитниках нашей Родины, нельзя оставлять без внимания и тему Великой Победы. В этой теме мы раскрываем детям величие подвига советского солдата, знакомя их с песнями тех времен и о тех временах.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22" name="Picture 2" descr="http://holding-nn.ru/sites/default/files/9_maya_1.jpg"/>
          <p:cNvPicPr/>
          <p:nvPr/>
        </p:nvPicPr>
        <p:blipFill>
          <a:blip r:embed="rId2"/>
          <a:stretch/>
        </p:blipFill>
        <p:spPr>
          <a:xfrm>
            <a:off x="2195640" y="3429000"/>
            <a:ext cx="4826160" cy="3110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571320" y="908640"/>
            <a:ext cx="8070840" cy="167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Разучивание и исполнение Гимна России 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 торжественном утреннике, посвященному Дню Независимости России вызывает у детей гордость за нашу великую и могучую Державу.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225" name="Picture 2" descr="http://900igr.net/up/datas/131079/005.jpg"/>
          <p:cNvPicPr/>
          <p:nvPr/>
        </p:nvPicPr>
        <p:blipFill>
          <a:blip r:embed="rId2"/>
          <a:stretch/>
        </p:blipFill>
        <p:spPr>
          <a:xfrm>
            <a:off x="2123640" y="2637000"/>
            <a:ext cx="5278680" cy="3958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" descr=""/>
          <p:cNvPicPr/>
          <p:nvPr/>
        </p:nvPicPr>
        <p:blipFill>
          <a:blip r:embed="rId1"/>
          <a:stretch/>
        </p:blipFill>
        <p:spPr>
          <a:xfrm>
            <a:off x="166680" y="231480"/>
            <a:ext cx="8692200" cy="642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180000" y="540000"/>
            <a:ext cx="8639640" cy="625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1620000" y="180000"/>
            <a:ext cx="6129720" cy="669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2267640" y="1124640"/>
            <a:ext cx="6478920" cy="136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Только величайшее искусство - музыка - способно коснуться глубин души.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Максим Горький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39640" y="3645000"/>
            <a:ext cx="719892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Музыка — могучий источник мысли.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Без музыкального воспитания невозможно полноценное умственное развитие 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</a:t>
            </a:r>
            <a:r>
              <a:rPr b="0" i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Василий Сухомлинский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4932000" y="476640"/>
            <a:ext cx="3814560" cy="600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Фольклорные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произведения: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хороводы, песни, танцы русского народа не только вызывают интерес к обычаям, но и помогают воспринять героические образы и лирическое настроение, веселый юмор и задорные плясовые мелодии. 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Чувства, возникающие при восприятии музыки, обогащают переживания  и духовный мир детей.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31" name="Picture 2" descr="http://117chita.detkin-club.ru/images/events/unsorted-292_5b32ef1a78ff5.jpg"/>
          <p:cNvPicPr/>
          <p:nvPr/>
        </p:nvPicPr>
        <p:blipFill>
          <a:blip r:embed="rId2"/>
          <a:stretch/>
        </p:blipFill>
        <p:spPr>
          <a:xfrm>
            <a:off x="323640" y="1772640"/>
            <a:ext cx="4763880" cy="3766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251640" y="1220760"/>
            <a:ext cx="8711280" cy="1673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От того, какие песни слышит ребенок с детства, зависит формирование его сознания и отношения к окружающему. 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Для этого в репертуар включаются народные песни, народные игры, народные музыкальные инструменты. 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234" name="Picture 2" descr="https://gl.weburg.net/00/events/6/29810/original/559077.jpg"/>
          <p:cNvPicPr/>
          <p:nvPr/>
        </p:nvPicPr>
        <p:blipFill>
          <a:blip r:embed="rId2"/>
          <a:stretch/>
        </p:blipFill>
        <p:spPr>
          <a:xfrm>
            <a:off x="1962720" y="2925000"/>
            <a:ext cx="5199840" cy="3670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4788000" y="620640"/>
            <a:ext cx="4030560" cy="52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Соприкосновение с народным искусством, традициями, историей, природой родного края, участие в народных праздниках помогут нравственно обогатить ребенка, поддержать его интерес к прошлому и настоящему, воспитать любовь к своей малой родине, прививать средствами народного искусства любовь к Родине.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7" name="Picture 2" descr="https://www.fromrussia.com/media/catalog/product/1/0/103480_1.jpg"/>
          <p:cNvPicPr/>
          <p:nvPr/>
        </p:nvPicPr>
        <p:blipFill>
          <a:blip r:embed="rId2"/>
          <a:stretch/>
        </p:blipFill>
        <p:spPr>
          <a:xfrm>
            <a:off x="467640" y="1412640"/>
            <a:ext cx="4072320" cy="44391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214200" y="908640"/>
            <a:ext cx="8642160" cy="167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Все народные песни, а также народные мелодии, используемые нами в слушании и ритмической деятельности ребят, обладают большими художественными достоинствами и высокой познавательной ценностью.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240" name="Picture 2" descr="http://zal-liski.detkin-club.ru/images/union/1455583475_pk6glcqjrtc_59ee31b235964.jpg"/>
          <p:cNvPicPr/>
          <p:nvPr/>
        </p:nvPicPr>
        <p:blipFill>
          <a:blip r:embed="rId2"/>
          <a:stretch/>
        </p:blipFill>
        <p:spPr>
          <a:xfrm>
            <a:off x="2483640" y="2781000"/>
            <a:ext cx="4246560" cy="3774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27360" y="360000"/>
            <a:ext cx="9143280" cy="57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243" name="CustomShape 1"/>
          <p:cNvSpPr/>
          <p:nvPr/>
        </p:nvSpPr>
        <p:spPr>
          <a:xfrm>
            <a:off x="571320" y="1446480"/>
            <a:ext cx="8285040" cy="350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заключении, хочется сказать: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музыка способна очень тонко воздействовать на чувства, настроения ребенка, поэтому она способна преобразовывать его нравственный и духовный мир, и является сильным средством формирования </a:t>
            </a: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нравственно-патриотических чувств</a:t>
            </a: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-17280" y="0"/>
            <a:ext cx="9176400" cy="6856200"/>
          </a:xfrm>
          <a:prstGeom prst="rect">
            <a:avLst/>
          </a:prstGeom>
          <a:ln w="0">
            <a:noFill/>
          </a:ln>
        </p:spPr>
      </p:pic>
      <p:sp>
        <p:nvSpPr>
          <p:cNvPr id="245" name="TextShape 1"/>
          <p:cNvSpPr txBox="1"/>
          <p:nvPr/>
        </p:nvSpPr>
        <p:spPr>
          <a:xfrm>
            <a:off x="1043640" y="2781000"/>
            <a:ext cx="7198920" cy="1132920"/>
          </a:xfrm>
          <a:prstGeom prst="rect">
            <a:avLst/>
          </a:prstGeom>
        </p:spPr>
        <p:txBody>
          <a:bodyPr wrap="none" lIns="90000" rIns="90000" tIns="45000" bIns="45000" anchorCtr="1">
            <a:prstTxWarp prst="textPlain">
              <a:avLst>
                <a:gd name="adj" fmla="val 48658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i="1" lang="ru-RU" sz="3600" spc="-1" strike="noStrike">
                <a:solidFill>
                  <a:srgbClr val="0070c0"/>
                </a:solidFill>
                <a:latin typeface="Arial Black"/>
              </a:rPr>
              <a:t>СПАСИБО ЗА ВНИМАНИЕ !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-17280" y="0"/>
            <a:ext cx="9176400" cy="685620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0" y="3285000"/>
            <a:ext cx="9034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1f497d"/>
                </a:solidFill>
                <a:latin typeface="Times New Roman"/>
                <a:ea typeface="DejaVu Sans"/>
              </a:rPr>
              <a:t>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85840" y="1535400"/>
            <a:ext cx="8605080" cy="222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Задача нравственно-патриотического воспитания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состоит в том, чтобы взрастить в детской душе любовь к родной природе, к родному дому и семье, к истории и культуре страны.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080" y="1440"/>
            <a:ext cx="265320" cy="302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Times New Roman"/>
              </a:rPr>
              <a:t>.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500040" y="1071720"/>
            <a:ext cx="8142120" cy="47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Одним из 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этапов работы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этом направлении является использование музыки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 ознакомлении детей с образом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Родины.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ребенка-дошкольника Родина – это мама.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«Мама и Родина очень похожи – мама красивая, Родина тоже».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-Это близкие родные люди, окружающие его.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-Это дом, где он живет, двор, где играет, это детский сад с его воспитателями и друзьями.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Музыка помогает в формировании его чувств в отношении к окружающему миру.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2"/>
          <p:cNvSpPr/>
          <p:nvPr/>
        </p:nvSpPr>
        <p:spPr>
          <a:xfrm>
            <a:off x="457200" y="1600200"/>
            <a:ext cx="8227800" cy="45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251640" y="1357200"/>
            <a:ext cx="8639280" cy="39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Невозможно переоценить роль музыки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нравственно-патриотическом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воспитании дошкольников.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Ярко выплеснуть свои эмоции,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выразить свое любовное отношение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 тому уголку Родины, в котором он живет, ребенку помогает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обстановка праздников и развлечений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F:\патриотическое воспитание\фоны патриотические\Snimok-ehkrana-ot-2014-10-31-174426.png"/>
          <p:cNvPicPr/>
          <p:nvPr/>
        </p:nvPicPr>
        <p:blipFill>
          <a:blip r:embed="rId1"/>
          <a:stretch/>
        </p:blipFill>
        <p:spPr>
          <a:xfrm>
            <a:off x="0" y="0"/>
            <a:ext cx="9159480" cy="6856200"/>
          </a:xfrm>
          <a:prstGeom prst="rect">
            <a:avLst/>
          </a:prstGeom>
          <a:ln w="0"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785880" y="1730520"/>
            <a:ext cx="7785000" cy="3381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Дети учатся сопереживать,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сами не замечая этого.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Музыка способна воздействовать на чувства, настроения ребенка, она способна преобразовывать его нравственный и духовный мир.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187251721"/>
              </p:ext>
            </p:extLst>
          </p:nvPr>
        </p:nvGraphicFramePr>
        <p:xfrm>
          <a:off x="0" y="0"/>
          <a:ext cx="9142200" cy="68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85" name="CustomShape 1"/>
          <p:cNvSpPr/>
          <p:nvPr/>
        </p:nvSpPr>
        <p:spPr>
          <a:xfrm>
            <a:off x="4500000" y="1845000"/>
            <a:ext cx="214200" cy="502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2"/>
          <p:cNvSpPr/>
          <p:nvPr/>
        </p:nvSpPr>
        <p:spPr>
          <a:xfrm>
            <a:off x="5868000" y="2925000"/>
            <a:ext cx="502200" cy="286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3"/>
          <p:cNvSpPr/>
          <p:nvPr/>
        </p:nvSpPr>
        <p:spPr>
          <a:xfrm rot="10800000">
            <a:off x="2845800" y="2926800"/>
            <a:ext cx="574200" cy="286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4"/>
          <p:cNvSpPr/>
          <p:nvPr/>
        </p:nvSpPr>
        <p:spPr>
          <a:xfrm rot="2066400">
            <a:off x="3462120" y="4620240"/>
            <a:ext cx="295200" cy="4953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5"/>
          <p:cNvSpPr/>
          <p:nvPr/>
        </p:nvSpPr>
        <p:spPr>
          <a:xfrm rot="19617600">
            <a:off x="5332320" y="4690800"/>
            <a:ext cx="293400" cy="43596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900000" y="900000"/>
            <a:ext cx="7019640" cy="453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Application>LibreOffice/7.0.3.1$Windows_X86_64 LibreOffice_project/d7547858d014d4cf69878db179d326fc3483e082</Application>
  <Words>828</Words>
  <Paragraphs>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2016-04-26T07:50:15Z</dcterms:created>
  <dc:creator>лена</dc:creator>
  <dc:description/>
  <dc:language>ru-RU</dc:language>
  <cp:lastModifiedBy/>
  <dcterms:modified xsi:type="dcterms:W3CDTF">2023-05-31T11:33:17Z</dcterms:modified>
  <cp:revision>214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