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62" r:id="rId2"/>
    <p:sldId id="263" r:id="rId3"/>
    <p:sldId id="266" r:id="rId4"/>
    <p:sldId id="265" r:id="rId5"/>
    <p:sldId id="276" r:id="rId6"/>
    <p:sldId id="275" r:id="rId7"/>
    <p:sldId id="267" r:id="rId8"/>
    <p:sldId id="269" r:id="rId9"/>
    <p:sldId id="270" r:id="rId10"/>
    <p:sldId id="268" r:id="rId11"/>
    <p:sldId id="273" r:id="rId12"/>
    <p:sldId id="274" r:id="rId13"/>
    <p:sldId id="280" r:id="rId14"/>
    <p:sldId id="277" r:id="rId15"/>
    <p:sldId id="279" r:id="rId16"/>
    <p:sldId id="278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62" autoAdjust="0"/>
    <p:restoredTop sz="95341" autoAdjust="0"/>
  </p:normalViewPr>
  <p:slideViewPr>
    <p:cSldViewPr>
      <p:cViewPr>
        <p:scale>
          <a:sx n="119" d="100"/>
          <a:sy n="119" d="100"/>
        </p:scale>
        <p:origin x="-7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DB42-DE12-4A06-BFAA-F0D06DC6B4BF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1684-98A1-4EFB-BD5C-7162BADB4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DB42-DE12-4A06-BFAA-F0D06DC6B4BF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1684-98A1-4EFB-BD5C-7162BADB4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DB42-DE12-4A06-BFAA-F0D06DC6B4BF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1684-98A1-4EFB-BD5C-7162BADB4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DB42-DE12-4A06-BFAA-F0D06DC6B4BF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1684-98A1-4EFB-BD5C-7162BADB4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DB42-DE12-4A06-BFAA-F0D06DC6B4BF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1684-98A1-4EFB-BD5C-7162BADB4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DB42-DE12-4A06-BFAA-F0D06DC6B4BF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1684-98A1-4EFB-BD5C-7162BADB4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DB42-DE12-4A06-BFAA-F0D06DC6B4BF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1684-98A1-4EFB-BD5C-7162BADB4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DB42-DE12-4A06-BFAA-F0D06DC6B4BF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1684-98A1-4EFB-BD5C-7162BADB4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DB42-DE12-4A06-BFAA-F0D06DC6B4BF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1684-98A1-4EFB-BD5C-7162BADB4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DB42-DE12-4A06-BFAA-F0D06DC6B4BF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1684-98A1-4EFB-BD5C-7162BADB4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DB42-DE12-4A06-BFAA-F0D06DC6B4BF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E31684-98A1-4EFB-BD5C-7162BADB4A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09DB42-DE12-4A06-BFAA-F0D06DC6B4BF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E31684-98A1-4EFB-BD5C-7162BADB4AD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Pictures\v2KeEd7f1g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3528" y="2996952"/>
            <a:ext cx="3816424" cy="32403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69160"/>
            <a:ext cx="7854696" cy="13681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Подготовила воспитатель</a:t>
            </a:r>
          </a:p>
          <a:p>
            <a:r>
              <a:rPr lang="ru-RU" sz="2000" dirty="0" smtClean="0">
                <a:latin typeface="+mj-lt"/>
              </a:rPr>
              <a:t>МБДОУ №60 «Теремок»</a:t>
            </a:r>
          </a:p>
          <a:p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Чагина</a:t>
            </a:r>
            <a:r>
              <a:rPr lang="ru-RU" sz="2000" dirty="0" smtClean="0">
                <a:latin typeface="+mj-lt"/>
              </a:rPr>
              <a:t> В.С.</a:t>
            </a:r>
            <a:endParaRPr lang="ru-RU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2474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Конструирование из природного материала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Первые поделки из природного материала дошкольники выполняют </a:t>
            </a:r>
            <a:r>
              <a:rPr lang="ru-RU" sz="2400" dirty="0" smtClean="0"/>
              <a:t>в средней группе по образцу</a:t>
            </a:r>
            <a:endParaRPr lang="ru-RU" sz="2400" dirty="0"/>
          </a:p>
        </p:txBody>
      </p:sp>
      <p:pic>
        <p:nvPicPr>
          <p:cNvPr id="22531" name="Picture 3" descr="C:\Users\user\Pictures\kaHzSkIi5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808312" cy="25937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121" name="Picture 1" descr="C:\Users\user\Pictures\IMG_20221102_202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7363" y="1323423"/>
            <a:ext cx="2915915" cy="28784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2529" name="Picture 1" descr="C:\Users\user\Pictures\u04ye_7t5f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18454"/>
            <a:ext cx="4032448" cy="293327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старшей группе начинают появляться работы, сделанные по замыслу детей. Творчество</a:t>
            </a:r>
          </a:p>
          <a:p>
            <a:pPr algn="ctr"/>
            <a:r>
              <a:rPr lang="ru-RU" sz="2400" dirty="0" smtClean="0"/>
              <a:t>дети проявляют и в подборе разного материала для выполнения какой-либо конкретной поделки.</a:t>
            </a:r>
            <a:endParaRPr lang="ru-RU" sz="2400" dirty="0"/>
          </a:p>
        </p:txBody>
      </p:sp>
      <p:pic>
        <p:nvPicPr>
          <p:cNvPr id="4098" name="Picture 2" descr="C:\Users\user\Pictures\IMG_20221102_19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36912"/>
            <a:ext cx="5101076" cy="38258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2" descr="C:\Users\user\Pictures\TY6xGzCnA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2873874" cy="280831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подготовительной группе поделки становятся более качественными, сложными по своему содержанию, количеству деталей и природному материалу, использованному в изделии. В одном и том же изделии могут применяться разные виды материалов. </a:t>
            </a:r>
            <a:endParaRPr lang="ru-RU" sz="2400" dirty="0"/>
          </a:p>
        </p:txBody>
      </p:sp>
      <p:pic>
        <p:nvPicPr>
          <p:cNvPr id="6147" name="Picture 3" descr="C:\Users\user\Pictures\O4TXJd3FYw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76872"/>
            <a:ext cx="4392488" cy="43436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2" descr="C:\Users\user\Pictures\pA48XEOFR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3168352" cy="42639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384" y="76470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уголке творчества всегда должны быть в наличии материалы, из которых дети могли бы создавать несложные поделки сами, используя полученные ранее умения и навыки.</a:t>
            </a:r>
            <a:endParaRPr lang="ru-RU" sz="2400" dirty="0"/>
          </a:p>
        </p:txBody>
      </p:sp>
      <p:pic>
        <p:nvPicPr>
          <p:cNvPr id="28674" name="Picture 2" descr="C:\Users\user\Pictures\1667385641777.jpg"/>
          <p:cNvPicPr>
            <a:picLocks noChangeAspect="1" noChangeArrowheads="1"/>
          </p:cNvPicPr>
          <p:nvPr/>
        </p:nvPicPr>
        <p:blipFill rotWithShape="1">
          <a:blip r:embed="rId2" cstate="print"/>
          <a:srcRect l="9107" t="54227" r="14543"/>
          <a:stretch/>
        </p:blipFill>
        <p:spPr bwMode="auto">
          <a:xfrm>
            <a:off x="653511" y="2924944"/>
            <a:ext cx="8030785" cy="2304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1667385501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8341616" cy="41764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235119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Создание поделок из природного материала дает возможность взглянуть на окружающий мир глазами созидателя, а не потребителя. И пусть поделки будут не очень совершенны, но они принесут много радости и творческое удовлетворение.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Pictures\1667385512265.jpg"/>
          <p:cNvPicPr>
            <a:picLocks noChangeAspect="1" noChangeArrowheads="1"/>
          </p:cNvPicPr>
          <p:nvPr/>
        </p:nvPicPr>
        <p:blipFill rotWithShape="1">
          <a:blip r:embed="rId2" cstate="print"/>
          <a:srcRect l="8306" r="11104"/>
          <a:stretch/>
        </p:blipFill>
        <p:spPr bwMode="auto">
          <a:xfrm>
            <a:off x="1115616" y="1268760"/>
            <a:ext cx="6673516" cy="49031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Pictures\1667385621604.jpg"/>
          <p:cNvPicPr>
            <a:picLocks noChangeAspect="1" noChangeArrowheads="1"/>
          </p:cNvPicPr>
          <p:nvPr/>
        </p:nvPicPr>
        <p:blipFill rotWithShape="1">
          <a:blip r:embed="rId2" cstate="print"/>
          <a:srcRect t="5872" r="4964" b="14296"/>
          <a:stretch/>
        </p:blipFill>
        <p:spPr bwMode="auto">
          <a:xfrm>
            <a:off x="971600" y="1130968"/>
            <a:ext cx="2805771" cy="46361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5601" name="Picture 1" descr="C:\Users\user\Pictures\1667385636496.jpg"/>
          <p:cNvPicPr>
            <a:picLocks noChangeAspect="1" noChangeArrowheads="1"/>
          </p:cNvPicPr>
          <p:nvPr/>
        </p:nvPicPr>
        <p:blipFill rotWithShape="1">
          <a:blip r:embed="rId3" cstate="print"/>
          <a:srcRect t="24876" b="21833"/>
          <a:stretch/>
        </p:blipFill>
        <p:spPr bwMode="auto">
          <a:xfrm>
            <a:off x="4716016" y="2060848"/>
            <a:ext cx="2880320" cy="33768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540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endParaRPr lang="ru-RU" sz="8800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39149" y="774576"/>
            <a:ext cx="504056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Истоки способностей и дарований детей - на кончиках их пальцев. От пальцев, образно говоря, идут тончайшие ручейки, которые питают источник творческой мысли".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В. А. Сухомлинский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7584" y="2877859"/>
            <a:ext cx="75608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Конструирование из природного материала относится к художественному типу конструирования и к продуктивным видам деятельности, поскольку направлено на получение определенного продукта.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856984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ЦЕЛЬ:</a:t>
            </a:r>
          </a:p>
          <a:p>
            <a:pPr algn="ctr"/>
            <a:endParaRPr lang="ru-RU" sz="3600" dirty="0" smtClean="0"/>
          </a:p>
          <a:p>
            <a:pPr lvl="0" algn="ctr" fontAlgn="base"/>
            <a:r>
              <a:rPr lang="ru-RU" sz="2000" b="1" dirty="0">
                <a:solidFill>
                  <a:prstClr val="black"/>
                </a:solidFill>
              </a:rPr>
              <a:t>Расширение и обогащение знаний детей о природе посредством освоения способов конструирования из природного материала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</a:p>
          <a:p>
            <a:pPr lvl="0" algn="ctr" fontAlgn="base"/>
            <a:endParaRPr lang="ru-RU" sz="2000" b="1" dirty="0">
              <a:solidFill>
                <a:prstClr val="black"/>
              </a:solidFill>
            </a:endParaRPr>
          </a:p>
          <a:p>
            <a:pPr algn="ctr"/>
            <a:r>
              <a:rPr lang="ru-RU" sz="2800" b="1" dirty="0" smtClean="0"/>
              <a:t>ЗАДАЧИ:</a:t>
            </a:r>
            <a:endParaRPr lang="ru-RU" sz="3600" dirty="0" smtClean="0"/>
          </a:p>
          <a:p>
            <a:pPr lvl="0" algn="ctr" fontAlgn="base">
              <a:buFont typeface="Wingdings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</a:rPr>
              <a:t>Образовательные: 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2000" b="1" dirty="0">
                <a:solidFill>
                  <a:prstClr val="black"/>
                </a:solidFill>
              </a:rPr>
              <a:t>расширять представления детей о разнообразии живой и неживой природы; 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2000" b="1" dirty="0">
                <a:solidFill>
                  <a:prstClr val="black"/>
                </a:solidFill>
              </a:rPr>
              <a:t>формировать ответственное и бережное отношение к природе.</a:t>
            </a:r>
          </a:p>
          <a:p>
            <a:pPr lvl="0" algn="ctr" fontAlgn="base">
              <a:buFont typeface="Wingdings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</a:rPr>
              <a:t>Развивающие: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2000" b="1" dirty="0">
                <a:solidFill>
                  <a:prstClr val="black"/>
                </a:solidFill>
              </a:rPr>
              <a:t>развивать конструктивные  умения и навыки; 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2000" b="1" dirty="0">
                <a:solidFill>
                  <a:prstClr val="black"/>
                </a:solidFill>
              </a:rPr>
              <a:t>развивать интерес к природе;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2000" b="1" dirty="0">
                <a:solidFill>
                  <a:prstClr val="black"/>
                </a:solidFill>
              </a:rPr>
              <a:t>развивать познавательные способности и коммуникативные навыки ;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2000" b="1" dirty="0">
                <a:solidFill>
                  <a:prstClr val="black"/>
                </a:solidFill>
              </a:rPr>
              <a:t>развивать творческое мышление, воображение, наблюдательность. </a:t>
            </a:r>
          </a:p>
          <a:p>
            <a:pPr lvl="0" algn="ctr" fontAlgn="base">
              <a:buFont typeface="Wingdings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</a:rPr>
              <a:t>Воспитательные: 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2000" b="1" dirty="0">
                <a:solidFill>
                  <a:prstClr val="black"/>
                </a:solidFill>
              </a:rPr>
              <a:t>воспитывать самостоятельность, трудолюбие,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2000" b="1" dirty="0">
                <a:solidFill>
                  <a:prstClr val="black"/>
                </a:solidFill>
              </a:rPr>
              <a:t>воспитывать умение работать в коллективе.</a:t>
            </a:r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2808312" cy="288032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Разнообразие природного материала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H="1">
            <a:off x="3429000" y="2420888"/>
            <a:ext cx="1575048" cy="3827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user\Pictures\4Ba1eeYfNB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48680"/>
            <a:ext cx="5616624" cy="5699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Jz26M0i8Tb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08912" cy="60155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Pictures\Q_oGatjzWPw.jpg"/>
          <p:cNvPicPr>
            <a:picLocks noChangeAspect="1" noChangeArrowheads="1"/>
          </p:cNvPicPr>
          <p:nvPr/>
        </p:nvPicPr>
        <p:blipFill rotWithShape="1">
          <a:blip r:embed="rId2" cstate="print"/>
          <a:srcRect l="-2728" t="8559" r="2728" b="21473"/>
          <a:stretch/>
        </p:blipFill>
        <p:spPr bwMode="auto">
          <a:xfrm>
            <a:off x="986191" y="1484784"/>
            <a:ext cx="7056784" cy="43372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889998"/>
            <a:ext cx="784887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Поделки из природного материала делят на группы: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Изделия из глины, пластилина, дополненные мелкими        деталями из природного материала.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user\Pictures\IMG_20221102_191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68960"/>
            <a:ext cx="4104456" cy="31038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28" name="AutoShape 4" descr="https://mail.rambler.ru/r/view/INBOX/2882?cache_id=1363925960&amp;part_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ail.rambler.ru/r/view/INBOX/2882?cache_id=1363925960&amp;part_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user\Pictures\IMG_20221102_200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2111894" cy="3790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 Часть основных деталей выполнена из природного материала, а часть сделана из   пластилина.</a:t>
            </a:r>
            <a:endParaRPr lang="ru-RU" sz="2800" dirty="0" smtClean="0">
              <a:cs typeface="Arial" pitchFamily="34" charset="0"/>
            </a:endParaRPr>
          </a:p>
        </p:txBody>
      </p:sp>
      <p:pic>
        <p:nvPicPr>
          <p:cNvPr id="4" name="Picture 3" descr="C:\Users\user\Pictures\5XFypIw1Z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276872"/>
            <a:ext cx="4392488" cy="40787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51" name="Picture 3" descr="C:\Users\user\Pictures\1667384875542.jpg"/>
          <p:cNvPicPr>
            <a:picLocks noChangeAspect="1" noChangeArrowheads="1"/>
          </p:cNvPicPr>
          <p:nvPr/>
        </p:nvPicPr>
        <p:blipFill rotWithShape="1">
          <a:blip r:embed="rId3" cstate="print"/>
          <a:srcRect t="5059" b="8476"/>
          <a:stretch/>
        </p:blipFill>
        <p:spPr bwMode="auto">
          <a:xfrm>
            <a:off x="611560" y="2149699"/>
            <a:ext cx="2525924" cy="40505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Основные детали выполнены только из природного материала и соединены кусочками пластилина, веточками, палочками.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" descr="C:\Users\user\Pictures\WdaywhBZO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4032447" cy="3023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074" name="Picture 2" descr="C:\Users\user\Pictures\IMG_20221102_194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60848"/>
            <a:ext cx="2880320" cy="31395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1757</TotalTime>
  <Words>283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Разнообразие природного материала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47</cp:revision>
  <dcterms:created xsi:type="dcterms:W3CDTF">2022-10-30T17:36:06Z</dcterms:created>
  <dcterms:modified xsi:type="dcterms:W3CDTF">2022-11-15T17:37:52Z</dcterms:modified>
</cp:coreProperties>
</file>