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F734763-BCDD-410D-A3F4-661192E4A99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96314D4-8BF0-4A77-AF70-DAEB16DA2E4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B6B0089-ECC4-4A14-B73C-CFBE39087FA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A585CA4-9274-4751-A712-1F9AD385E89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C9E757C-F5B4-4DD7-9BF9-E189CDD356A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FDE932A-E491-401A-AB79-48D19800950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7155620-A315-476A-98DD-49D686EA578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8EBAF29-8B99-4EC3-9BCF-952214E0195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37F2D95-DCDB-4BA6-8033-B9D86E239AD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5B42146-1C53-4617-9652-213FF88690A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11BFE71-448B-4236-B22E-23BF6EF6AAF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E3868FC-1769-4EBC-BD3E-F67A61B8B85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4A7F420-C57C-464F-8075-98A5CDCC8FCF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42" name="TextBox 3"/>
          <p:cNvSpPr/>
          <p:nvPr/>
        </p:nvSpPr>
        <p:spPr>
          <a:xfrm>
            <a:off x="1378080" y="553680"/>
            <a:ext cx="99550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Муниципальное бюджетное дошкольное образовательное учреждение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комбинированного вида  детский сад № 52 «Березка»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3" name="TextBox 4"/>
          <p:cNvSpPr/>
          <p:nvPr/>
        </p:nvSpPr>
        <p:spPr>
          <a:xfrm flipH="1">
            <a:off x="1378080" y="1661400"/>
            <a:ext cx="9401040" cy="130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4000" spc="-1" strike="noStrike">
                <a:solidFill>
                  <a:srgbClr val="000000"/>
                </a:solidFill>
                <a:latin typeface="Times New Roman"/>
              </a:rPr>
              <a:t>Мастер класс для воспитателей </a:t>
            </a:r>
            <a:endParaRPr b="0" lang="ru-RU" sz="4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4000" spc="-1" strike="noStrike">
                <a:solidFill>
                  <a:srgbClr val="000000"/>
                </a:solidFill>
                <a:latin typeface="Times New Roman"/>
              </a:rPr>
              <a:t>«Играем в конструктор в слепую»</a:t>
            </a:r>
            <a:endParaRPr b="0" lang="ru-RU" sz="4000" spc="-1" strike="noStrike">
              <a:latin typeface="Arial"/>
            </a:endParaRPr>
          </a:p>
        </p:txBody>
      </p:sp>
      <p:sp>
        <p:nvSpPr>
          <p:cNvPr id="44" name="TextBox 5"/>
          <p:cNvSpPr/>
          <p:nvPr/>
        </p:nvSpPr>
        <p:spPr>
          <a:xfrm>
            <a:off x="180000" y="3853080"/>
            <a:ext cx="414648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ПОДГОТОВИЛА 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Крякова Елена Николаевна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</a:rPr>
              <a:t>воспитатель первой квалификационной категории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63" name="TextBox 2"/>
          <p:cNvSpPr/>
          <p:nvPr/>
        </p:nvSpPr>
        <p:spPr>
          <a:xfrm>
            <a:off x="1249200" y="2318040"/>
            <a:ext cx="799740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4800" spc="-1" strike="noStrike">
                <a:solidFill>
                  <a:srgbClr val="000000"/>
                </a:solidFill>
                <a:latin typeface="Times New Roman"/>
              </a:rPr>
              <a:t>СПАСИБО ЗА ВНИМАНИЕ</a:t>
            </a:r>
            <a:endParaRPr b="0" lang="ru-RU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46" name="TextBox 2"/>
          <p:cNvSpPr/>
          <p:nvPr/>
        </p:nvSpPr>
        <p:spPr>
          <a:xfrm>
            <a:off x="720000" y="577800"/>
            <a:ext cx="10574280" cy="33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Цель: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 повышение профессионального мастерства педагогов-участников мастер-класса по ЛЕГО - конструированию в процессе активного педагогического общения.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Задачи: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- познакомить участников мастер-класса с технологией использования в работе с детьми дошкольного возраста в области ЛЕГО - конструирования;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- формировать у участников мастер-класса мотивацию на использование в образовательной деятельности ЛЕГО - конструктора.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Оборудование и материалы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: конструктор ЛЕГО, проектор, картотека схем и образцов построек.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Планируемый результат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: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- информирование педагогов о системе работы по ЛЕГО - конструированию для детей дошкольного возраста;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- формирование представлений педагогов о возможности работы с ЛЕГО - конструктором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48" name="TextBox 2"/>
          <p:cNvSpPr/>
          <p:nvPr/>
        </p:nvSpPr>
        <p:spPr>
          <a:xfrm>
            <a:off x="360000" y="540000"/>
            <a:ext cx="11160000" cy="393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Ход мастер-класса: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Calibri"/>
              </a:rPr>
              <a:t>1.Теоретическая часть.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Добрый день, уважаемые коллеги.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Сегодня на нашем мастер-классе мы окунемся в мир ЛЕГО. Я хотела бы поделиться опытом работы по организации детской деятельности с применением конструктора ЛЕГО.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Реализация ФГОС ДО предполагает разработку новых образовательных моделей, в основу которых входят образовательные технологии, соответствующие принципам: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- развивающего обучения;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- единства воспитательных, развивающих и образовательных целей и задач процесса образования детей дошкольного возраста;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- интеграции образовательных областей;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- решения программных задач в совместной деятельности взрослого и детей и самостоятельной деятельности детей;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- учета ведущего вида деятельности дошкольника – игры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50" name="TextBox 3"/>
          <p:cNvSpPr/>
          <p:nvPr/>
        </p:nvSpPr>
        <p:spPr>
          <a:xfrm>
            <a:off x="566640" y="592560"/>
            <a:ext cx="11133360" cy="393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Дошкольное образование ставит перед собой цель – сформировать инженерное мышление у ребёнка.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Сегодня мало воспитать человека — исполнителя. Важнее воспитать человека творческого, с креативным мышлением, способным ориентироваться в мире высокой технической оснащённости и умеющим самостоятельно создавать новые технические формы.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Педагоги должны создавать такие условия, чтобы у ребёнка появился интерес к конструированию, чтобы дети стремились овладеть способами конструирования, чтобы они захотели экспериментировать, творить.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Основная работа с детьми- создание условий для расширения их знаний, умений, опыта. Поэтому педагог должен опираться на растущий интерес к деятельности, на потребность к совершенствованию и творчеству.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Основное внимание следует акцентировать на формирование способов действий и на решение конструктивных задач. При этом особое внимание следует уделять развитию детского воображения, фантазии и творчества. В основе работы с дошкольниками старшего возраста лежит свобода выбора. Именно она позволяет развивать у детей самостоятельность, активность, формирует личностную позицию.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А заинтересовать ребёнка легче всего с помощью игры. Именно в игре ребёнок раскрепощается, фантазирует, придумывает, создаёт что-то новое. Так же можно заинтересовать детей с помощью сказки.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52" name="TextBox 3"/>
          <p:cNvSpPr/>
          <p:nvPr/>
        </p:nvSpPr>
        <p:spPr>
          <a:xfrm>
            <a:off x="689760" y="592560"/>
            <a:ext cx="10836720" cy="176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2. Практическая часть.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Вот как это получилось у меня, сегодня этим опытом я хочу с вами поделиться.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Для этого, коллеги, мне понадобится ваша помощь. Сейчас я приглашаю выйти сюда тех, у кого в руках оказались квадраты красного цвета, потом выйти, у кого квадраты жёлтого, синего, зелёного, коричневого, оранжевого и голубого цветов. Я предлагаю вам объединиться в группы по цветам. </a:t>
            </a:r>
            <a:r>
              <a:rPr b="0" i="1" lang="ru-RU" sz="1800" spc="-1" strike="noStrike">
                <a:solidFill>
                  <a:srgbClr val="000000"/>
                </a:solidFill>
                <a:latin typeface="Times New Roman"/>
              </a:rPr>
              <a:t>(по 4 человека в группе занимают свои рабочие места за столами, на которых расставлены конструкторы)</a:t>
            </a: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54" name="TextBox 2"/>
          <p:cNvSpPr/>
          <p:nvPr/>
        </p:nvSpPr>
        <p:spPr>
          <a:xfrm>
            <a:off x="862920" y="682560"/>
            <a:ext cx="1056024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...Далеко-далеко за семью морями, за высокими горами в стране сказок, где безмятежно живут каждый в своей сказке сказочные герои, случилась беда. Тендер на строительство домов для сказочных героев выиграла фирма </a:t>
            </a:r>
            <a:r>
              <a:rPr b="1" i="1" lang="ru-RU" sz="1800" spc="-1" strike="noStrike">
                <a:solidFill>
                  <a:srgbClr val="000000"/>
                </a:solidFill>
                <a:latin typeface="Calibri"/>
              </a:rPr>
              <a:t>«Кэт энд Алис»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 процессе строительства Кот Базилио отличился своей хитростью, а Лиса Алиса – находчивостью. Она была умна, но жадна и коварна. Это именно им доверились наши герои, но строители из них получились неквалифицированные. Кот Базилио и лиса Алиса не пользовались схемами, чертежами во время работы, не соблюдали правила и нормы при сооружении объектов. Построенные дома разрушились при первых же неблагоприятных погодных условиях. Персонажи наших любимых сказок очень опечалены. Они пришли сегодня к нам в гости за помощью, очень просят вас помочь им построить новые дома, прочные и красивые.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1" descr=""/>
          <p:cNvPicPr/>
          <p:nvPr/>
        </p:nvPicPr>
        <p:blipFill>
          <a:blip r:embed="rId1"/>
          <a:stretch/>
        </p:blipFill>
        <p:spPr>
          <a:xfrm>
            <a:off x="36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56" name="TextBox 2"/>
          <p:cNvSpPr/>
          <p:nvPr/>
        </p:nvSpPr>
        <p:spPr>
          <a:xfrm>
            <a:off x="1107720" y="502200"/>
            <a:ext cx="1017396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TextBox 3"/>
          <p:cNvSpPr/>
          <p:nvPr/>
        </p:nvSpPr>
        <p:spPr>
          <a:xfrm>
            <a:off x="759960" y="592560"/>
            <a:ext cx="1063764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Дорогие гости, вы хотите помочь нашим несчастным сказочным героям построить новые дома?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Тогда сейчас каждая команда получит конверт, внутри которого вы найдёте сказочного героя, которому вы будете помогать, и задания у каждой команды будет свое описание работы.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Каждая команда проходит к своему столу по нумерации, указанной на конверте. 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На конструирование выделяется время 5 минут. За это время вам нужно построить и рассказать — какие формы конструирования вы использовали, с какими трудностями столкнулись.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59" name="TextBox 2"/>
          <p:cNvSpPr/>
          <p:nvPr/>
        </p:nvSpPr>
        <p:spPr>
          <a:xfrm>
            <a:off x="734040" y="759960"/>
            <a:ext cx="10534680" cy="310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1. Дом для Дюймовочки нужно построить из конструктора в виде цветка по вашему замыслу. Творческие идеи и воображение приветствуется!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2. Дом Чебурашки нужно будет сконструировать по модели. Сконструируйте дом в виде телефонной будки по модели из Лего-конструктора.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3. Дом для Чиполлино нужно будет сконструировать из конструктора по схеме. </a:t>
            </a:r>
            <a:r>
              <a:rPr b="0" i="1" lang="ru-RU" sz="1800" spc="-1" strike="noStrike">
                <a:solidFill>
                  <a:srgbClr val="000000"/>
                </a:solidFill>
                <a:latin typeface="Calibri"/>
              </a:rPr>
              <a:t>(В виде тыквы)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4. Снежной Королеве нужно будет построить замок из магнитного конструктора Магформерс по образцу.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5. Башню для Рапунцель нужно построить конструктора по модели и условию — достроить окно и крышу.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6. Терем для Мышки-норушки и её друзей нужно будет построить из конструктора по условию. </a:t>
            </a:r>
            <a:r>
              <a:rPr b="1" i="1" lang="ru-RU" sz="1800" spc="-1" strike="noStrike">
                <a:solidFill>
                  <a:srgbClr val="000000"/>
                </a:solidFill>
                <a:latin typeface="Calibri"/>
              </a:rPr>
              <a:t>«Постройте трёхэтажный терем на фундаменте с крыльцом, повёрнутом к зрителям, с одним входом на первом этаже, с окошками на каждом этаже и с треугольной крышей»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7.Территорию зоопарка нужно построить по схеме.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1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61" name="TextBox 2"/>
          <p:cNvSpPr/>
          <p:nvPr/>
        </p:nvSpPr>
        <p:spPr>
          <a:xfrm>
            <a:off x="759960" y="824400"/>
            <a:ext cx="1086948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Всем приятной работы, время пошло!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По истечении отведенного времени воспитатели поочерёдно представляют свои конструкции, называют форму конструирования.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Все коллеги большие молодцы! Наши сказочные герои очень довольны благодарят вас за помощь.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Завершая строительство, я знаю, что в организованной таким образом конструктивной деятельности у детей всегда будут рождаться новые творческие идеи, фантазии и игры, которые будут способствовать развитию творческой личности ребёнка, воображения, внимания и креативного мышления.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Application>LibreOffice/7.3.5.2$Windows_X86_64 LibreOffice_project/184fe81b8c8c30d8b5082578aee2fed2ea847c01</Application>
  <AppVersion>15.0000</AppVersion>
  <Words>512</Words>
  <Paragraphs>46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2022-10-24T06:32:43Z</dcterms:created>
  <dc:creator>Лунтик</dc:creator>
  <dc:description/>
  <dc:language>ru-RU</dc:language>
  <cp:lastModifiedBy/>
  <dcterms:modified xsi:type="dcterms:W3CDTF">2022-10-24T17:15:54Z</dcterms:modified>
  <cp:revision>9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11</vt:i4>
  </property>
</Properties>
</file>