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8.png" ContentType="image/png"/>
  <Override PartName="/ppt/media/image9.png" ContentType="image/png"/>
  <Override PartName="/ppt/media/image51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39.png" ContentType="image/png"/>
  <Override PartName="/ppt/media/image16.jpeg" ContentType="image/jpeg"/>
  <Override PartName="/ppt/media/image18.jpeg" ContentType="image/jpeg"/>
  <Override PartName="/ppt/media/image20.png" ContentType="image/png"/>
  <Override PartName="/ppt/media/image4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53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8.jpeg" ContentType="image/jpeg"/>
  <Override PartName="/ppt/media/image35.jpeg" ContentType="image/jpeg"/>
  <Override PartName="/ppt/media/image36.jpeg" ContentType="image/jpeg"/>
  <Override PartName="/ppt/media/image37.png" ContentType="image/png"/>
  <Override PartName="/ppt/media/image38.png" ContentType="image/png"/>
  <Override PartName="/ppt/media/image54.jpeg" ContentType="image/jpeg"/>
  <Override PartName="/ppt/media/image41.png" ContentType="image/png"/>
  <Override PartName="/ppt/media/image42.png" ContentType="image/png"/>
  <Override PartName="/ppt/media/image43.jpeg" ContentType="image/jpeg"/>
  <Override PartName="/ppt/media/image44.jpeg" ContentType="image/jpeg"/>
  <Override PartName="/ppt/media/image46.jpeg" ContentType="image/jpeg"/>
  <Override PartName="/ppt/media/image47.png" ContentType="image/png"/>
  <Override PartName="/ppt/media/image49.jpeg" ContentType="image/jpeg"/>
  <Override PartName="/ppt/media/image50.jpeg" ContentType="image/jpeg"/>
  <Override PartName="/ppt/media/image52.jpeg" ContentType="image/jpeg"/>
  <Override PartName="/ppt/media/image55.png" ContentType="image/png"/>
  <Override PartName="/ppt/media/image5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0C7B50-0500-42D0-B630-A583E2EC9B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7C37F7-456E-4BFD-A07A-318815E45C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9D07F9-B68C-4162-8873-78A12482870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3DE369-E7D0-4382-A547-A089B4EFB4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BEDE4F-A1D2-4426-B352-8EE12B8A5C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3CE577-3473-4A17-A5C0-44A4703A0F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4AC1FA-7D20-446E-A142-095DE202EB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D2DA4C-1817-41EF-84F2-C16E53E08D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6A7C63-3C0B-4D95-8EBB-18D3AEBB16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2688480" y="1901520"/>
            <a:ext cx="6814800" cy="1146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BF538D-1803-4B3E-BDCF-9CA41D6D28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2EF26D-1B7F-4418-AB2B-D0658EB1A9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563FF2-9715-4996-8CC9-31F02764C2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683421-288F-4E94-98DD-4E6A4C1A02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BB70F9-238B-4E6E-A9E7-8B00A713E8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517641-E739-4789-9D92-6DC094C41F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D62CEC-3782-4EAE-8FC7-FE2701D735F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F7A266-A7B8-419C-9D36-7BEDCFEA8F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51C96A-0F04-490B-B697-C7B0EC3B25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190A349-18DB-42A1-A3B8-86513AA77A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7EE41EE-02B9-48DB-811F-5B07B0B104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42ECD3D-A07C-480F-AACC-8F5FBCFC1D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E63CE7-6780-4011-B9E8-A88A8787A2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0EE144-73C0-4EA1-AA05-B9231A8DA1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2688480" y="1901520"/>
            <a:ext cx="6814800" cy="1146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9A994B2-1CCC-42BA-9456-E9DE51E0DF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340FD5-A994-4B50-96B0-360C43FF10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915B10F-DEDB-4E57-9466-71AFF94827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7E49516-3D3D-48BC-AEF5-F3E7F71C5E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B8ED955-801C-4031-8183-014792B57C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EAD61C-0686-44D3-9200-3F757EF05CC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089918-C0F1-4452-9CE3-CFAFE3413C5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B181C85-F9DF-4FED-A40E-C11B2A0B95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E4D04C8-E847-44E2-8FA4-CEC5949DED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0780091-D218-43A7-B5F0-664F88567E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71D28F-CCDF-4495-B2D9-26C0BF7DB5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FE064DA-990D-4546-930F-1F1BE5EB85C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7276143-F1CF-4682-BF02-CDD8E65D78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2688480" y="1901520"/>
            <a:ext cx="6814800" cy="1146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C46DD46-E34D-4D21-879B-5A8F5B5D9E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D3A71C3-C23A-4121-AFA8-54DAB9F072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088966-840C-462C-B882-E41B8818B9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288CB55-2543-4D5F-B929-5948AF1091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8996045-0034-4F2D-A408-E1401FB7F1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5E8E951-5E7E-4DB1-B8F2-228D7EF693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5241809-DC13-4362-BA8E-4CE16BF1E5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DAB1BA-27DD-4C46-9345-A79AB346F6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2688480" y="1901520"/>
            <a:ext cx="6814800" cy="1146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62351E-5EF4-4888-9B58-12CBB0298D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B29E23-B4D3-41EF-B669-8885F94276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CB60AC-6E89-4427-9B00-6101591023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96592E-7D0C-4D24-8B8F-8157304613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7" descr=""/>
          <p:cNvPicPr/>
          <p:nvPr/>
        </p:nvPicPr>
        <p:blipFill>
          <a:blip r:embed="rId4"/>
          <a:stretch/>
        </p:blipFill>
        <p:spPr>
          <a:xfrm>
            <a:off x="3364920" y="694800"/>
            <a:ext cx="5454000" cy="5463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Для правки структуры щёлкните мышью</a:t>
            </a:r>
            <a:endParaRPr b="0" lang="ru-RU" sz="40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Второй уровень структуры</a:t>
            </a:r>
            <a:endParaRPr b="0" lang="ru-RU" sz="40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Третий уровень структуры</a:t>
            </a:r>
            <a:endParaRPr b="0" lang="ru-RU" sz="40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Четвёртый уровень структуры</a:t>
            </a:r>
            <a:endParaRPr b="0" lang="ru-RU" sz="4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Пятый уровень структуры</a:t>
            </a:r>
            <a:endParaRPr b="0" lang="ru-RU" sz="4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Шестой уровень структуры</a:t>
            </a:r>
            <a:endParaRPr b="0" lang="ru-RU" sz="4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Седьмой уровень структуры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1463A16-FBA0-443E-955D-13C459C67E9A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E898E44-8411-4750-B16E-CE50C1D9708D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1800" spc="-1" strike="noStrike"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87" name="bg object 1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88" name="bg object 17" descr=""/>
          <p:cNvPicPr/>
          <p:nvPr/>
        </p:nvPicPr>
        <p:blipFill>
          <a:blip r:embed="rId4"/>
          <a:stretch/>
        </p:blipFill>
        <p:spPr>
          <a:xfrm>
            <a:off x="283320" y="265320"/>
            <a:ext cx="11617200" cy="63136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114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Для правки структуры щёлкните мышью</a:t>
            </a:r>
            <a:endParaRPr b="0" lang="ru-RU" sz="40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Второй уровень структуры</a:t>
            </a:r>
            <a:endParaRPr b="0" lang="ru-RU" sz="40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Третий уровень структуры</a:t>
            </a:r>
            <a:endParaRPr b="0" lang="ru-RU" sz="40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Четвёртый уровень структуры</a:t>
            </a:r>
            <a:endParaRPr b="0" lang="ru-RU" sz="4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Пятый уровень структуры</a:t>
            </a:r>
            <a:endParaRPr b="0" lang="ru-RU" sz="4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Шестой уровень структуры</a:t>
            </a:r>
            <a:endParaRPr b="0" lang="ru-RU" sz="4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Седьмой уровень структуры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114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Для правки структуры щёлкните мышью</a:t>
            </a:r>
            <a:endParaRPr b="0" lang="ru-RU" sz="40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Второй уровень структуры</a:t>
            </a:r>
            <a:endParaRPr b="0" lang="ru-RU" sz="40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Третий уровень структуры</a:t>
            </a:r>
            <a:endParaRPr b="0" lang="ru-RU" sz="40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4000" spc="-1" strike="noStrike">
                <a:latin typeface="Calibri"/>
              </a:rPr>
              <a:t>Четвёртый уровень структуры</a:t>
            </a:r>
            <a:endParaRPr b="0" lang="ru-RU" sz="4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Пятый уровень структуры</a:t>
            </a:r>
            <a:endParaRPr b="0" lang="ru-RU" sz="4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Шестой уровень структуры</a:t>
            </a:r>
            <a:endParaRPr b="0" lang="ru-RU" sz="4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latin typeface="Calibri"/>
              </a:rPr>
              <a:t>Седьмой уровень структуры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5AC524-B226-4E87-BD76-1A300E2420ED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132" name="bg object 16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 w="0">
            <a:noFill/>
          </a:ln>
        </p:spPr>
      </p:pic>
      <p:pic>
        <p:nvPicPr>
          <p:cNvPr id="133" name="bg object 17" descr=""/>
          <p:cNvPicPr/>
          <p:nvPr/>
        </p:nvPicPr>
        <p:blipFill>
          <a:blip r:embed="rId4"/>
          <a:stretch/>
        </p:blipFill>
        <p:spPr>
          <a:xfrm>
            <a:off x="3364920" y="694800"/>
            <a:ext cx="5454000" cy="546336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4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4400" spc="-1" strike="noStrike"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dt" idx="11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sldNum" idx="12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CACF132-52DC-40E8-8439-7653E2E05CB7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Второй уровень структуры</a:t>
            </a:r>
            <a:endParaRPr b="0" lang="ru-RU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Calibri"/>
              </a:rPr>
              <a:t>Третий уровень структуры</a:t>
            </a:r>
            <a:endParaRPr b="0" lang="ru-RU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Calibri"/>
              </a:rPr>
              <a:t>Четвёртый уровень структуры</a:t>
            </a:r>
            <a:endParaRPr b="0" lang="ru-RU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Пятый уровень структуры</a:t>
            </a:r>
            <a:endParaRPr b="0" lang="ru-RU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Шестой уровень структуры</a:t>
            </a:r>
            <a:endParaRPr b="0" lang="ru-RU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Calibri"/>
              </a:rPr>
              <a:t>Седьмой уровень структуры</a:t>
            </a:r>
            <a:endParaRPr b="0" lang="ru-RU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3287160" y="1676520"/>
            <a:ext cx="5617080" cy="3929040"/>
          </a:xfrm>
          <a:prstGeom prst="rect">
            <a:avLst/>
          </a:prstGeom>
          <a:noFill/>
          <a:ln w="0">
            <a:noFill/>
          </a:ln>
        </p:spPr>
        <p:txBody>
          <a:bodyPr lIns="0" rIns="0" tIns="41760" bIns="0" anchor="t">
            <a:noAutofit/>
          </a:bodyPr>
          <a:p>
            <a:pPr marL="25560" algn="ctr">
              <a:lnSpc>
                <a:spcPts val="4759"/>
              </a:lnSpc>
              <a:spcBef>
                <a:spcPts val="329"/>
              </a:spcBef>
              <a:buNone/>
            </a:pPr>
            <a:r>
              <a:rPr b="0" lang="ru-RU" sz="4000" spc="-80" strike="noStrike">
                <a:solidFill>
                  <a:srgbClr val="000000"/>
                </a:solidFill>
                <a:latin typeface="Times New Roman"/>
              </a:rPr>
              <a:t>Развитие творческого потенциала дошкольников в процессе театрализованной деятельности</a:t>
            </a:r>
            <a:endParaRPr b="0" lang="ru-RU" sz="4000" spc="-1" strike="noStrike">
              <a:latin typeface="Calibri"/>
            </a:endParaRPr>
          </a:p>
        </p:txBody>
      </p:sp>
      <p:sp>
        <p:nvSpPr>
          <p:cNvPr id="176" name="object 3"/>
          <p:cNvSpPr/>
          <p:nvPr/>
        </p:nvSpPr>
        <p:spPr>
          <a:xfrm>
            <a:off x="5330880" y="5187240"/>
            <a:ext cx="5469120" cy="1292760"/>
          </a:xfrm>
          <a:custGeom>
            <a:avLst/>
            <a:gdLst/>
            <a:ahLst/>
            <a:rect l="l" t="t" r="r" b="b"/>
            <a:pathLst>
              <a:path w="1527175" h="686435">
                <a:moveTo>
                  <a:pt x="1527048" y="434505"/>
                </a:moveTo>
                <a:lnTo>
                  <a:pt x="1523098" y="414934"/>
                </a:lnTo>
                <a:lnTo>
                  <a:pt x="1512328" y="398932"/>
                </a:lnTo>
                <a:lnTo>
                  <a:pt x="1496339" y="388162"/>
                </a:lnTo>
                <a:lnTo>
                  <a:pt x="1476756" y="384200"/>
                </a:lnTo>
                <a:lnTo>
                  <a:pt x="50292" y="384200"/>
                </a:lnTo>
                <a:lnTo>
                  <a:pt x="30695" y="388162"/>
                </a:lnTo>
                <a:lnTo>
                  <a:pt x="14706" y="398945"/>
                </a:lnTo>
                <a:lnTo>
                  <a:pt x="3937" y="414934"/>
                </a:lnTo>
                <a:lnTo>
                  <a:pt x="0" y="434505"/>
                </a:lnTo>
                <a:lnTo>
                  <a:pt x="0" y="635723"/>
                </a:lnTo>
                <a:lnTo>
                  <a:pt x="3937" y="655307"/>
                </a:lnTo>
                <a:lnTo>
                  <a:pt x="14706" y="671296"/>
                </a:lnTo>
                <a:lnTo>
                  <a:pt x="30695" y="682078"/>
                </a:lnTo>
                <a:lnTo>
                  <a:pt x="50292" y="686028"/>
                </a:lnTo>
                <a:lnTo>
                  <a:pt x="1476756" y="686028"/>
                </a:lnTo>
                <a:lnTo>
                  <a:pt x="1496339" y="682078"/>
                </a:lnTo>
                <a:lnTo>
                  <a:pt x="1512328" y="671296"/>
                </a:lnTo>
                <a:lnTo>
                  <a:pt x="1523098" y="655307"/>
                </a:lnTo>
                <a:lnTo>
                  <a:pt x="1527048" y="635723"/>
                </a:lnTo>
                <a:lnTo>
                  <a:pt x="1527048" y="434505"/>
                </a:lnTo>
                <a:close/>
              </a:path>
              <a:path w="1527175" h="686435">
                <a:moveTo>
                  <a:pt x="1527048" y="50419"/>
                </a:moveTo>
                <a:lnTo>
                  <a:pt x="1523098" y="30810"/>
                </a:lnTo>
                <a:lnTo>
                  <a:pt x="1512328" y="14782"/>
                </a:lnTo>
                <a:lnTo>
                  <a:pt x="1496339" y="3975"/>
                </a:lnTo>
                <a:lnTo>
                  <a:pt x="1476756" y="0"/>
                </a:lnTo>
                <a:lnTo>
                  <a:pt x="50292" y="0"/>
                </a:lnTo>
                <a:lnTo>
                  <a:pt x="30695" y="3975"/>
                </a:lnTo>
                <a:lnTo>
                  <a:pt x="14706" y="14782"/>
                </a:lnTo>
                <a:lnTo>
                  <a:pt x="3937" y="30810"/>
                </a:lnTo>
                <a:lnTo>
                  <a:pt x="0" y="50419"/>
                </a:lnTo>
                <a:lnTo>
                  <a:pt x="0" y="251587"/>
                </a:lnTo>
                <a:lnTo>
                  <a:pt x="3937" y="271183"/>
                </a:lnTo>
                <a:lnTo>
                  <a:pt x="14706" y="287172"/>
                </a:lnTo>
                <a:lnTo>
                  <a:pt x="30695" y="297942"/>
                </a:lnTo>
                <a:lnTo>
                  <a:pt x="50292" y="301879"/>
                </a:lnTo>
                <a:lnTo>
                  <a:pt x="1476756" y="301879"/>
                </a:lnTo>
                <a:lnTo>
                  <a:pt x="1496339" y="297942"/>
                </a:lnTo>
                <a:lnTo>
                  <a:pt x="1512328" y="287172"/>
                </a:lnTo>
                <a:lnTo>
                  <a:pt x="1523098" y="271183"/>
                </a:lnTo>
                <a:lnTo>
                  <a:pt x="1527048" y="251587"/>
                </a:lnTo>
                <a:lnTo>
                  <a:pt x="1527048" y="50419"/>
                </a:lnTo>
                <a:close/>
              </a:path>
            </a:pathLst>
          </a:custGeom>
          <a:solidFill>
            <a:srgbClr val="6666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object 4"/>
          <p:cNvSpPr/>
          <p:nvPr/>
        </p:nvSpPr>
        <p:spPr>
          <a:xfrm>
            <a:off x="5330880" y="5286600"/>
            <a:ext cx="546912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720">
              <a:lnSpc>
                <a:spcPct val="100000"/>
              </a:lnSpc>
              <a:spcBef>
                <a:spcPts val="119"/>
              </a:spcBef>
              <a:buNone/>
            </a:pPr>
            <a:r>
              <a:rPr b="0" lang="ru-RU" sz="2000" spc="-12" strike="noStrike">
                <a:solidFill>
                  <a:srgbClr val="ffffff"/>
                </a:solidFill>
                <a:latin typeface="Arial"/>
              </a:rPr>
              <a:t>Подготовила:</a:t>
            </a:r>
            <a:endParaRPr b="0" lang="ru-RU" sz="2000" spc="-1" strike="noStrike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0"/>
              </a:spcBef>
              <a:buNone/>
            </a:pPr>
            <a:endParaRPr b="0" lang="ru-RU" sz="2000" spc="-1" strike="noStrike">
              <a:latin typeface="Arial"/>
            </a:endParaRPr>
          </a:p>
          <a:p>
            <a:pPr marL="720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Воспитатель Манукян</a:t>
            </a:r>
            <a:r>
              <a:rPr b="0" lang="ru-RU" sz="2000" spc="273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А.лета Араиковна</a:t>
            </a:r>
            <a:r>
              <a:rPr b="0" lang="ru-RU" sz="1350" spc="-26" strike="noStrike">
                <a:solidFill>
                  <a:srgbClr val="ffffff"/>
                </a:solidFill>
                <a:latin typeface="Arial"/>
              </a:rPr>
              <a:t>.</a:t>
            </a:r>
            <a:endParaRPr b="0" lang="ru-RU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ject 3" descr=""/>
          <p:cNvPicPr/>
          <p:nvPr/>
        </p:nvPicPr>
        <p:blipFill>
          <a:blip r:embed="rId1"/>
          <a:stretch/>
        </p:blipFill>
        <p:spPr>
          <a:xfrm>
            <a:off x="286920" y="271800"/>
            <a:ext cx="11617200" cy="6313680"/>
          </a:xfrm>
          <a:prstGeom prst="rect">
            <a:avLst/>
          </a:prstGeom>
          <a:ln w="0">
            <a:noFill/>
          </a:ln>
        </p:spPr>
      </p:pic>
      <p:sp>
        <p:nvSpPr>
          <p:cNvPr id="293" name="object 5"/>
          <p:cNvSpPr/>
          <p:nvPr/>
        </p:nvSpPr>
        <p:spPr>
          <a:xfrm>
            <a:off x="685800" y="464400"/>
            <a:ext cx="5775120" cy="33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48200" algn="just">
              <a:lnSpc>
                <a:spcPct val="100000"/>
              </a:lnSpc>
              <a:spcBef>
                <a:spcPts val="2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Кукольный</a:t>
            </a:r>
            <a:r>
              <a:rPr b="0" lang="ru-RU" sz="1800" spc="429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театр</a:t>
            </a:r>
            <a:r>
              <a:rPr b="0" lang="ru-RU" sz="1800" spc="443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воспитывает</a:t>
            </a:r>
            <a:r>
              <a:rPr b="0" lang="ru-RU" sz="1800" spc="432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морально</a:t>
            </a:r>
            <a:r>
              <a:rPr b="0" lang="ru-RU" sz="1800" spc="443" strike="noStrike">
                <a:latin typeface="Times New Roman"/>
              </a:rPr>
              <a:t>   </a:t>
            </a:r>
            <a:r>
              <a:rPr b="0" lang="ru-RU" sz="1800" spc="-52" strike="noStrike">
                <a:latin typeface="Times New Roman"/>
              </a:rPr>
              <a:t>и </a:t>
            </a:r>
            <a:r>
              <a:rPr b="0" lang="ru-RU" sz="1800" spc="-1" strike="noStrike">
                <a:latin typeface="Times New Roman"/>
              </a:rPr>
              <a:t>эстетически,</a:t>
            </a:r>
            <a:r>
              <a:rPr b="0" lang="ru-RU" sz="1800" spc="47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развивает</a:t>
            </a:r>
            <a:r>
              <a:rPr b="0" lang="ru-RU" sz="1800" spc="5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детскую</a:t>
            </a:r>
            <a:r>
              <a:rPr b="0" lang="ru-RU" sz="1800" spc="5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фантазию,</a:t>
            </a:r>
            <a:r>
              <a:rPr b="0" lang="ru-RU" sz="1800" spc="483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способность </a:t>
            </a:r>
            <a:r>
              <a:rPr b="0" lang="ru-RU" sz="1800" spc="-1" strike="noStrike">
                <a:latin typeface="Times New Roman"/>
              </a:rPr>
              <a:t>сопереживать</a:t>
            </a:r>
            <a:r>
              <a:rPr b="0" lang="ru-RU" sz="1800" spc="14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происходящее,</a:t>
            </a:r>
            <a:r>
              <a:rPr b="0" lang="ru-RU" sz="1800" spc="111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создает</a:t>
            </a:r>
            <a:r>
              <a:rPr b="0" lang="ru-RU" sz="1800" spc="117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соответствующий </a:t>
            </a:r>
            <a:r>
              <a:rPr b="0" lang="ru-RU" sz="1800" spc="-1" strike="noStrike">
                <a:latin typeface="Times New Roman"/>
              </a:rPr>
              <a:t>эмоциональный</a:t>
            </a:r>
            <a:r>
              <a:rPr b="0" lang="ru-RU" sz="1800" spc="559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настрой,</a:t>
            </a:r>
            <a:r>
              <a:rPr b="0" lang="ru-RU" sz="1800" spc="542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раскрепощает</a:t>
            </a:r>
            <a:r>
              <a:rPr b="0" lang="ru-RU" sz="1800" spc="559" strike="noStrike">
                <a:latin typeface="Times New Roman"/>
              </a:rPr>
              <a:t>   </a:t>
            </a:r>
            <a:r>
              <a:rPr b="0" lang="ru-RU" sz="1800" spc="-12" strike="noStrike">
                <a:latin typeface="Times New Roman"/>
              </a:rPr>
              <a:t>ребенка, </a:t>
            </a:r>
            <a:r>
              <a:rPr b="0" lang="ru-RU" sz="1800" spc="-1" strike="noStrike">
                <a:latin typeface="Times New Roman"/>
              </a:rPr>
              <a:t>повышает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уверенность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себе.</a:t>
            </a:r>
            <a:endParaRPr b="0" lang="ru-RU" sz="1800" spc="-1" strike="noStrike">
              <a:latin typeface="Arial"/>
            </a:endParaRPr>
          </a:p>
          <a:p>
            <a:pPr marL="12600" indent="448200" algn="just">
              <a:lnSpc>
                <a:spcPct val="100000"/>
              </a:lnSpc>
              <a:spcBef>
                <a:spcPts val="14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Кукольный</a:t>
            </a:r>
            <a:r>
              <a:rPr b="0" lang="ru-RU" sz="1800" spc="4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</a:t>
            </a:r>
            <a:r>
              <a:rPr b="0" lang="ru-RU" sz="1800" spc="47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благоприятно</a:t>
            </a:r>
            <a:r>
              <a:rPr b="0" lang="ru-RU" sz="1800" spc="4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влияет</a:t>
            </a:r>
            <a:r>
              <a:rPr b="0" lang="ru-RU" sz="1800" spc="45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43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развитие </a:t>
            </a:r>
            <a:r>
              <a:rPr b="0" lang="ru-RU" sz="1800" spc="-1" strike="noStrike">
                <a:latin typeface="Times New Roman"/>
              </a:rPr>
              <a:t>моторики,</a:t>
            </a:r>
            <a:r>
              <a:rPr b="0" lang="ru-RU" sz="1800" spc="262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координации</a:t>
            </a:r>
            <a:r>
              <a:rPr b="0" lang="ru-RU" sz="1800" spc="267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движений,</a:t>
            </a:r>
            <a:r>
              <a:rPr b="0" lang="ru-RU" sz="1800" spc="423" strike="noStrike">
                <a:latin typeface="Times New Roman"/>
              </a:rPr>
              <a:t>     </a:t>
            </a:r>
            <a:r>
              <a:rPr b="0" lang="ru-RU" sz="1800" spc="-12" strike="noStrike">
                <a:latin typeface="Times New Roman"/>
              </a:rPr>
              <a:t>активизирует </a:t>
            </a:r>
            <a:r>
              <a:rPr b="0" lang="ru-RU" sz="1800" spc="-1" strike="noStrike">
                <a:latin typeface="Times New Roman"/>
              </a:rPr>
              <a:t>визуальное</a:t>
            </a:r>
            <a:r>
              <a:rPr b="0" lang="ru-RU" sz="1800" spc="4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4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слуховое</a:t>
            </a:r>
            <a:r>
              <a:rPr b="0" lang="ru-RU" sz="1800" spc="35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созерцание,</a:t>
            </a:r>
            <a:r>
              <a:rPr b="0" lang="ru-RU" sz="1800" spc="36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память,</a:t>
            </a:r>
            <a:r>
              <a:rPr b="0" lang="ru-RU" sz="1800" spc="43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правильную </a:t>
            </a:r>
            <a:r>
              <a:rPr b="0" lang="ru-RU" sz="1800" spc="-1" strike="noStrike">
                <a:latin typeface="Times New Roman"/>
              </a:rPr>
              <a:t>речь,</a:t>
            </a:r>
            <a:r>
              <a:rPr b="0" lang="ru-RU" sz="1800" spc="16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внимание,</a:t>
            </a:r>
            <a:r>
              <a:rPr b="0" lang="ru-RU" sz="1800" spc="20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обогащает</a:t>
            </a:r>
            <a:r>
              <a:rPr b="0" lang="ru-RU" sz="1800" spc="180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словарный</a:t>
            </a:r>
            <a:r>
              <a:rPr b="0" lang="ru-RU" sz="1800" spc="16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запас</a:t>
            </a:r>
            <a:r>
              <a:rPr b="0" lang="ru-RU" sz="1800" spc="214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ребенка. </a:t>
            </a:r>
            <a:r>
              <a:rPr b="0" lang="ru-RU" sz="1800" spc="-1" strike="noStrike">
                <a:latin typeface="Times New Roman"/>
              </a:rPr>
              <a:t>Специалисты</a:t>
            </a:r>
            <a:r>
              <a:rPr b="0" lang="ru-RU" sz="1800" spc="4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уже</a:t>
            </a:r>
            <a:r>
              <a:rPr b="0" lang="ru-RU" sz="1800" spc="30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давно</a:t>
            </a:r>
            <a:r>
              <a:rPr b="0" lang="ru-RU" sz="1800" spc="3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выяснили,</a:t>
            </a:r>
            <a:r>
              <a:rPr b="0" lang="ru-RU" sz="1800" spc="3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36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движение</a:t>
            </a:r>
            <a:r>
              <a:rPr b="0" lang="ru-RU" sz="1800" spc="3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рук</a:t>
            </a:r>
            <a:r>
              <a:rPr b="0" lang="ru-RU" sz="1800" spc="307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и </a:t>
            </a:r>
            <a:r>
              <a:rPr b="0" lang="ru-RU" sz="1800" spc="-1" strike="noStrike">
                <a:latin typeface="Times New Roman"/>
              </a:rPr>
              <a:t>пальцев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находится</a:t>
            </a:r>
            <a:r>
              <a:rPr b="0" lang="ru-RU" sz="1800" spc="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тесной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взаимосвязи</a:t>
            </a:r>
            <a:r>
              <a:rPr b="0" lang="ru-RU" sz="1800" spc="5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работой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мозга, </a:t>
            </a:r>
            <a:r>
              <a:rPr b="0" lang="ru-RU" sz="1800" spc="-1" strike="noStrike">
                <a:latin typeface="Times New Roman"/>
              </a:rPr>
              <a:t>а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следствие,</a:t>
            </a:r>
            <a:r>
              <a:rPr b="0" lang="ru-RU" sz="1800" spc="50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развитием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речи,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мышления.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94" name="Рисунок 7" descr=""/>
          <p:cNvPicPr/>
          <p:nvPr/>
        </p:nvPicPr>
        <p:blipFill>
          <a:blip r:embed="rId2"/>
          <a:stretch/>
        </p:blipFill>
        <p:spPr>
          <a:xfrm>
            <a:off x="6838200" y="436320"/>
            <a:ext cx="3209400" cy="2404800"/>
          </a:xfrm>
          <a:prstGeom prst="rect">
            <a:avLst/>
          </a:prstGeom>
          <a:ln w="0">
            <a:noFill/>
          </a:ln>
        </p:spPr>
      </p:pic>
      <p:pic>
        <p:nvPicPr>
          <p:cNvPr id="295" name="Рисунок 9" descr=""/>
          <p:cNvPicPr/>
          <p:nvPr/>
        </p:nvPicPr>
        <p:blipFill>
          <a:blip r:embed="rId3"/>
          <a:srcRect l="0" t="0" r="0" b="14389"/>
          <a:stretch/>
        </p:blipFill>
        <p:spPr>
          <a:xfrm>
            <a:off x="1637640" y="3921480"/>
            <a:ext cx="3762000" cy="2404800"/>
          </a:xfrm>
          <a:prstGeom prst="rect">
            <a:avLst/>
          </a:prstGeom>
          <a:ln w="0">
            <a:noFill/>
          </a:ln>
        </p:spPr>
      </p:pic>
      <p:pic>
        <p:nvPicPr>
          <p:cNvPr id="296" name="Рисунок 11" descr=""/>
          <p:cNvPicPr/>
          <p:nvPr/>
        </p:nvPicPr>
        <p:blipFill>
          <a:blip r:embed="rId4"/>
          <a:stretch/>
        </p:blipFill>
        <p:spPr>
          <a:xfrm>
            <a:off x="6438600" y="3956760"/>
            <a:ext cx="3116520" cy="2333880"/>
          </a:xfrm>
          <a:prstGeom prst="rect">
            <a:avLst/>
          </a:prstGeom>
          <a:ln w="0">
            <a:noFill/>
          </a:ln>
        </p:spPr>
      </p:pic>
      <p:pic>
        <p:nvPicPr>
          <p:cNvPr id="297" name="Рисунок 13" descr=""/>
          <p:cNvPicPr/>
          <p:nvPr/>
        </p:nvPicPr>
        <p:blipFill>
          <a:blip r:embed="rId5"/>
          <a:stretch/>
        </p:blipFill>
        <p:spPr>
          <a:xfrm>
            <a:off x="8915400" y="2316240"/>
            <a:ext cx="2590560" cy="19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object 2"/>
          <p:cNvGrpSpPr/>
          <p:nvPr/>
        </p:nvGrpSpPr>
        <p:grpSpPr>
          <a:xfrm>
            <a:off x="283320" y="265320"/>
            <a:ext cx="11617200" cy="6313680"/>
            <a:chOff x="283320" y="265320"/>
            <a:chExt cx="11617200" cy="6313680"/>
          </a:xfrm>
        </p:grpSpPr>
        <p:pic>
          <p:nvPicPr>
            <p:cNvPr id="299" name="object 3" descr=""/>
            <p:cNvPicPr/>
            <p:nvPr/>
          </p:nvPicPr>
          <p:blipFill>
            <a:blip r:embed="rId1"/>
            <a:stretch/>
          </p:blipFill>
          <p:spPr>
            <a:xfrm>
              <a:off x="283320" y="265320"/>
              <a:ext cx="11617200" cy="63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0" name="object 4"/>
            <p:cNvSpPr/>
            <p:nvPr/>
          </p:nvSpPr>
          <p:spPr>
            <a:xfrm>
              <a:off x="631080" y="676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2"/>
                  </a:lnTo>
                  <a:lnTo>
                    <a:pt x="466344" y="269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object 5"/>
            <p:cNvSpPr/>
            <p:nvPr/>
          </p:nvSpPr>
          <p:spPr>
            <a:xfrm>
              <a:off x="713160" y="676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875"/>
                  </a:lnTo>
                  <a:lnTo>
                    <a:pt x="0" y="5396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object 6"/>
            <p:cNvSpPr/>
            <p:nvPr/>
          </p:nvSpPr>
          <p:spPr>
            <a:xfrm>
              <a:off x="1490400" y="2314080"/>
              <a:ext cx="639720" cy="493560"/>
            </a:xfrm>
            <a:custGeom>
              <a:avLst/>
              <a:gdLst/>
              <a:ahLst/>
              <a:rect l="l" t="t" r="r" b="b"/>
              <a:pathLst>
                <a:path w="640080" h="494030">
                  <a:moveTo>
                    <a:pt x="393191" y="0"/>
                  </a:moveTo>
                  <a:lnTo>
                    <a:pt x="393191" y="123444"/>
                  </a:lnTo>
                  <a:lnTo>
                    <a:pt x="0" y="123444"/>
                  </a:lnTo>
                  <a:lnTo>
                    <a:pt x="0" y="370332"/>
                  </a:lnTo>
                  <a:lnTo>
                    <a:pt x="393191" y="370332"/>
                  </a:lnTo>
                  <a:lnTo>
                    <a:pt x="393191" y="493903"/>
                  </a:lnTo>
                  <a:lnTo>
                    <a:pt x="640079" y="246887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object 7"/>
            <p:cNvSpPr/>
            <p:nvPr/>
          </p:nvSpPr>
          <p:spPr>
            <a:xfrm>
              <a:off x="1563480" y="2359800"/>
              <a:ext cx="484920" cy="411120"/>
            </a:xfrm>
            <a:custGeom>
              <a:avLst/>
              <a:gdLst/>
              <a:ahLst/>
              <a:rect l="l" t="t" r="r" b="b"/>
              <a:pathLst>
                <a:path w="485139" h="411480">
                  <a:moveTo>
                    <a:pt x="278892" y="0"/>
                  </a:moveTo>
                  <a:lnTo>
                    <a:pt x="278892" y="102870"/>
                  </a:lnTo>
                  <a:lnTo>
                    <a:pt x="0" y="102870"/>
                  </a:lnTo>
                  <a:lnTo>
                    <a:pt x="0" y="308610"/>
                  </a:lnTo>
                  <a:lnTo>
                    <a:pt x="278892" y="308610"/>
                  </a:lnTo>
                  <a:lnTo>
                    <a:pt x="278892" y="411479"/>
                  </a:lnTo>
                  <a:lnTo>
                    <a:pt x="484631" y="205739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4" name="object 8"/>
          <p:cNvSpPr/>
          <p:nvPr/>
        </p:nvSpPr>
        <p:spPr>
          <a:xfrm>
            <a:off x="1341360" y="701640"/>
            <a:ext cx="9195120" cy="55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В театральных</a:t>
            </a:r>
            <a:r>
              <a:rPr b="0" lang="ru-RU" sz="1800" spc="1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играх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ребенок-</a:t>
            </a:r>
            <a:r>
              <a:rPr b="0" lang="ru-RU" sz="1800" spc="-32" strike="noStrike">
                <a:latin typeface="Times New Roman"/>
              </a:rPr>
              <a:t>артист,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самостоятельно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создает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образ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с </a:t>
            </a:r>
            <a:r>
              <a:rPr b="0" lang="ru-RU" sz="1800" spc="-1" strike="noStrike">
                <a:latin typeface="Times New Roman"/>
              </a:rPr>
              <a:t>помощью</a:t>
            </a:r>
            <a:r>
              <a:rPr b="0" lang="ru-RU" sz="1800" spc="-12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комплекса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средств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выразительности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(интонация,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мимика, пантомима),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производит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собственные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действия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исполнения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роли.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  <a:buNone/>
            </a:pPr>
            <a:r>
              <a:rPr b="0" lang="ru-RU" sz="1800" spc="-1" strike="noStrike">
                <a:latin typeface="Times New Roman"/>
              </a:rPr>
              <a:t>Процесс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игры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-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театральной</a:t>
            </a:r>
            <a:r>
              <a:rPr b="0" lang="ru-RU" sz="1800" spc="1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деятельности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возможен,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если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ребенок: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marL="974880">
              <a:lnSpc>
                <a:spcPct val="100000"/>
              </a:lnSpc>
              <a:spcBef>
                <a:spcPts val="1375"/>
              </a:spcBef>
              <a:buNone/>
            </a:pPr>
            <a:r>
              <a:rPr b="0" lang="ru-RU" sz="1800" spc="-1" strike="noStrike">
                <a:latin typeface="Times New Roman"/>
              </a:rPr>
              <a:t>имеет</a:t>
            </a:r>
            <a:r>
              <a:rPr b="0" lang="ru-RU" sz="1800" spc="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опыт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восприятия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литературных </a:t>
            </a:r>
            <a:r>
              <a:rPr b="0" lang="ru-RU" sz="1800" spc="-1" strike="noStrike">
                <a:latin typeface="Times New Roman"/>
              </a:rPr>
              <a:t>произведений,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их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переживания</a:t>
            </a:r>
            <a:r>
              <a:rPr b="0" lang="ru-RU" sz="1800" spc="-52" strike="noStrike">
                <a:latin typeface="Times New Roman"/>
              </a:rPr>
              <a:t> и</a:t>
            </a:r>
            <a:endParaRPr b="0" lang="ru-RU" sz="1800" spc="-1" strike="noStrike">
              <a:latin typeface="Arial"/>
            </a:endParaRPr>
          </a:p>
          <a:p>
            <a:pPr marL="974880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2" strike="noStrike">
                <a:latin typeface="Times New Roman"/>
              </a:rPr>
              <a:t>осмысливания</a:t>
            </a:r>
            <a:endParaRPr b="0" lang="ru-RU" sz="1800" spc="-1" strike="noStrike">
              <a:latin typeface="Arial"/>
            </a:endParaRPr>
          </a:p>
          <a:p>
            <a:pPr marL="4676040">
              <a:lnSpc>
                <a:spcPct val="100000"/>
              </a:lnSpc>
              <a:spcBef>
                <a:spcPts val="1015"/>
              </a:spcBef>
              <a:buNone/>
            </a:pPr>
            <a:r>
              <a:rPr b="0" lang="ru-RU" sz="1800" spc="-1" strike="noStrike">
                <a:latin typeface="Times New Roman"/>
              </a:rPr>
              <a:t>имеет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опыт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взаимодействия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театральным </a:t>
            </a:r>
            <a:r>
              <a:rPr b="0" lang="ru-RU" sz="1800" spc="-1" strike="noStrike">
                <a:latin typeface="Times New Roman"/>
              </a:rPr>
              <a:t>искусством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(знает,</a:t>
            </a:r>
            <a:r>
              <a:rPr b="0" lang="ru-RU" sz="1800" spc="-1" strike="noStrike">
                <a:latin typeface="Times New Roman"/>
              </a:rPr>
              <a:t> что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такое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театр,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-7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такое </a:t>
            </a:r>
            <a:r>
              <a:rPr b="0" lang="ru-RU" sz="1800" spc="-1" strike="noStrike">
                <a:latin typeface="Times New Roman"/>
              </a:rPr>
              <a:t>спектакль</a:t>
            </a:r>
            <a:r>
              <a:rPr b="0" lang="ru-RU" sz="1800" spc="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 как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он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рождается,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имеет</a:t>
            </a:r>
            <a:r>
              <a:rPr b="0" lang="ru-RU" sz="1800" spc="29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опыт</a:t>
            </a:r>
            <a:endParaRPr b="0" lang="ru-RU" sz="1800" spc="-1" strike="noStrike">
              <a:latin typeface="Arial"/>
            </a:endParaRPr>
          </a:p>
          <a:p>
            <a:pPr marL="4676040">
              <a:lnSpc>
                <a:spcPct val="100000"/>
              </a:lnSpc>
              <a:spcBef>
                <a:spcPts val="11"/>
              </a:spcBef>
              <a:buNone/>
            </a:pPr>
            <a:r>
              <a:rPr b="0" lang="ru-RU" sz="1800" spc="-1" strike="noStrike">
                <a:latin typeface="Times New Roman"/>
              </a:rPr>
              <a:t>восприятия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переживания</a:t>
            </a:r>
            <a:r>
              <a:rPr b="0" lang="ru-RU" sz="1800" spc="6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театрализованного </a:t>
            </a:r>
            <a:r>
              <a:rPr b="0" lang="ru-RU" sz="1800" spc="-1" strike="noStrike">
                <a:latin typeface="Times New Roman"/>
              </a:rPr>
              <a:t>действия,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владеет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специфическим </a:t>
            </a:r>
            <a:r>
              <a:rPr b="0" lang="ru-RU" sz="1800" spc="-12" strike="noStrike">
                <a:latin typeface="Times New Roman"/>
              </a:rPr>
              <a:t>языком театрального</a:t>
            </a:r>
            <a:r>
              <a:rPr b="0" lang="ru-RU" sz="1800" spc="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искусства)</a:t>
            </a:r>
            <a:endParaRPr b="0" lang="ru-RU" sz="1800" spc="-1" strike="noStrike">
              <a:latin typeface="Arial"/>
            </a:endParaRPr>
          </a:p>
          <a:p>
            <a:pPr marL="4676040">
              <a:lnSpc>
                <a:spcPct val="100000"/>
              </a:lnSpc>
              <a:spcBef>
                <a:spcPts val="51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 marL="974880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" strike="noStrike">
                <a:latin typeface="Times New Roman"/>
              </a:rPr>
              <a:t>включается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игровую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деятельность </a:t>
            </a:r>
            <a:r>
              <a:rPr b="0" lang="ru-RU" sz="1800" spc="-12" strike="noStrike">
                <a:latin typeface="Times New Roman"/>
              </a:rPr>
              <a:t>соответственно</a:t>
            </a:r>
            <a:endParaRPr b="0" lang="ru-RU" sz="1800" spc="-1" strike="noStrike">
              <a:latin typeface="Arial"/>
            </a:endParaRPr>
          </a:p>
          <a:p>
            <a:pPr marL="974880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" strike="noStrike">
                <a:latin typeface="Times New Roman"/>
              </a:rPr>
              <a:t>своим</a:t>
            </a:r>
            <a:r>
              <a:rPr b="0" lang="ru-RU" sz="1800" spc="8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способностям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возможностям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(ребенок-</a:t>
            </a:r>
            <a:endParaRPr b="0" lang="ru-RU" sz="1800" spc="-1" strike="noStrike">
              <a:latin typeface="Arial"/>
            </a:endParaRPr>
          </a:p>
          <a:p>
            <a:pPr marL="974880">
              <a:lnSpc>
                <a:spcPct val="100000"/>
              </a:lnSpc>
              <a:buNone/>
            </a:pPr>
            <a:r>
              <a:rPr b="0" lang="ru-RU" sz="1800" spc="-1" strike="noStrike">
                <a:latin typeface="Times New Roman"/>
              </a:rPr>
              <a:t>«режиссер»,</a:t>
            </a:r>
            <a:r>
              <a:rPr b="0" lang="ru-RU" sz="1800" spc="7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ребенок-</a:t>
            </a:r>
            <a:r>
              <a:rPr b="0" lang="ru-RU" sz="1800" spc="-1" strike="noStrike">
                <a:latin typeface="Times New Roman"/>
              </a:rPr>
              <a:t>«актер»,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ребенок-«зритель», ребенок-«оформитель»-«декоратор»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спектакля.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305" name="object 9"/>
          <p:cNvGrpSpPr/>
          <p:nvPr/>
        </p:nvGrpSpPr>
        <p:grpSpPr>
          <a:xfrm>
            <a:off x="1591200" y="850680"/>
            <a:ext cx="9993960" cy="4756320"/>
            <a:chOff x="1591200" y="850680"/>
            <a:chExt cx="9993960" cy="4756320"/>
          </a:xfrm>
        </p:grpSpPr>
        <p:sp>
          <p:nvSpPr>
            <p:cNvPr id="306" name="object 10"/>
            <p:cNvSpPr/>
            <p:nvPr/>
          </p:nvSpPr>
          <p:spPr>
            <a:xfrm>
              <a:off x="5203080" y="3164760"/>
              <a:ext cx="630720" cy="493560"/>
            </a:xfrm>
            <a:custGeom>
              <a:avLst/>
              <a:gdLst/>
              <a:ahLst/>
              <a:rect l="l" t="t" r="r" b="b"/>
              <a:pathLst>
                <a:path w="631189" h="494029">
                  <a:moveTo>
                    <a:pt x="384048" y="0"/>
                  </a:moveTo>
                  <a:lnTo>
                    <a:pt x="384048" y="123443"/>
                  </a:lnTo>
                  <a:lnTo>
                    <a:pt x="0" y="123443"/>
                  </a:lnTo>
                  <a:lnTo>
                    <a:pt x="0" y="370459"/>
                  </a:lnTo>
                  <a:lnTo>
                    <a:pt x="384048" y="370459"/>
                  </a:lnTo>
                  <a:lnTo>
                    <a:pt x="384048" y="493902"/>
                  </a:lnTo>
                  <a:lnTo>
                    <a:pt x="630936" y="247014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object 11"/>
            <p:cNvSpPr/>
            <p:nvPr/>
          </p:nvSpPr>
          <p:spPr>
            <a:xfrm>
              <a:off x="5266800" y="3201120"/>
              <a:ext cx="493560" cy="411840"/>
            </a:xfrm>
            <a:custGeom>
              <a:avLst/>
              <a:gdLst/>
              <a:ahLst/>
              <a:rect l="l" t="t" r="r" b="b"/>
              <a:pathLst>
                <a:path w="494029" h="412114">
                  <a:moveTo>
                    <a:pt x="288035" y="0"/>
                  </a:moveTo>
                  <a:lnTo>
                    <a:pt x="288035" y="102997"/>
                  </a:lnTo>
                  <a:lnTo>
                    <a:pt x="0" y="102997"/>
                  </a:lnTo>
                  <a:lnTo>
                    <a:pt x="0" y="308737"/>
                  </a:lnTo>
                  <a:lnTo>
                    <a:pt x="288035" y="308737"/>
                  </a:lnTo>
                  <a:lnTo>
                    <a:pt x="288035" y="411606"/>
                  </a:lnTo>
                  <a:lnTo>
                    <a:pt x="493775" y="20586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object 12"/>
            <p:cNvSpPr/>
            <p:nvPr/>
          </p:nvSpPr>
          <p:spPr>
            <a:xfrm>
              <a:off x="1591200" y="5103720"/>
              <a:ext cx="630720" cy="503280"/>
            </a:xfrm>
            <a:custGeom>
              <a:avLst/>
              <a:gdLst/>
              <a:ahLst/>
              <a:rect l="l" t="t" r="r" b="b"/>
              <a:pathLst>
                <a:path w="631189" h="503554">
                  <a:moveTo>
                    <a:pt x="379475" y="0"/>
                  </a:moveTo>
                  <a:lnTo>
                    <a:pt x="379475" y="125729"/>
                  </a:lnTo>
                  <a:lnTo>
                    <a:pt x="0" y="125729"/>
                  </a:lnTo>
                  <a:lnTo>
                    <a:pt x="0" y="377316"/>
                  </a:lnTo>
                  <a:lnTo>
                    <a:pt x="379475" y="377316"/>
                  </a:lnTo>
                  <a:lnTo>
                    <a:pt x="379475" y="503046"/>
                  </a:lnTo>
                  <a:lnTo>
                    <a:pt x="630936" y="251586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object 13"/>
            <p:cNvSpPr/>
            <p:nvPr/>
          </p:nvSpPr>
          <p:spPr>
            <a:xfrm>
              <a:off x="1636920" y="5149440"/>
              <a:ext cx="493560" cy="411840"/>
            </a:xfrm>
            <a:custGeom>
              <a:avLst/>
              <a:gdLst/>
              <a:ahLst/>
              <a:rect l="l" t="t" r="r" b="b"/>
              <a:pathLst>
                <a:path w="494030" h="412114">
                  <a:moveTo>
                    <a:pt x="288036" y="0"/>
                  </a:moveTo>
                  <a:lnTo>
                    <a:pt x="288036" y="102869"/>
                  </a:lnTo>
                  <a:lnTo>
                    <a:pt x="0" y="102869"/>
                  </a:lnTo>
                  <a:lnTo>
                    <a:pt x="0" y="308736"/>
                  </a:lnTo>
                  <a:lnTo>
                    <a:pt x="288036" y="308736"/>
                  </a:lnTo>
                  <a:lnTo>
                    <a:pt x="288036" y="411606"/>
                  </a:lnTo>
                  <a:lnTo>
                    <a:pt x="493775" y="20586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14" descr=""/>
            <p:cNvPicPr/>
            <p:nvPr/>
          </p:nvPicPr>
          <p:blipFill>
            <a:blip r:embed="rId2"/>
            <a:stretch/>
          </p:blipFill>
          <p:spPr>
            <a:xfrm>
              <a:off x="8211240" y="850680"/>
              <a:ext cx="3373920" cy="2176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1" name="object 15" descr=""/>
            <p:cNvPicPr/>
            <p:nvPr/>
          </p:nvPicPr>
          <p:blipFill>
            <a:blip r:embed="rId3"/>
            <a:stretch/>
          </p:blipFill>
          <p:spPr>
            <a:xfrm>
              <a:off x="2048400" y="3164760"/>
              <a:ext cx="2980440" cy="1865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Прямоугольник: скругленные углы 7"/>
          <p:cNvSpPr/>
          <p:nvPr/>
        </p:nvSpPr>
        <p:spPr>
          <a:xfrm>
            <a:off x="96840" y="84600"/>
            <a:ext cx="5083560" cy="4868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TextBox 4"/>
          <p:cNvSpPr/>
          <p:nvPr/>
        </p:nvSpPr>
        <p:spPr>
          <a:xfrm>
            <a:off x="266760" y="274680"/>
            <a:ext cx="491364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latin typeface="Times New Roman"/>
              </a:rPr>
              <a:t>Несомненно, элементы театрализованной</a:t>
            </a:r>
            <a:r>
              <a:rPr b="0" lang="en-US" sz="1800" spc="-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деятельности могут быть эффективно использованы на занятиях с детьми. Но, обязательно, в комплексе с другими дидактическими средствами.</a:t>
            </a:r>
            <a:r>
              <a:rPr b="0" lang="en-US" sz="1800" spc="-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 современном детском саду, как вы убедились, существуют множество</a:t>
            </a:r>
            <a:r>
              <a:rPr b="0" lang="en-US" sz="1800" spc="-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видов кукол для театрализованной деятельности. Нужно создавать и</a:t>
            </a:r>
            <a:r>
              <a:rPr b="0" lang="en-US" sz="1800" spc="-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постоянно обновлять развивающую среду в театральных уголках детского сада. «Актёры» и «актрисы» в них должны быть яркими, легкими, доступными в управлении. Для организации детского театра нужны куклы различных систем, формирующие у детей определённые умения и навыки, стимулирующие детское творчество.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4" name="Прямоугольник: скругленные углы 8"/>
          <p:cNvSpPr/>
          <p:nvPr/>
        </p:nvSpPr>
        <p:spPr>
          <a:xfrm>
            <a:off x="5588640" y="84600"/>
            <a:ext cx="6400440" cy="5028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Box 6"/>
          <p:cNvSpPr/>
          <p:nvPr/>
        </p:nvSpPr>
        <p:spPr>
          <a:xfrm>
            <a:off x="5742000" y="198360"/>
            <a:ext cx="609408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Очевидно, что театрализованная деятельность учит детей быть творческими личностями. Живёт лишь тот, кто творит. В игре ребёнок развивается, умнеет. Но какая же игра без игрушек? Чем больше игрушек, тем веселее и интереснее играть, а особенно если эта игрушка сделана самим ребёнком или вместе с взрослым. Игрушки - самоделки имеют большие педагогические возможности. Они развивают фантазию и творчество, конструктивное мышление и сообразительность, расширяют игровой опыт, дают знания об окружающем мире, обогащают словарь детей, формируют умение общаться друг с другом. Игрушка, сделанная руками, пусть даже с помощью взрослого, является не только результатом труда, но и творческим выражением индивидуальности создателя. Самодельная игрушка очень дорога ребёнку, с ней гораздо увлекательнее изображать героев сказок, песенок и небольших рассказов.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6" name="Прямая соединительная линия 11"/>
          <p:cNvSpPr/>
          <p:nvPr/>
        </p:nvSpPr>
        <p:spPr>
          <a:xfrm>
            <a:off x="5333760" y="0"/>
            <a:ext cx="360" cy="6858000"/>
          </a:xfrm>
          <a:prstGeom prst="line">
            <a:avLst/>
          </a:prstGeom>
          <a:ln>
            <a:solidFill>
              <a:srgbClr val="1f497d">
                <a:lumMod val="75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15" descr=""/>
          <p:cNvPicPr/>
          <p:nvPr/>
        </p:nvPicPr>
        <p:blipFill>
          <a:blip r:embed="rId1"/>
          <a:stretch/>
        </p:blipFill>
        <p:spPr>
          <a:xfrm>
            <a:off x="1752480" y="4515120"/>
            <a:ext cx="2754360" cy="2067840"/>
          </a:xfrm>
          <a:prstGeom prst="rect">
            <a:avLst/>
          </a:prstGeom>
          <a:ln w="0">
            <a:noFill/>
          </a:ln>
        </p:spPr>
      </p:pic>
      <p:pic>
        <p:nvPicPr>
          <p:cNvPr id="318" name="Рисунок 17" descr=""/>
          <p:cNvPicPr/>
          <p:nvPr/>
        </p:nvPicPr>
        <p:blipFill>
          <a:blip r:embed="rId2"/>
          <a:srcRect l="0" t="0" r="0" b="5255"/>
          <a:stretch/>
        </p:blipFill>
        <p:spPr>
          <a:xfrm>
            <a:off x="8337960" y="4735800"/>
            <a:ext cx="2863080" cy="203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Прямоугольник: скругленные углы 3"/>
          <p:cNvSpPr/>
          <p:nvPr/>
        </p:nvSpPr>
        <p:spPr>
          <a:xfrm>
            <a:off x="2857320" y="13680"/>
            <a:ext cx="6476760" cy="3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Box 2"/>
          <p:cNvSpPr/>
          <p:nvPr/>
        </p:nvSpPr>
        <p:spPr>
          <a:xfrm>
            <a:off x="3048840" y="34560"/>
            <a:ext cx="609408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latin typeface="Times New Roman"/>
              </a:rPr>
              <a:t>Изготовление поделок из бросового материала способствует развитию творческих способностей.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latin typeface="Times New Roman"/>
              </a:rPr>
              <a:t>Во время такой творческой деятельности мы создаём полезные и эстетически значимые предметы и изделия для украшения быта (игр, труда, подарка близким, отдыха). В процессе изготовления поделок из бросового материала у дошкольников наряду с техническими навыками развивается умение анализировать предметы окружающей действительности, формируются обобщённые представления о создаваемых объектах, развиваются самостоятельность мышления, творчество, художественный вкус, формируются ценные качества личности (аккуратность, целеустремлённость, настойчивость в достижении цели и т.д.).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21" name="Рисунок 5" descr=""/>
          <p:cNvPicPr/>
          <p:nvPr/>
        </p:nvPicPr>
        <p:blipFill>
          <a:blip r:embed="rId1"/>
          <a:srcRect l="0" t="10505" r="0" b="-10505"/>
          <a:stretch/>
        </p:blipFill>
        <p:spPr>
          <a:xfrm>
            <a:off x="9491400" y="1221840"/>
            <a:ext cx="2522880" cy="3363840"/>
          </a:xfrm>
          <a:prstGeom prst="rect">
            <a:avLst/>
          </a:prstGeom>
          <a:ln w="0">
            <a:noFill/>
          </a:ln>
        </p:spPr>
      </p:pic>
      <p:pic>
        <p:nvPicPr>
          <p:cNvPr id="322" name="Рисунок 7" descr=""/>
          <p:cNvPicPr/>
          <p:nvPr/>
        </p:nvPicPr>
        <p:blipFill>
          <a:blip r:embed="rId2"/>
          <a:stretch/>
        </p:blipFill>
        <p:spPr>
          <a:xfrm>
            <a:off x="146160" y="1447920"/>
            <a:ext cx="2651760" cy="2651760"/>
          </a:xfrm>
          <a:prstGeom prst="rect">
            <a:avLst/>
          </a:prstGeom>
          <a:ln w="0">
            <a:noFill/>
          </a:ln>
        </p:spPr>
      </p:pic>
      <p:pic>
        <p:nvPicPr>
          <p:cNvPr id="323" name="Рисунок 9" descr=""/>
          <p:cNvPicPr/>
          <p:nvPr/>
        </p:nvPicPr>
        <p:blipFill>
          <a:blip r:embed="rId3"/>
          <a:stretch/>
        </p:blipFill>
        <p:spPr>
          <a:xfrm>
            <a:off x="4077000" y="4005000"/>
            <a:ext cx="4135320" cy="275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object 2" descr=""/>
          <p:cNvPicPr/>
          <p:nvPr/>
        </p:nvPicPr>
        <p:blipFill>
          <a:blip r:embed="rId1"/>
          <a:stretch/>
        </p:blipFill>
        <p:spPr>
          <a:xfrm>
            <a:off x="283320" y="265320"/>
            <a:ext cx="11617200" cy="6313680"/>
          </a:xfrm>
          <a:prstGeom prst="rect">
            <a:avLst/>
          </a:prstGeom>
          <a:ln w="0">
            <a:noFill/>
          </a:ln>
        </p:spPr>
      </p:pic>
      <p:sp>
        <p:nvSpPr>
          <p:cNvPr id="325" name="object 3"/>
          <p:cNvSpPr/>
          <p:nvPr/>
        </p:nvSpPr>
        <p:spPr>
          <a:xfrm>
            <a:off x="1581840" y="1434600"/>
            <a:ext cx="9209520" cy="33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56760" algn="just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0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заключение</a:t>
            </a:r>
            <a:r>
              <a:rPr b="0" lang="ru-RU" sz="1800" spc="34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следует</a:t>
            </a:r>
            <a:r>
              <a:rPr b="0" lang="ru-RU" sz="1800" spc="28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отметить,</a:t>
            </a:r>
            <a:r>
              <a:rPr b="0" lang="ru-RU" sz="1800" spc="25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30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воспитание</a:t>
            </a:r>
            <a:r>
              <a:rPr b="0" lang="ru-RU" sz="1800" spc="3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творческих</a:t>
            </a:r>
            <a:r>
              <a:rPr b="0" lang="ru-RU" sz="1800" spc="29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способностей</a:t>
            </a:r>
            <a:r>
              <a:rPr b="0" lang="ru-RU" sz="1800" spc="25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детей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будет </a:t>
            </a:r>
            <a:r>
              <a:rPr b="0" lang="ru-RU" sz="1800" spc="-1" strike="noStrike">
                <a:latin typeface="Times New Roman"/>
              </a:rPr>
              <a:t>эффективным</a:t>
            </a:r>
            <a:r>
              <a:rPr b="0" lang="ru-RU" sz="1800" spc="38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лишь</a:t>
            </a:r>
            <a:r>
              <a:rPr b="0" lang="ru-RU" sz="1800" spc="36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4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том</a:t>
            </a:r>
            <a:r>
              <a:rPr b="0" lang="ru-RU" sz="1800" spc="4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случае,</a:t>
            </a:r>
            <a:r>
              <a:rPr b="0" lang="ru-RU" sz="1800" spc="38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если</a:t>
            </a:r>
            <a:r>
              <a:rPr b="0" lang="ru-RU" sz="1800" spc="37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оно</a:t>
            </a:r>
            <a:r>
              <a:rPr b="0" lang="ru-RU" sz="1800" spc="42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будет</a:t>
            </a:r>
            <a:r>
              <a:rPr b="0" lang="ru-RU" sz="1800" spc="3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представлять</a:t>
            </a:r>
            <a:r>
              <a:rPr b="0" lang="ru-RU" sz="1800" spc="38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собой</a:t>
            </a:r>
            <a:r>
              <a:rPr b="0" lang="ru-RU" sz="1800" spc="36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целенаправленный </a:t>
            </a:r>
            <a:r>
              <a:rPr b="0" lang="ru-RU" sz="1800" spc="-1" strike="noStrike">
                <a:latin typeface="Times New Roman"/>
              </a:rPr>
              <a:t>процесс,</a:t>
            </a:r>
            <a:r>
              <a:rPr b="0" lang="ru-RU" sz="1800" spc="38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42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ходе</a:t>
            </a:r>
            <a:r>
              <a:rPr b="0" lang="ru-RU" sz="1800" spc="4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которого</a:t>
            </a:r>
            <a:r>
              <a:rPr b="0" lang="ru-RU" sz="1800" spc="3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решается</a:t>
            </a:r>
            <a:r>
              <a:rPr b="0" lang="ru-RU" sz="1800" spc="45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ряд</a:t>
            </a:r>
            <a:r>
              <a:rPr b="0" lang="ru-RU" sz="1800" spc="36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частных</a:t>
            </a:r>
            <a:r>
              <a:rPr b="0" lang="ru-RU" sz="1800" spc="44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педагогических</a:t>
            </a:r>
            <a:r>
              <a:rPr b="0" lang="ru-RU" sz="1800" spc="46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задач,</a:t>
            </a:r>
            <a:r>
              <a:rPr b="0" lang="ru-RU" sz="1800" spc="4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направленных</a:t>
            </a:r>
            <a:r>
              <a:rPr b="0" lang="ru-RU" sz="1800" spc="432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на </a:t>
            </a:r>
            <a:r>
              <a:rPr b="0" lang="ru-RU" sz="1800" spc="-1" strike="noStrike">
                <a:latin typeface="Times New Roman"/>
              </a:rPr>
              <a:t>достижение</a:t>
            </a:r>
            <a:r>
              <a:rPr b="0" lang="ru-RU" sz="1800" spc="19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конечной</a:t>
            </a:r>
            <a:r>
              <a:rPr b="0" lang="ru-RU" sz="1800" spc="19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цели.</a:t>
            </a:r>
            <a:r>
              <a:rPr b="0" lang="ru-RU" sz="1800" spc="28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Так</a:t>
            </a:r>
            <a:r>
              <a:rPr b="0" lang="ru-RU" sz="1800" spc="22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же</a:t>
            </a:r>
            <a:r>
              <a:rPr b="0" lang="ru-RU" sz="1800" spc="2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важна</a:t>
            </a:r>
            <a:r>
              <a:rPr b="0" lang="ru-RU" sz="1800" spc="2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заинтересованность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занятиях</a:t>
            </a:r>
            <a:r>
              <a:rPr b="0" lang="ru-RU" sz="1800" spc="27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самого</a:t>
            </a:r>
            <a:r>
              <a:rPr b="0" lang="ru-RU" sz="1800" spc="26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педагога. </a:t>
            </a:r>
            <a:r>
              <a:rPr b="0" lang="ru-RU" sz="1800" spc="-1" strike="noStrike">
                <a:latin typeface="Times New Roman"/>
              </a:rPr>
              <a:t>Известно,</a:t>
            </a:r>
            <a:r>
              <a:rPr b="0" lang="ru-RU" sz="1800" spc="5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1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заинтересованность</a:t>
            </a:r>
            <a:r>
              <a:rPr b="0" lang="ru-RU" sz="1800" spc="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детей</a:t>
            </a:r>
            <a:r>
              <a:rPr b="0" lang="ru-RU" sz="1800" spc="6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чем-либо</a:t>
            </a:r>
            <a:r>
              <a:rPr b="0" lang="ru-RU" sz="1800" spc="12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взрослый</a:t>
            </a:r>
            <a:r>
              <a:rPr b="0" lang="ru-RU" sz="1800" spc="7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может</a:t>
            </a:r>
            <a:r>
              <a:rPr b="0" lang="ru-RU" sz="1800" spc="10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только,</a:t>
            </a:r>
            <a:r>
              <a:rPr b="0" lang="ru-RU" sz="1800" spc="8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когда</a:t>
            </a:r>
            <a:r>
              <a:rPr b="0" lang="ru-RU" sz="1800" spc="7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он</a:t>
            </a:r>
            <a:r>
              <a:rPr b="0" lang="ru-RU" sz="1800" spc="6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увлечен </a:t>
            </a:r>
            <a:r>
              <a:rPr b="0" lang="ru-RU" sz="1800" spc="-1" strike="noStrike">
                <a:latin typeface="Times New Roman"/>
              </a:rPr>
              <a:t>сам.</a:t>
            </a:r>
            <a:r>
              <a:rPr b="0" lang="ru-RU" sz="1800" spc="-1" strike="noStrike">
                <a:latin typeface="Times New Roman"/>
              </a:rPr>
              <a:t> Театр</a:t>
            </a:r>
            <a:r>
              <a:rPr b="0" lang="ru-RU" sz="1800" spc="4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—</a:t>
            </a:r>
            <a:r>
              <a:rPr b="0" lang="ru-RU" sz="1800" spc="49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наиболее</a:t>
            </a:r>
            <a:r>
              <a:rPr b="0" lang="ru-RU" sz="1800" spc="4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демократичный</a:t>
            </a:r>
            <a:r>
              <a:rPr b="0" lang="ru-RU" sz="1800" spc="5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4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самый</a:t>
            </a:r>
            <a:r>
              <a:rPr b="0" lang="ru-RU" sz="1800" spc="4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доступный</a:t>
            </a:r>
            <a:r>
              <a:rPr b="0" lang="ru-RU" sz="1800" spc="4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из</a:t>
            </a:r>
            <a:r>
              <a:rPr b="0" lang="ru-RU" sz="1800" spc="54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всех</a:t>
            </a:r>
            <a:r>
              <a:rPr b="0" lang="ru-RU" sz="1800" spc="503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видов </a:t>
            </a:r>
            <a:r>
              <a:rPr b="0" lang="ru-RU" sz="1800" spc="-1" strike="noStrike">
                <a:latin typeface="Times New Roman"/>
              </a:rPr>
              <a:t>искусства</a:t>
            </a:r>
            <a:r>
              <a:rPr b="0" lang="ru-RU" sz="1800" spc="10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для</a:t>
            </a:r>
            <a:r>
              <a:rPr b="0" lang="ru-RU" sz="1800" spc="137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детей.</a:t>
            </a:r>
            <a:r>
              <a:rPr b="0" lang="ru-RU" sz="1800" spc="10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Он</a:t>
            </a:r>
            <a:r>
              <a:rPr b="0" lang="ru-RU" sz="1800" spc="103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дает</a:t>
            </a:r>
            <a:r>
              <a:rPr b="0" lang="ru-RU" sz="1800" spc="123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возможность</a:t>
            </a:r>
            <a:r>
              <a:rPr b="0" lang="ru-RU" sz="1800" spc="103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решить</a:t>
            </a:r>
            <a:r>
              <a:rPr b="0" lang="ru-RU" sz="1800" spc="143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большое</a:t>
            </a:r>
            <a:r>
              <a:rPr b="0" lang="ru-RU" sz="1800" spc="111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количество</a:t>
            </a:r>
            <a:r>
              <a:rPr b="0" lang="ru-RU" sz="1800" spc="134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современных </a:t>
            </a:r>
            <a:r>
              <a:rPr b="0" lang="ru-RU" sz="1800" spc="-1" strike="noStrike">
                <a:latin typeface="Times New Roman"/>
              </a:rPr>
              <a:t>проблем</a:t>
            </a:r>
            <a:r>
              <a:rPr b="0" lang="ru-RU" sz="1800" spc="16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обучения</a:t>
            </a:r>
            <a:r>
              <a:rPr b="0" lang="ru-RU" sz="1800" spc="19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157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психологии,</a:t>
            </a:r>
            <a:r>
              <a:rPr b="0" lang="ru-RU" sz="1800" spc="17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которые</a:t>
            </a:r>
            <a:r>
              <a:rPr b="0" lang="ru-RU" sz="1800" spc="16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связаны</a:t>
            </a:r>
            <a:r>
              <a:rPr b="0" lang="ru-RU" sz="1800" spc="18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16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изобразительным</a:t>
            </a:r>
            <a:r>
              <a:rPr b="0" lang="ru-RU" sz="1800" spc="19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199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моральным </a:t>
            </a:r>
            <a:r>
              <a:rPr b="0" lang="ru-RU" sz="1800" spc="-1" strike="noStrike">
                <a:latin typeface="Times New Roman"/>
              </a:rPr>
              <a:t>воспитанием,</a:t>
            </a:r>
            <a:r>
              <a:rPr b="0" lang="ru-RU" sz="1800" spc="19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развитием</a:t>
            </a:r>
            <a:r>
              <a:rPr b="0" lang="ru-RU" sz="1800" spc="503" strike="noStrike">
                <a:latin typeface="Times New Roman"/>
              </a:rPr>
              <a:t>   </a:t>
            </a:r>
            <a:r>
              <a:rPr b="0" lang="ru-RU" sz="1800" spc="-1" strike="noStrike">
                <a:latin typeface="Times New Roman"/>
              </a:rPr>
              <a:t>личностных</a:t>
            </a:r>
            <a:r>
              <a:rPr b="0" lang="ru-RU" sz="1800" spc="233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качеств,</a:t>
            </a:r>
            <a:r>
              <a:rPr b="0" lang="ru-RU" sz="1800" spc="22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памяти,</a:t>
            </a:r>
            <a:r>
              <a:rPr b="0" lang="ru-RU" sz="1800" spc="21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фантазии,</a:t>
            </a:r>
            <a:r>
              <a:rPr b="0" lang="ru-RU" sz="1800" spc="259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раскрепощенности, </a:t>
            </a:r>
            <a:r>
              <a:rPr b="0" lang="ru-RU" sz="1800" spc="-1" strike="noStrike">
                <a:latin typeface="Times New Roman"/>
              </a:rPr>
              <a:t>воображения</a:t>
            </a:r>
            <a:r>
              <a:rPr b="0" lang="ru-RU" sz="1800" spc="2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 предприимчивости.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Все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это</a:t>
            </a:r>
            <a:r>
              <a:rPr b="0" lang="ru-RU" sz="1800" spc="5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происходит</a:t>
            </a:r>
            <a:r>
              <a:rPr b="0" lang="ru-RU" sz="1800" spc="3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благодаря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тому,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 </a:t>
            </a:r>
            <a:r>
              <a:rPr b="0" lang="ru-RU" sz="1800" spc="-1" strike="noStrike">
                <a:latin typeface="Times New Roman"/>
              </a:rPr>
              <a:t>очень</a:t>
            </a:r>
            <a:r>
              <a:rPr b="0" lang="ru-RU" sz="1800" spc="19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близок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детям.</a:t>
            </a:r>
            <a:r>
              <a:rPr b="0" lang="ru-RU" sz="1800" spc="2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Играя</a:t>
            </a:r>
            <a:r>
              <a:rPr b="0" lang="ru-RU" sz="1800" spc="28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5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театр,</a:t>
            </a:r>
            <a:r>
              <a:rPr b="0" lang="ru-RU" sz="1800" spc="24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стеснительный</a:t>
            </a:r>
            <a:r>
              <a:rPr b="0" lang="ru-RU" sz="1800" spc="23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ребенок</a:t>
            </a:r>
            <a:r>
              <a:rPr b="0" lang="ru-RU" sz="1800" spc="2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ощущает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свободу</a:t>
            </a:r>
            <a:r>
              <a:rPr b="0" lang="ru-RU" sz="1800" spc="29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22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обретает </a:t>
            </a:r>
            <a:r>
              <a:rPr b="0" lang="ru-RU" sz="1800" spc="-1" strike="noStrike">
                <a:latin typeface="Times New Roman"/>
              </a:rPr>
              <a:t>раскованность,</a:t>
            </a:r>
            <a:r>
              <a:rPr b="0" lang="ru-RU" sz="1800" spc="16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которая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помогает</a:t>
            </a:r>
            <a:r>
              <a:rPr b="0" lang="ru-RU" sz="1800" spc="2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1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общении.</a:t>
            </a:r>
            <a:r>
              <a:rPr b="0" lang="ru-RU" sz="1800" spc="259" strike="noStrike"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326" name="object 4"/>
          <p:cNvGrpSpPr/>
          <p:nvPr/>
        </p:nvGrpSpPr>
        <p:grpSpPr>
          <a:xfrm>
            <a:off x="1234440" y="1051920"/>
            <a:ext cx="9994320" cy="4244040"/>
            <a:chOff x="1234440" y="1051920"/>
            <a:chExt cx="9994320" cy="4244040"/>
          </a:xfrm>
        </p:grpSpPr>
        <p:sp>
          <p:nvSpPr>
            <p:cNvPr id="327" name="object 5"/>
            <p:cNvSpPr/>
            <p:nvPr/>
          </p:nvSpPr>
          <p:spPr>
            <a:xfrm>
              <a:off x="1234440" y="1051920"/>
              <a:ext cx="1279800" cy="393480"/>
            </a:xfrm>
            <a:custGeom>
              <a:avLst/>
              <a:gdLst/>
              <a:ahLst/>
              <a:rect l="l" t="t" r="r" b="b"/>
              <a:pathLst>
                <a:path w="1280160" h="393700">
                  <a:moveTo>
                    <a:pt x="1280160" y="0"/>
                  </a:moveTo>
                  <a:lnTo>
                    <a:pt x="0" y="0"/>
                  </a:lnTo>
                  <a:lnTo>
                    <a:pt x="0" y="393319"/>
                  </a:lnTo>
                  <a:lnTo>
                    <a:pt x="131063" y="353060"/>
                  </a:lnTo>
                  <a:lnTo>
                    <a:pt x="131063" y="131063"/>
                  </a:lnTo>
                  <a:lnTo>
                    <a:pt x="853440" y="131063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object 6"/>
            <p:cNvSpPr/>
            <p:nvPr/>
          </p:nvSpPr>
          <p:spPr>
            <a:xfrm>
              <a:off x="1298520" y="1116000"/>
              <a:ext cx="1289160" cy="383760"/>
            </a:xfrm>
            <a:custGeom>
              <a:avLst/>
              <a:gdLst/>
              <a:ahLst/>
              <a:rect l="l" t="t" r="r" b="b"/>
              <a:pathLst>
                <a:path w="1289685" h="384175">
                  <a:moveTo>
                    <a:pt x="1289304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128015" y="346075"/>
                  </a:lnTo>
                  <a:lnTo>
                    <a:pt x="128015" y="128015"/>
                  </a:lnTo>
                  <a:lnTo>
                    <a:pt x="859535" y="128015"/>
                  </a:lnTo>
                  <a:lnTo>
                    <a:pt x="1289304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object 7"/>
            <p:cNvSpPr/>
            <p:nvPr/>
          </p:nvSpPr>
          <p:spPr>
            <a:xfrm>
              <a:off x="9875520" y="4847760"/>
              <a:ext cx="1289160" cy="393480"/>
            </a:xfrm>
            <a:custGeom>
              <a:avLst/>
              <a:gdLst/>
              <a:ahLst/>
              <a:rect l="l" t="t" r="r" b="b"/>
              <a:pathLst>
                <a:path w="1289684" h="393700">
                  <a:moveTo>
                    <a:pt x="1289303" y="0"/>
                  </a:moveTo>
                  <a:lnTo>
                    <a:pt x="1158239" y="39878"/>
                  </a:lnTo>
                  <a:lnTo>
                    <a:pt x="1158239" y="262128"/>
                  </a:lnTo>
                  <a:lnTo>
                    <a:pt x="429768" y="262128"/>
                  </a:lnTo>
                  <a:lnTo>
                    <a:pt x="0" y="393192"/>
                  </a:lnTo>
                  <a:lnTo>
                    <a:pt x="1289303" y="393192"/>
                  </a:lnTo>
                  <a:lnTo>
                    <a:pt x="1289303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object 8"/>
            <p:cNvSpPr/>
            <p:nvPr/>
          </p:nvSpPr>
          <p:spPr>
            <a:xfrm>
              <a:off x="9939600" y="4902480"/>
              <a:ext cx="1289160" cy="393480"/>
            </a:xfrm>
            <a:custGeom>
              <a:avLst/>
              <a:gdLst/>
              <a:ahLst/>
              <a:rect l="l" t="t" r="r" b="b"/>
              <a:pathLst>
                <a:path w="1289684" h="393700">
                  <a:moveTo>
                    <a:pt x="1289303" y="0"/>
                  </a:moveTo>
                  <a:lnTo>
                    <a:pt x="1158240" y="39878"/>
                  </a:lnTo>
                  <a:lnTo>
                    <a:pt x="1158240" y="262128"/>
                  </a:lnTo>
                  <a:lnTo>
                    <a:pt x="429768" y="262128"/>
                  </a:lnTo>
                  <a:lnTo>
                    <a:pt x="0" y="393192"/>
                  </a:lnTo>
                  <a:lnTo>
                    <a:pt x="1289303" y="393192"/>
                  </a:lnTo>
                  <a:lnTo>
                    <a:pt x="1289303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object 2" descr=""/>
          <p:cNvPicPr/>
          <p:nvPr/>
        </p:nvPicPr>
        <p:blipFill>
          <a:blip r:embed="rId1"/>
          <a:stretch/>
        </p:blipFill>
        <p:spPr>
          <a:xfrm>
            <a:off x="484560" y="255960"/>
            <a:ext cx="11379240" cy="6377760"/>
          </a:xfrm>
          <a:prstGeom prst="rect">
            <a:avLst/>
          </a:prstGeom>
          <a:ln w="0">
            <a:noFill/>
          </a:ln>
        </p:spPr>
      </p:pic>
      <p:sp>
        <p:nvSpPr>
          <p:cNvPr id="332" name="object 3"/>
          <p:cNvSpPr/>
          <p:nvPr/>
        </p:nvSpPr>
        <p:spPr>
          <a:xfrm>
            <a:off x="904680" y="1777320"/>
            <a:ext cx="10553400" cy="29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 anchor="t">
            <a:spAutoFit/>
          </a:bodyPr>
          <a:p>
            <a:pPr marL="369000">
              <a:lnSpc>
                <a:spcPct val="100000"/>
              </a:lnSpc>
              <a:spcBef>
                <a:spcPts val="136"/>
              </a:spcBef>
              <a:buNone/>
            </a:pPr>
            <a:r>
              <a:rPr b="0" lang="ru-RU" sz="1550" spc="-1" strike="noStrike">
                <a:latin typeface="Times New Roman"/>
              </a:rPr>
              <a:t>Список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литературы:</a:t>
            </a:r>
            <a:endParaRPr b="0" lang="ru-RU" sz="1550" spc="-1" strike="noStrike">
              <a:latin typeface="Arial"/>
            </a:endParaRPr>
          </a:p>
          <a:p>
            <a:pPr marL="570240" indent="-201960">
              <a:lnSpc>
                <a:spcPct val="100000"/>
              </a:lnSpc>
              <a:spcBef>
                <a:spcPts val="85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570960"/>
              </a:tabLst>
            </a:pPr>
            <a:r>
              <a:rPr b="0" lang="ru-RU" sz="1550" spc="-1" strike="noStrike">
                <a:latin typeface="Times New Roman"/>
              </a:rPr>
              <a:t>Баринова</a:t>
            </a:r>
            <a:r>
              <a:rPr b="0" lang="ru-RU" sz="1550" spc="16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М.</a:t>
            </a:r>
            <a:r>
              <a:rPr b="0" lang="ru-RU" sz="1550" spc="180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Н.,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развитии</a:t>
            </a:r>
            <a:r>
              <a:rPr b="0" lang="ru-RU" sz="1550" spc="7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творческих</a:t>
            </a:r>
            <a:r>
              <a:rPr b="0" lang="ru-RU" sz="1550" spc="14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способностей.</a:t>
            </a:r>
            <a:r>
              <a:rPr b="0" lang="ru-RU" sz="1550" spc="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Ленинград</a:t>
            </a:r>
            <a:r>
              <a:rPr b="0" lang="ru-RU" sz="1550" spc="1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:</a:t>
            </a:r>
            <a:r>
              <a:rPr b="0" lang="ru-RU" sz="1550" spc="12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Музгиз,</a:t>
            </a:r>
            <a:r>
              <a:rPr b="0" lang="ru-RU" sz="1550" spc="17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1961.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60</a:t>
            </a:r>
            <a:r>
              <a:rPr b="0" lang="ru-RU" sz="1550" spc="128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  <a:p>
            <a:pPr marL="570240" indent="-201960">
              <a:lnSpc>
                <a:spcPct val="100000"/>
              </a:lnSpc>
              <a:spcBef>
                <a:spcPts val="91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570960"/>
              </a:tabLst>
            </a:pPr>
            <a:r>
              <a:rPr b="0" lang="ru-RU" sz="1550" spc="-1" strike="noStrike">
                <a:latin typeface="Times New Roman"/>
              </a:rPr>
              <a:t>Березина</a:t>
            </a:r>
            <a:r>
              <a:rPr b="0" lang="ru-RU" sz="1550" spc="1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В.</a:t>
            </a:r>
            <a:r>
              <a:rPr b="0" lang="ru-RU" sz="1550" spc="52" strike="noStrike">
                <a:latin typeface="Times New Roman"/>
              </a:rPr>
              <a:t> </a:t>
            </a:r>
            <a:r>
              <a:rPr b="0" lang="ru-RU" sz="1550" spc="-21" strike="noStrike">
                <a:latin typeface="Times New Roman"/>
              </a:rPr>
              <a:t>Г.,</a:t>
            </a:r>
            <a:r>
              <a:rPr b="0" lang="ru-RU" sz="1550" spc="5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Детство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творческой</a:t>
            </a:r>
            <a:r>
              <a:rPr b="0" lang="ru-RU" sz="1550" spc="12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личности.</a:t>
            </a:r>
            <a:r>
              <a:rPr b="0" lang="ru-RU" sz="1550" spc="-21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7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СПб:</a:t>
            </a:r>
            <a:r>
              <a:rPr b="0" lang="ru-RU" sz="1550" spc="16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Издательство</a:t>
            </a:r>
            <a:r>
              <a:rPr b="0" lang="ru-RU" sz="1550" spc="111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Буковского,</a:t>
            </a:r>
            <a:r>
              <a:rPr b="0" lang="ru-RU" sz="1550" spc="1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1994,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60</a:t>
            </a:r>
            <a:r>
              <a:rPr b="0" lang="ru-RU" sz="1550" spc="94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  <a:p>
            <a:pPr marL="12600" indent="356400">
              <a:lnSpc>
                <a:spcPts val="1950"/>
              </a:lnSpc>
              <a:spcBef>
                <a:spcPts val="6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644400"/>
              </a:tabLst>
            </a:pPr>
            <a:r>
              <a:rPr b="0" lang="ru-RU" sz="1550" spc="-1" strike="noStrike">
                <a:latin typeface="Times New Roman"/>
              </a:rPr>
              <a:t>Доронова</a:t>
            </a:r>
            <a:r>
              <a:rPr b="0" lang="ru-RU" sz="1550" spc="117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Т.</a:t>
            </a:r>
            <a:r>
              <a:rPr b="0" lang="ru-RU" sz="1550" spc="128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Н.</a:t>
            </a:r>
            <a:r>
              <a:rPr b="0" lang="ru-RU" sz="1550" spc="134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Играем</a:t>
            </a:r>
            <a:r>
              <a:rPr b="0" lang="ru-RU" sz="1550" spc="117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в</a:t>
            </a:r>
            <a:r>
              <a:rPr b="0" lang="ru-RU" sz="1550" spc="57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театр:</a:t>
            </a:r>
            <a:r>
              <a:rPr b="0" lang="ru-RU" sz="1550" spc="103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театрализованная</a:t>
            </a:r>
            <a:r>
              <a:rPr b="0" lang="ru-RU" sz="1550" spc="117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деятельность</a:t>
            </a:r>
            <a:r>
              <a:rPr b="0" lang="ru-RU" sz="1550" spc="117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детей</a:t>
            </a:r>
            <a:r>
              <a:rPr b="0" lang="ru-RU" sz="1550" spc="117" strike="noStrike">
                <a:latin typeface="Times New Roman"/>
              </a:rPr>
              <a:t>  </a:t>
            </a:r>
            <a:r>
              <a:rPr b="0" lang="ru-RU" sz="1550" spc="-12" strike="noStrike">
                <a:latin typeface="Times New Roman"/>
              </a:rPr>
              <a:t>4-</a:t>
            </a:r>
            <a:r>
              <a:rPr b="0" lang="ru-RU" sz="1550" spc="-1" strike="noStrike">
                <a:latin typeface="Times New Roman"/>
              </a:rPr>
              <a:t>6</a:t>
            </a:r>
            <a:r>
              <a:rPr b="0" lang="ru-RU" sz="1550" spc="111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лет:</a:t>
            </a:r>
            <a:r>
              <a:rPr b="0" lang="ru-RU" sz="1550" spc="103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методическое</a:t>
            </a:r>
            <a:r>
              <a:rPr b="0" lang="ru-RU" sz="1550" spc="123" strike="noStrike">
                <a:latin typeface="Times New Roman"/>
              </a:rPr>
              <a:t>  </a:t>
            </a:r>
            <a:r>
              <a:rPr b="0" lang="ru-RU" sz="1550" spc="-1" strike="noStrike">
                <a:latin typeface="Times New Roman"/>
              </a:rPr>
              <a:t>пособие</a:t>
            </a:r>
            <a:r>
              <a:rPr b="0" lang="ru-RU" sz="1550" spc="128" strike="noStrike">
                <a:latin typeface="Times New Roman"/>
              </a:rPr>
              <a:t>  </a:t>
            </a:r>
            <a:r>
              <a:rPr b="0" lang="ru-RU" sz="1550" spc="-26" strike="noStrike">
                <a:latin typeface="Times New Roman"/>
              </a:rPr>
              <a:t>для </a:t>
            </a:r>
            <a:r>
              <a:rPr b="0" lang="ru-RU" sz="1550" spc="-1" strike="noStrike">
                <a:latin typeface="Times New Roman"/>
              </a:rPr>
              <a:t>воспитателей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дошкольных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образовательных</a:t>
            </a:r>
            <a:r>
              <a:rPr b="0" lang="ru-RU" sz="1550" spc="18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учреждений.</a:t>
            </a:r>
            <a:r>
              <a:rPr b="0" lang="ru-RU" sz="1550" spc="21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М.:</a:t>
            </a:r>
            <a:r>
              <a:rPr b="0" lang="ru-RU" sz="1550" spc="15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Просвещение.</a:t>
            </a:r>
            <a:r>
              <a:rPr b="0" lang="ru-RU" sz="1550" spc="20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2005,</a:t>
            </a:r>
            <a:r>
              <a:rPr b="0" lang="ru-RU" sz="1550" spc="11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210</a:t>
            </a:r>
            <a:r>
              <a:rPr b="0" lang="ru-RU" sz="1550" spc="168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  <a:p>
            <a:pPr marL="570240" indent="-20196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570960"/>
              </a:tabLst>
            </a:pPr>
            <a:r>
              <a:rPr b="0" lang="ru-RU" sz="1550" spc="-1" strike="noStrike">
                <a:latin typeface="Times New Roman"/>
              </a:rPr>
              <a:t>Ендовицкая</a:t>
            </a:r>
            <a:r>
              <a:rPr b="0" lang="ru-RU" sz="1550" spc="239" strike="noStrike">
                <a:latin typeface="Times New Roman"/>
              </a:rPr>
              <a:t> </a:t>
            </a:r>
            <a:r>
              <a:rPr b="0" lang="ru-RU" sz="1550" spc="-46" strike="noStrike">
                <a:latin typeface="Times New Roman"/>
              </a:rPr>
              <a:t>Т.</a:t>
            </a:r>
            <a:r>
              <a:rPr b="0" lang="ru-RU" sz="1550" spc="1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О.</a:t>
            </a:r>
            <a:r>
              <a:rPr b="0" lang="ru-RU" sz="1550" spc="10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развитии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творческих</a:t>
            </a:r>
            <a:r>
              <a:rPr b="0" lang="ru-RU" sz="1550" spc="16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способностей.</a:t>
            </a:r>
            <a:r>
              <a:rPr b="0" lang="ru-RU" sz="1550" spc="1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1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Дошкольное</a:t>
            </a:r>
            <a:r>
              <a:rPr b="0" lang="ru-RU" sz="1550" spc="17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воспитание.</a:t>
            </a:r>
            <a:r>
              <a:rPr b="0" lang="ru-RU" sz="1550" spc="1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1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1967,</a:t>
            </a:r>
            <a:r>
              <a:rPr b="0" lang="ru-RU" sz="1550" spc="18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№12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11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75</a:t>
            </a:r>
            <a:r>
              <a:rPr b="0" lang="ru-RU" sz="1550" spc="148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  <a:p>
            <a:pPr marL="588600" indent="-220320">
              <a:lnSpc>
                <a:spcPct val="100000"/>
              </a:lnSpc>
              <a:spcBef>
                <a:spcPts val="14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589320"/>
              </a:tabLst>
            </a:pPr>
            <a:r>
              <a:rPr b="0" lang="ru-RU" sz="1550" spc="-1" strike="noStrike">
                <a:latin typeface="Times New Roman"/>
              </a:rPr>
              <a:t>Неменова</a:t>
            </a:r>
            <a:r>
              <a:rPr b="0" lang="ru-RU" sz="1550" spc="16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Т.</a:t>
            </a:r>
            <a:r>
              <a:rPr b="0" lang="ru-RU" sz="1550" spc="18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Развитие</a:t>
            </a:r>
            <a:r>
              <a:rPr b="0" lang="ru-RU" sz="1550" spc="180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творческих</a:t>
            </a:r>
            <a:r>
              <a:rPr b="0" lang="ru-RU" sz="1550" spc="15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проявлений</a:t>
            </a:r>
            <a:r>
              <a:rPr b="0" lang="ru-RU" sz="1550" spc="26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детей</a:t>
            </a:r>
            <a:r>
              <a:rPr b="0" lang="ru-RU" sz="1550" spc="17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процессе</a:t>
            </a:r>
            <a:r>
              <a:rPr b="0" lang="ru-RU" sz="1550" spc="15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театрализованных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игр</a:t>
            </a:r>
            <a:r>
              <a:rPr b="0" lang="ru-RU" sz="1550" spc="2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//</a:t>
            </a:r>
            <a:r>
              <a:rPr b="0" lang="ru-RU" sz="1550" spc="21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Дошкольное</a:t>
            </a:r>
            <a:r>
              <a:rPr b="0" lang="ru-RU" sz="1550" spc="174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воспитание.</a:t>
            </a:r>
            <a:endParaRPr b="0" lang="ru-RU" sz="15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5"/>
              </a:spcBef>
              <a:buNone/>
              <a:tabLst>
                <a:tab algn="l" pos="589320"/>
              </a:tabLst>
            </a:pP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1989,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№1</a:t>
            </a:r>
            <a:r>
              <a:rPr b="0" lang="ru-RU" sz="1550" spc="-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-</a:t>
            </a:r>
            <a:r>
              <a:rPr b="0" lang="ru-RU" sz="1550" spc="4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23</a:t>
            </a:r>
            <a:r>
              <a:rPr b="0" lang="ru-RU" sz="1550" spc="72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  <a:p>
            <a:pPr marL="12600" indent="356400">
              <a:lnSpc>
                <a:spcPct val="100000"/>
              </a:lnSpc>
              <a:spcBef>
                <a:spcPts val="74"/>
              </a:spcBef>
              <a:buClr>
                <a:srgbClr val="000000"/>
              </a:buClr>
              <a:buFont typeface="StarSymbol"/>
              <a:buAutoNum type="arabicPeriod" startAt="6"/>
              <a:tabLst>
                <a:tab algn="l" pos="580320"/>
              </a:tabLst>
            </a:pPr>
            <a:r>
              <a:rPr b="0" lang="ru-RU" sz="1550" spc="-1" strike="noStrike">
                <a:latin typeface="Times New Roman"/>
              </a:rPr>
              <a:t>Петрова</a:t>
            </a:r>
            <a:r>
              <a:rPr b="0" lang="ru-RU" sz="1550" spc="12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Т.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И.,</a:t>
            </a:r>
            <a:r>
              <a:rPr b="0" lang="ru-RU" sz="1550" spc="5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Сергеева</a:t>
            </a:r>
            <a:r>
              <a:rPr b="0" lang="ru-RU" sz="1550" spc="1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Е.</a:t>
            </a:r>
            <a:r>
              <a:rPr b="0" lang="ru-RU" sz="1550" spc="1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Л.,</a:t>
            </a:r>
            <a:r>
              <a:rPr b="0" lang="ru-RU" sz="1550" spc="5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Петрова</a:t>
            </a:r>
            <a:r>
              <a:rPr b="0" lang="ru-RU" sz="1550" spc="20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Е.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С.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Театрализованные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игры</a:t>
            </a:r>
            <a:r>
              <a:rPr b="0" lang="ru-RU" sz="1550" spc="111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</a:t>
            </a:r>
            <a:r>
              <a:rPr b="0" lang="ru-RU" sz="1550" spc="6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детском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саду: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Разработки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занятий</a:t>
            </a:r>
            <a:r>
              <a:rPr b="0" lang="ru-RU" sz="1550" spc="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для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всех- </a:t>
            </a:r>
            <a:r>
              <a:rPr b="0" lang="ru-RU" sz="1550" spc="-1" strike="noStrike">
                <a:latin typeface="Times New Roman"/>
              </a:rPr>
              <a:t>возрастных</a:t>
            </a:r>
            <a:r>
              <a:rPr b="0" lang="ru-RU" sz="1550" spc="7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групп</a:t>
            </a:r>
            <a:r>
              <a:rPr b="0" lang="ru-RU" sz="1550" spc="180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</a:t>
            </a:r>
            <a:r>
              <a:rPr b="0" lang="ru-RU" sz="1550" spc="18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методическими</a:t>
            </a:r>
            <a:r>
              <a:rPr b="0" lang="ru-RU" sz="1550" spc="2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рекомендациями.</a:t>
            </a:r>
            <a:r>
              <a:rPr b="0" lang="ru-RU" sz="1550" spc="111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М.:</a:t>
            </a:r>
            <a:r>
              <a:rPr b="0" lang="ru-RU" sz="1550" spc="14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Школьная</a:t>
            </a:r>
            <a:r>
              <a:rPr b="0" lang="ru-RU" sz="1550" spc="24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Пресса,</a:t>
            </a:r>
            <a:r>
              <a:rPr b="0" lang="ru-RU" sz="1550" spc="22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2004,</a:t>
            </a:r>
            <a:r>
              <a:rPr b="0" lang="ru-RU" sz="1550" spc="10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190с.</a:t>
            </a:r>
            <a:endParaRPr b="0" lang="ru-RU" sz="1550" spc="-1" strike="noStrike">
              <a:latin typeface="Arial"/>
            </a:endParaRPr>
          </a:p>
          <a:p>
            <a:pPr marL="12600" indent="356400">
              <a:lnSpc>
                <a:spcPts val="1950"/>
              </a:lnSpc>
              <a:spcBef>
                <a:spcPts val="74"/>
              </a:spcBef>
              <a:buClr>
                <a:srgbClr val="000000"/>
              </a:buClr>
              <a:buFont typeface="StarSymbol"/>
              <a:buAutoNum type="arabicPeriod" startAt="6"/>
              <a:tabLst>
                <a:tab algn="l" pos="616680"/>
              </a:tabLst>
            </a:pPr>
            <a:r>
              <a:rPr b="0" lang="ru-RU" sz="1550" spc="-1" strike="noStrike">
                <a:latin typeface="Times New Roman"/>
              </a:rPr>
              <a:t>Сорокина</a:t>
            </a:r>
            <a:r>
              <a:rPr b="0" lang="ru-RU" sz="1550" spc="4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Н.</a:t>
            </a:r>
            <a:r>
              <a:rPr b="0" lang="ru-RU" sz="1550" spc="4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Ф.</a:t>
            </a:r>
            <a:r>
              <a:rPr b="0" lang="ru-RU" sz="1550" spc="4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Играем</a:t>
            </a:r>
            <a:r>
              <a:rPr b="0" lang="ru-RU" sz="1550" spc="50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</a:t>
            </a:r>
            <a:r>
              <a:rPr b="0" lang="ru-RU" sz="1550" spc="38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кукольный</a:t>
            </a:r>
            <a:r>
              <a:rPr b="0" lang="ru-RU" sz="1550" spc="4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театр:</a:t>
            </a:r>
            <a:r>
              <a:rPr b="0" lang="ru-RU" sz="1550" spc="48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Программа</a:t>
            </a:r>
            <a:r>
              <a:rPr b="0" lang="ru-RU" sz="1550" spc="4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«Театр-творчество-дети»:</a:t>
            </a:r>
            <a:r>
              <a:rPr b="0" lang="ru-RU" sz="1550" spc="48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Пособие</a:t>
            </a:r>
            <a:r>
              <a:rPr b="0" lang="ru-RU" sz="1550" spc="4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для</a:t>
            </a:r>
            <a:r>
              <a:rPr b="0" lang="ru-RU" sz="1550" spc="483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воспитателей, </a:t>
            </a:r>
            <a:r>
              <a:rPr b="0" lang="ru-RU" sz="1550" spc="-1" strike="noStrike">
                <a:latin typeface="Times New Roman"/>
              </a:rPr>
              <a:t>педагогов</a:t>
            </a:r>
            <a:r>
              <a:rPr b="0" lang="ru-RU" sz="1550" spc="21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дополнительного</a:t>
            </a:r>
            <a:r>
              <a:rPr b="0" lang="ru-RU" sz="1550" spc="24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образования</a:t>
            </a:r>
            <a:r>
              <a:rPr b="0" lang="ru-RU" sz="1550" spc="1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</a:t>
            </a:r>
            <a:r>
              <a:rPr b="0" lang="ru-RU" sz="1550" spc="7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музыкальных</a:t>
            </a:r>
            <a:r>
              <a:rPr b="0" lang="ru-RU" sz="1550" spc="13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руководителей</a:t>
            </a:r>
            <a:r>
              <a:rPr b="0" lang="ru-RU" sz="1550" spc="6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детских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садов.</a:t>
            </a:r>
            <a:r>
              <a:rPr b="0" lang="ru-RU" sz="1550" spc="18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М.: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Аркти,</a:t>
            </a:r>
            <a:r>
              <a:rPr b="0" lang="ru-RU" sz="1550" spc="1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2010,</a:t>
            </a:r>
            <a:r>
              <a:rPr b="0" lang="ru-RU" sz="1550" spc="18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266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с.</a:t>
            </a:r>
            <a:endParaRPr b="0" lang="ru-RU" sz="1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688480" y="1901520"/>
            <a:ext cx="6814800" cy="2188800"/>
          </a:xfrm>
          <a:prstGeom prst="rect">
            <a:avLst/>
          </a:prstGeom>
          <a:noFill/>
          <a:ln w="0">
            <a:noFill/>
          </a:ln>
        </p:spPr>
        <p:txBody>
          <a:bodyPr lIns="0" rIns="0" tIns="852120" bIns="0" anchor="t">
            <a:noAutofit/>
          </a:bodyPr>
          <a:p>
            <a:pPr marL="2161440" indent="-329400">
              <a:lnSpc>
                <a:spcPts val="5261"/>
              </a:lnSpc>
              <a:spcBef>
                <a:spcPts val="218"/>
              </a:spcBef>
              <a:buNone/>
              <a:tabLst>
                <a:tab algn="l" pos="0"/>
              </a:tabLst>
            </a:pPr>
            <a:r>
              <a:rPr b="0" lang="ru-RU" sz="4400" spc="-35" strike="noStrike">
                <a:solidFill>
                  <a:srgbClr val="000000"/>
                </a:solidFill>
                <a:latin typeface="Times New Roman"/>
              </a:rPr>
              <a:t>Благодарю</a:t>
            </a:r>
            <a:r>
              <a:rPr b="0" lang="ru-RU" sz="4400" spc="-19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4400" spc="-26" strike="noStrike">
                <a:solidFill>
                  <a:srgbClr val="000000"/>
                </a:solidFill>
                <a:latin typeface="Times New Roman"/>
              </a:rPr>
              <a:t>за </a:t>
            </a:r>
            <a:r>
              <a:rPr b="0" lang="ru-RU" sz="4400" spc="-12" strike="noStrike">
                <a:solidFill>
                  <a:srgbClr val="000000"/>
                </a:solidFill>
                <a:latin typeface="Times New Roman"/>
              </a:rPr>
              <a:t>внимание!</a:t>
            </a:r>
            <a:endParaRPr b="0" lang="ru-RU" sz="4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2"/>
          <p:cNvGrpSpPr/>
          <p:nvPr/>
        </p:nvGrpSpPr>
        <p:grpSpPr>
          <a:xfrm>
            <a:off x="287280" y="272160"/>
            <a:ext cx="11617200" cy="6313680"/>
            <a:chOff x="287280" y="272160"/>
            <a:chExt cx="11617200" cy="6313680"/>
          </a:xfrm>
        </p:grpSpPr>
        <p:pic>
          <p:nvPicPr>
            <p:cNvPr id="179" name="object 3" descr=""/>
            <p:cNvPicPr/>
            <p:nvPr/>
          </p:nvPicPr>
          <p:blipFill>
            <a:blip r:embed="rId1"/>
            <a:stretch/>
          </p:blipFill>
          <p:spPr>
            <a:xfrm>
              <a:off x="287280" y="272160"/>
              <a:ext cx="11617200" cy="63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" name="object 5"/>
            <p:cNvSpPr/>
            <p:nvPr/>
          </p:nvSpPr>
          <p:spPr>
            <a:xfrm>
              <a:off x="790200" y="93996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748"/>
                  </a:lnTo>
                  <a:lnTo>
                    <a:pt x="0" y="5396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object 4"/>
            <p:cNvSpPr/>
            <p:nvPr/>
          </p:nvSpPr>
          <p:spPr>
            <a:xfrm>
              <a:off x="664560" y="93996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3"/>
                  </a:lnTo>
                  <a:lnTo>
                    <a:pt x="466344" y="269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2" name="object 6"/>
          <p:cNvSpPr/>
          <p:nvPr/>
        </p:nvSpPr>
        <p:spPr>
          <a:xfrm>
            <a:off x="1540440" y="1009800"/>
            <a:ext cx="336024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Современная</a:t>
            </a:r>
            <a:r>
              <a:rPr b="0" lang="ru-RU" sz="1800" spc="602" strike="noStrike">
                <a:latin typeface="Times New Roman"/>
              </a:rPr>
              <a:t>    </a:t>
            </a:r>
            <a:r>
              <a:rPr b="0" lang="ru-RU" sz="1800" spc="-12" strike="noStrike">
                <a:latin typeface="Times New Roman"/>
              </a:rPr>
              <a:t>педагогическая </a:t>
            </a:r>
            <a:r>
              <a:rPr b="0" lang="ru-RU" sz="1800" spc="-1" strike="noStrike">
                <a:latin typeface="Times New Roman"/>
              </a:rPr>
              <a:t>наука,</a:t>
            </a:r>
            <a:r>
              <a:rPr b="0" lang="ru-RU" sz="1800" spc="12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смотрящая</a:t>
            </a:r>
            <a:r>
              <a:rPr b="0" lang="ru-RU" sz="1800" spc="19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148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образование </a:t>
            </a:r>
            <a:r>
              <a:rPr b="0" lang="ru-RU" sz="1800" spc="-1" strike="noStrike">
                <a:latin typeface="Times New Roman"/>
              </a:rPr>
              <a:t>как</a:t>
            </a:r>
            <a:r>
              <a:rPr b="0" lang="ru-RU" sz="1800" spc="418" strike="noStrike">
                <a:latin typeface="Times New Roman"/>
              </a:rPr>
              <a:t>    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418" strike="noStrike">
                <a:latin typeface="Times New Roman"/>
              </a:rPr>
              <a:t>     </a:t>
            </a:r>
            <a:r>
              <a:rPr b="0" lang="ru-RU" sz="1800" spc="-12" strike="noStrike">
                <a:latin typeface="Times New Roman"/>
              </a:rPr>
              <a:t>воспроизведение </a:t>
            </a:r>
            <a:r>
              <a:rPr b="0" lang="ru-RU" sz="1800" spc="-1" strike="noStrike">
                <a:latin typeface="Times New Roman"/>
              </a:rPr>
              <a:t>духовного</a:t>
            </a:r>
            <a:r>
              <a:rPr b="0" lang="ru-RU" sz="1800" spc="53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потенциала</a:t>
            </a:r>
            <a:r>
              <a:rPr b="0" lang="ru-RU" sz="1800" spc="57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человека,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3" name="object 7"/>
          <p:cNvSpPr/>
          <p:nvPr/>
        </p:nvSpPr>
        <p:spPr>
          <a:xfrm>
            <a:off x="1540440" y="2108520"/>
            <a:ext cx="11898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располагает сферами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object 8"/>
          <p:cNvSpPr/>
          <p:nvPr/>
        </p:nvSpPr>
        <p:spPr>
          <a:xfrm>
            <a:off x="3151080" y="2108520"/>
            <a:ext cx="17460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9144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разнообразными образовательного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object 9"/>
          <p:cNvSpPr/>
          <p:nvPr/>
        </p:nvSpPr>
        <p:spPr>
          <a:xfrm>
            <a:off x="1540440" y="2658240"/>
            <a:ext cx="23706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воздействия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ребенка.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6" name="object 10"/>
          <p:cNvSpPr/>
          <p:nvPr/>
        </p:nvSpPr>
        <p:spPr>
          <a:xfrm>
            <a:off x="6175080" y="3148920"/>
            <a:ext cx="4928400" cy="13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По</a:t>
            </a:r>
            <a:r>
              <a:rPr b="0" lang="ru-RU" sz="1800" spc="33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мнению</a:t>
            </a:r>
            <a:r>
              <a:rPr b="0" lang="ru-RU" sz="1800" spc="34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современных</a:t>
            </a:r>
            <a:r>
              <a:rPr b="0" lang="ru-RU" sz="1800" spc="3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ученых,</a:t>
            </a:r>
            <a:r>
              <a:rPr b="0" lang="ru-RU" sz="1800" spc="313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исследующих </a:t>
            </a:r>
            <a:r>
              <a:rPr b="0" lang="ru-RU" sz="1800" spc="-1" strike="noStrike">
                <a:latin typeface="Times New Roman"/>
              </a:rPr>
              <a:t>проблему</a:t>
            </a:r>
            <a:r>
              <a:rPr b="0" lang="ru-RU" sz="1800" spc="30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дошкольного</a:t>
            </a:r>
            <a:r>
              <a:rPr b="0" lang="ru-RU" sz="1800" spc="32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образования,</a:t>
            </a:r>
            <a:r>
              <a:rPr b="0" lang="ru-RU" sz="1800" spc="28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раскрытию </a:t>
            </a:r>
            <a:r>
              <a:rPr b="0" lang="ru-RU" sz="1800" spc="-1" strike="noStrike">
                <a:latin typeface="Times New Roman"/>
              </a:rPr>
              <a:t>внутренних</a:t>
            </a:r>
            <a:r>
              <a:rPr b="0" lang="ru-RU" sz="1800" spc="34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качеств</a:t>
            </a:r>
            <a:r>
              <a:rPr b="0" lang="ru-RU" sz="1800" spc="3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личности</a:t>
            </a:r>
            <a:r>
              <a:rPr b="0" lang="ru-RU" sz="1800" spc="30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29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самореализации </a:t>
            </a:r>
            <a:r>
              <a:rPr b="0" lang="ru-RU" sz="1800" spc="-1" strike="noStrike">
                <a:latin typeface="Times New Roman"/>
              </a:rPr>
              <a:t>ее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творческого</a:t>
            </a:r>
            <a:r>
              <a:rPr b="0" lang="ru-RU" sz="1800" spc="2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потенциала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наибольшей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степени </a:t>
            </a:r>
            <a:r>
              <a:rPr b="0" lang="ru-RU" sz="1800" spc="-1" strike="noStrike">
                <a:latin typeface="Times New Roman"/>
              </a:rPr>
              <a:t>способствует</a:t>
            </a:r>
            <a:r>
              <a:rPr b="0" lang="ru-RU" sz="1800" spc="-1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синтез</a:t>
            </a:r>
            <a:r>
              <a:rPr b="0" lang="ru-RU" sz="1800" spc="11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искусств.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87" name="object 11"/>
          <p:cNvGrpSpPr/>
          <p:nvPr/>
        </p:nvGrpSpPr>
        <p:grpSpPr>
          <a:xfrm>
            <a:off x="685800" y="365760"/>
            <a:ext cx="8979120" cy="6091200"/>
            <a:chOff x="685800" y="365760"/>
            <a:chExt cx="8979120" cy="6091200"/>
          </a:xfrm>
        </p:grpSpPr>
        <p:sp>
          <p:nvSpPr>
            <p:cNvPr id="188" name="object 12"/>
            <p:cNvSpPr/>
            <p:nvPr/>
          </p:nvSpPr>
          <p:spPr>
            <a:xfrm>
              <a:off x="5486400" y="311904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875"/>
                  </a:lnTo>
                  <a:lnTo>
                    <a:pt x="0" y="5396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object 13"/>
            <p:cNvSpPr/>
            <p:nvPr/>
          </p:nvSpPr>
          <p:spPr>
            <a:xfrm>
              <a:off x="5385960" y="311904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3"/>
                  </a:lnTo>
                  <a:lnTo>
                    <a:pt x="466344" y="269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0" name="object 14" descr=""/>
            <p:cNvPicPr/>
            <p:nvPr/>
          </p:nvPicPr>
          <p:blipFill>
            <a:blip r:embed="rId2"/>
            <a:stretch/>
          </p:blipFill>
          <p:spPr>
            <a:xfrm>
              <a:off x="7141320" y="4637160"/>
              <a:ext cx="2139480" cy="181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object 15"/>
            <p:cNvSpPr/>
            <p:nvPr/>
          </p:nvSpPr>
          <p:spPr>
            <a:xfrm>
              <a:off x="786240" y="396936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748"/>
                  </a:lnTo>
                  <a:lnTo>
                    <a:pt x="0" y="5396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object 16"/>
            <p:cNvSpPr/>
            <p:nvPr/>
          </p:nvSpPr>
          <p:spPr>
            <a:xfrm>
              <a:off x="685800" y="396936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3"/>
                  </a:lnTo>
                  <a:lnTo>
                    <a:pt x="466344" y="269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3" name="object 17" descr=""/>
            <p:cNvPicPr/>
            <p:nvPr/>
          </p:nvPicPr>
          <p:blipFill>
            <a:blip r:embed="rId3"/>
            <a:stretch/>
          </p:blipFill>
          <p:spPr>
            <a:xfrm>
              <a:off x="6464880" y="365760"/>
              <a:ext cx="3200040" cy="2652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4" name="object 18"/>
          <p:cNvSpPr/>
          <p:nvPr/>
        </p:nvSpPr>
        <p:spPr>
          <a:xfrm>
            <a:off x="1540440" y="3996360"/>
            <a:ext cx="13489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Вопросы организацией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object 19"/>
          <p:cNvSpPr/>
          <p:nvPr/>
        </p:nvSpPr>
        <p:spPr>
          <a:xfrm>
            <a:off x="2904120" y="3996360"/>
            <a:ext cx="160128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04480" indent="-19224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связанные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52" strike="noStrike">
                <a:latin typeface="Times New Roman"/>
              </a:rPr>
              <a:t>с и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21" strike="noStrike">
                <a:latin typeface="Times New Roman"/>
              </a:rPr>
              <a:t>методикой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6" name="object 20"/>
          <p:cNvSpPr/>
          <p:nvPr/>
        </p:nvSpPr>
        <p:spPr>
          <a:xfrm>
            <a:off x="1540440" y="4546080"/>
            <a:ext cx="17794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театрализованной деятельности,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object 21"/>
          <p:cNvSpPr/>
          <p:nvPr/>
        </p:nvSpPr>
        <p:spPr>
          <a:xfrm>
            <a:off x="1540440" y="5095080"/>
            <a:ext cx="1845000" cy="56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  <a:tabLst>
                <a:tab algn="l" pos="1724040"/>
              </a:tabLst>
            </a:pPr>
            <a:r>
              <a:rPr b="0" lang="ru-RU" sz="1800" spc="-12" strike="noStrike">
                <a:latin typeface="Times New Roman"/>
              </a:rPr>
              <a:t>представлены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52" strike="noStrike">
                <a:latin typeface="Times New Roman"/>
              </a:rPr>
              <a:t>в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  <a:tabLst>
                <a:tab algn="l" pos="1724040"/>
              </a:tabLst>
            </a:pPr>
            <a:r>
              <a:rPr b="0" lang="ru-RU" sz="1800" spc="-12" strike="noStrike">
                <a:latin typeface="Times New Roman"/>
              </a:rPr>
              <a:t>отечественных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object 22"/>
          <p:cNvSpPr/>
          <p:nvPr/>
        </p:nvSpPr>
        <p:spPr>
          <a:xfrm>
            <a:off x="3480480" y="4820760"/>
            <a:ext cx="10321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24696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широко работах </a:t>
            </a:r>
            <a:r>
              <a:rPr b="0" lang="ru-RU" sz="1800" spc="-26" strike="noStrike">
                <a:latin typeface="Times New Roman"/>
              </a:rPr>
              <a:t>педагогов,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object 23"/>
          <p:cNvSpPr/>
          <p:nvPr/>
        </p:nvSpPr>
        <p:spPr>
          <a:xfrm>
            <a:off x="1540440" y="5644800"/>
            <a:ext cx="19832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ученых,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методистов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object 2"/>
          <p:cNvGrpSpPr/>
          <p:nvPr/>
        </p:nvGrpSpPr>
        <p:grpSpPr>
          <a:xfrm>
            <a:off x="283320" y="265320"/>
            <a:ext cx="11617200" cy="6313680"/>
            <a:chOff x="283320" y="265320"/>
            <a:chExt cx="11617200" cy="6313680"/>
          </a:xfrm>
        </p:grpSpPr>
        <p:pic>
          <p:nvPicPr>
            <p:cNvPr id="201" name="object 3" descr=""/>
            <p:cNvPicPr/>
            <p:nvPr/>
          </p:nvPicPr>
          <p:blipFill>
            <a:blip r:embed="rId1"/>
            <a:stretch/>
          </p:blipFill>
          <p:spPr>
            <a:xfrm>
              <a:off x="283320" y="265320"/>
              <a:ext cx="11617200" cy="63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2" name="object 4"/>
            <p:cNvSpPr/>
            <p:nvPr/>
          </p:nvSpPr>
          <p:spPr>
            <a:xfrm>
              <a:off x="2917080" y="649440"/>
              <a:ext cx="5705640" cy="2103480"/>
            </a:xfrm>
            <a:custGeom>
              <a:avLst/>
              <a:gdLst/>
              <a:ahLst/>
              <a:rect l="l" t="t" r="r" b="b"/>
              <a:pathLst>
                <a:path w="5706109" h="2103755">
                  <a:moveTo>
                    <a:pt x="1051560" y="0"/>
                  </a:moveTo>
                  <a:lnTo>
                    <a:pt x="1003592" y="1079"/>
                  </a:lnTo>
                  <a:lnTo>
                    <a:pt x="956157" y="4292"/>
                  </a:lnTo>
                  <a:lnTo>
                    <a:pt x="909320" y="9575"/>
                  </a:lnTo>
                  <a:lnTo>
                    <a:pt x="863104" y="16903"/>
                  </a:lnTo>
                  <a:lnTo>
                    <a:pt x="817562" y="26212"/>
                  </a:lnTo>
                  <a:lnTo>
                    <a:pt x="772756" y="37465"/>
                  </a:lnTo>
                  <a:lnTo>
                    <a:pt x="728713" y="50622"/>
                  </a:lnTo>
                  <a:lnTo>
                    <a:pt x="685495" y="65620"/>
                  </a:lnTo>
                  <a:lnTo>
                    <a:pt x="643140" y="82435"/>
                  </a:lnTo>
                  <a:lnTo>
                    <a:pt x="601713" y="100990"/>
                  </a:lnTo>
                  <a:lnTo>
                    <a:pt x="561238" y="121272"/>
                  </a:lnTo>
                  <a:lnTo>
                    <a:pt x="521766" y="143217"/>
                  </a:lnTo>
                  <a:lnTo>
                    <a:pt x="483349" y="166776"/>
                  </a:lnTo>
                  <a:lnTo>
                    <a:pt x="446049" y="191909"/>
                  </a:lnTo>
                  <a:lnTo>
                    <a:pt x="409892" y="218579"/>
                  </a:lnTo>
                  <a:lnTo>
                    <a:pt x="374929" y="246722"/>
                  </a:lnTo>
                  <a:lnTo>
                    <a:pt x="341210" y="276301"/>
                  </a:lnTo>
                  <a:lnTo>
                    <a:pt x="308787" y="307263"/>
                  </a:lnTo>
                  <a:lnTo>
                    <a:pt x="277710" y="339572"/>
                  </a:lnTo>
                  <a:lnTo>
                    <a:pt x="248018" y="373189"/>
                  </a:lnTo>
                  <a:lnTo>
                    <a:pt x="219748" y="408038"/>
                  </a:lnTo>
                  <a:lnTo>
                    <a:pt x="192976" y="444106"/>
                  </a:lnTo>
                  <a:lnTo>
                    <a:pt x="167716" y="481317"/>
                  </a:lnTo>
                  <a:lnTo>
                    <a:pt x="144043" y="519658"/>
                  </a:lnTo>
                  <a:lnTo>
                    <a:pt x="121983" y="559054"/>
                  </a:lnTo>
                  <a:lnTo>
                    <a:pt x="101600" y="599465"/>
                  </a:lnTo>
                  <a:lnTo>
                    <a:pt x="82931" y="640854"/>
                  </a:lnTo>
                  <a:lnTo>
                    <a:pt x="66027" y="683171"/>
                  </a:lnTo>
                  <a:lnTo>
                    <a:pt x="50939" y="726363"/>
                  </a:lnTo>
                  <a:lnTo>
                    <a:pt x="37706" y="770394"/>
                  </a:lnTo>
                  <a:lnTo>
                    <a:pt x="26377" y="815225"/>
                  </a:lnTo>
                  <a:lnTo>
                    <a:pt x="17005" y="860780"/>
                  </a:lnTo>
                  <a:lnTo>
                    <a:pt x="9639" y="907046"/>
                  </a:lnTo>
                  <a:lnTo>
                    <a:pt x="4305" y="953947"/>
                  </a:lnTo>
                  <a:lnTo>
                    <a:pt x="1079" y="1001458"/>
                  </a:lnTo>
                  <a:lnTo>
                    <a:pt x="0" y="1049528"/>
                  </a:lnTo>
                  <a:lnTo>
                    <a:pt x="1079" y="1097978"/>
                  </a:lnTo>
                  <a:lnTo>
                    <a:pt x="4305" y="1145832"/>
                  </a:lnTo>
                  <a:lnTo>
                    <a:pt x="9639" y="1193076"/>
                  </a:lnTo>
                  <a:lnTo>
                    <a:pt x="17005" y="1239647"/>
                  </a:lnTo>
                  <a:lnTo>
                    <a:pt x="26377" y="1285506"/>
                  </a:lnTo>
                  <a:lnTo>
                    <a:pt x="37706" y="1330591"/>
                  </a:lnTo>
                  <a:lnTo>
                    <a:pt x="50939" y="1374889"/>
                  </a:lnTo>
                  <a:lnTo>
                    <a:pt x="66027" y="1418323"/>
                  </a:lnTo>
                  <a:lnTo>
                    <a:pt x="82931" y="1460855"/>
                  </a:lnTo>
                  <a:lnTo>
                    <a:pt x="101600" y="1502448"/>
                  </a:lnTo>
                  <a:lnTo>
                    <a:pt x="121983" y="1543062"/>
                  </a:lnTo>
                  <a:lnTo>
                    <a:pt x="144043" y="1582635"/>
                  </a:lnTo>
                  <a:lnTo>
                    <a:pt x="167716" y="1621129"/>
                  </a:lnTo>
                  <a:lnTo>
                    <a:pt x="192976" y="1658493"/>
                  </a:lnTo>
                  <a:lnTo>
                    <a:pt x="219748" y="1694688"/>
                  </a:lnTo>
                  <a:lnTo>
                    <a:pt x="248018" y="1729676"/>
                  </a:lnTo>
                  <a:lnTo>
                    <a:pt x="277710" y="1763395"/>
                  </a:lnTo>
                  <a:lnTo>
                    <a:pt x="308800" y="1795805"/>
                  </a:lnTo>
                  <a:lnTo>
                    <a:pt x="341210" y="1826856"/>
                  </a:lnTo>
                  <a:lnTo>
                    <a:pt x="374929" y="1856524"/>
                  </a:lnTo>
                  <a:lnTo>
                    <a:pt x="409892" y="1884730"/>
                  </a:lnTo>
                  <a:lnTo>
                    <a:pt x="446049" y="1911464"/>
                  </a:lnTo>
                  <a:lnTo>
                    <a:pt x="483349" y="1936648"/>
                  </a:lnTo>
                  <a:lnTo>
                    <a:pt x="521766" y="1960257"/>
                  </a:lnTo>
                  <a:lnTo>
                    <a:pt x="561238" y="1982241"/>
                  </a:lnTo>
                  <a:lnTo>
                    <a:pt x="601713" y="2002548"/>
                  </a:lnTo>
                  <a:lnTo>
                    <a:pt x="643140" y="2021141"/>
                  </a:lnTo>
                  <a:lnTo>
                    <a:pt x="685495" y="2037969"/>
                  </a:lnTo>
                  <a:lnTo>
                    <a:pt x="728713" y="2052980"/>
                  </a:lnTo>
                  <a:lnTo>
                    <a:pt x="772756" y="2066150"/>
                  </a:lnTo>
                  <a:lnTo>
                    <a:pt x="817562" y="2077415"/>
                  </a:lnTo>
                  <a:lnTo>
                    <a:pt x="863104" y="2086737"/>
                  </a:lnTo>
                  <a:lnTo>
                    <a:pt x="909320" y="2094052"/>
                  </a:lnTo>
                  <a:lnTo>
                    <a:pt x="956157" y="2099348"/>
                  </a:lnTo>
                  <a:lnTo>
                    <a:pt x="1003592" y="2102561"/>
                  </a:lnTo>
                  <a:lnTo>
                    <a:pt x="1051560" y="2103628"/>
                  </a:lnTo>
                  <a:lnTo>
                    <a:pt x="1051560" y="1703197"/>
                  </a:lnTo>
                  <a:lnTo>
                    <a:pt x="1003134" y="1701431"/>
                  </a:lnTo>
                  <a:lnTo>
                    <a:pt x="955649" y="1696173"/>
                  </a:lnTo>
                  <a:lnTo>
                    <a:pt x="909205" y="1687576"/>
                  </a:lnTo>
                  <a:lnTo>
                    <a:pt x="863955" y="1675752"/>
                  </a:lnTo>
                  <a:lnTo>
                    <a:pt x="820026" y="1660817"/>
                  </a:lnTo>
                  <a:lnTo>
                    <a:pt x="777532" y="1642884"/>
                  </a:lnTo>
                  <a:lnTo>
                    <a:pt x="736612" y="1622107"/>
                  </a:lnTo>
                  <a:lnTo>
                    <a:pt x="697382" y="1598574"/>
                  </a:lnTo>
                  <a:lnTo>
                    <a:pt x="660006" y="1572437"/>
                  </a:lnTo>
                  <a:lnTo>
                    <a:pt x="624573" y="1543786"/>
                  </a:lnTo>
                  <a:lnTo>
                    <a:pt x="591235" y="1512760"/>
                  </a:lnTo>
                  <a:lnTo>
                    <a:pt x="560133" y="1479486"/>
                  </a:lnTo>
                  <a:lnTo>
                    <a:pt x="531355" y="1444078"/>
                  </a:lnTo>
                  <a:lnTo>
                    <a:pt x="505079" y="1406664"/>
                  </a:lnTo>
                  <a:lnTo>
                    <a:pt x="481393" y="1367358"/>
                  </a:lnTo>
                  <a:lnTo>
                    <a:pt x="460451" y="1326286"/>
                  </a:lnTo>
                  <a:lnTo>
                    <a:pt x="442379" y="1283563"/>
                  </a:lnTo>
                  <a:lnTo>
                    <a:pt x="427304" y="1239316"/>
                  </a:lnTo>
                  <a:lnTo>
                    <a:pt x="415353" y="1193673"/>
                  </a:lnTo>
                  <a:lnTo>
                    <a:pt x="406654" y="1146746"/>
                  </a:lnTo>
                  <a:lnTo>
                    <a:pt x="401332" y="1098651"/>
                  </a:lnTo>
                  <a:lnTo>
                    <a:pt x="399542" y="1049528"/>
                  </a:lnTo>
                  <a:lnTo>
                    <a:pt x="401332" y="1001026"/>
                  </a:lnTo>
                  <a:lnTo>
                    <a:pt x="406654" y="953490"/>
                  </a:lnTo>
                  <a:lnTo>
                    <a:pt x="415353" y="907072"/>
                  </a:lnTo>
                  <a:lnTo>
                    <a:pt x="427304" y="861885"/>
                  </a:lnTo>
                  <a:lnTo>
                    <a:pt x="442379" y="818045"/>
                  </a:lnTo>
                  <a:lnTo>
                    <a:pt x="460451" y="775677"/>
                  </a:lnTo>
                  <a:lnTo>
                    <a:pt x="481393" y="734923"/>
                  </a:lnTo>
                  <a:lnTo>
                    <a:pt x="505079" y="695896"/>
                  </a:lnTo>
                  <a:lnTo>
                    <a:pt x="531355" y="658710"/>
                  </a:lnTo>
                  <a:lnTo>
                    <a:pt x="560133" y="623519"/>
                  </a:lnTo>
                  <a:lnTo>
                    <a:pt x="591235" y="590410"/>
                  </a:lnTo>
                  <a:lnTo>
                    <a:pt x="624573" y="559536"/>
                  </a:lnTo>
                  <a:lnTo>
                    <a:pt x="660006" y="531012"/>
                  </a:lnTo>
                  <a:lnTo>
                    <a:pt x="697382" y="504964"/>
                  </a:lnTo>
                  <a:lnTo>
                    <a:pt x="736612" y="481507"/>
                  </a:lnTo>
                  <a:lnTo>
                    <a:pt x="777532" y="460781"/>
                  </a:lnTo>
                  <a:lnTo>
                    <a:pt x="820026" y="442899"/>
                  </a:lnTo>
                  <a:lnTo>
                    <a:pt x="863955" y="427990"/>
                  </a:lnTo>
                  <a:lnTo>
                    <a:pt x="909205" y="416179"/>
                  </a:lnTo>
                  <a:lnTo>
                    <a:pt x="955649" y="407581"/>
                  </a:lnTo>
                  <a:lnTo>
                    <a:pt x="1003134" y="402336"/>
                  </a:lnTo>
                  <a:lnTo>
                    <a:pt x="1051560" y="400558"/>
                  </a:lnTo>
                  <a:lnTo>
                    <a:pt x="1051560" y="0"/>
                  </a:lnTo>
                  <a:close/>
                </a:path>
                <a:path w="5706109" h="2103755">
                  <a:moveTo>
                    <a:pt x="5705856" y="1054100"/>
                  </a:moveTo>
                  <a:lnTo>
                    <a:pt x="5704751" y="1005662"/>
                  </a:lnTo>
                  <a:lnTo>
                    <a:pt x="5701500" y="957808"/>
                  </a:lnTo>
                  <a:lnTo>
                    <a:pt x="5696128" y="910564"/>
                  </a:lnTo>
                  <a:lnTo>
                    <a:pt x="5688685" y="863993"/>
                  </a:lnTo>
                  <a:lnTo>
                    <a:pt x="5679237" y="818134"/>
                  </a:lnTo>
                  <a:lnTo>
                    <a:pt x="5667807" y="773049"/>
                  </a:lnTo>
                  <a:lnTo>
                    <a:pt x="5654459" y="728751"/>
                  </a:lnTo>
                  <a:lnTo>
                    <a:pt x="5639232" y="685317"/>
                  </a:lnTo>
                  <a:lnTo>
                    <a:pt x="5622175" y="642785"/>
                  </a:lnTo>
                  <a:lnTo>
                    <a:pt x="5603341" y="601192"/>
                  </a:lnTo>
                  <a:lnTo>
                    <a:pt x="5582780" y="560578"/>
                  </a:lnTo>
                  <a:lnTo>
                    <a:pt x="5560530" y="521004"/>
                  </a:lnTo>
                  <a:lnTo>
                    <a:pt x="5536654" y="482511"/>
                  </a:lnTo>
                  <a:lnTo>
                    <a:pt x="5511177" y="445147"/>
                  </a:lnTo>
                  <a:lnTo>
                    <a:pt x="5484152" y="408952"/>
                  </a:lnTo>
                  <a:lnTo>
                    <a:pt x="5455640" y="373964"/>
                  </a:lnTo>
                  <a:lnTo>
                    <a:pt x="5425694" y="340245"/>
                  </a:lnTo>
                  <a:lnTo>
                    <a:pt x="5394337" y="307835"/>
                  </a:lnTo>
                  <a:lnTo>
                    <a:pt x="5361622" y="276783"/>
                  </a:lnTo>
                  <a:lnTo>
                    <a:pt x="5327624" y="247116"/>
                  </a:lnTo>
                  <a:lnTo>
                    <a:pt x="5292356" y="218909"/>
                  </a:lnTo>
                  <a:lnTo>
                    <a:pt x="5255882" y="192176"/>
                  </a:lnTo>
                  <a:lnTo>
                    <a:pt x="5218252" y="166992"/>
                  </a:lnTo>
                  <a:lnTo>
                    <a:pt x="5179504" y="143383"/>
                  </a:lnTo>
                  <a:lnTo>
                    <a:pt x="5139690" y="121399"/>
                  </a:lnTo>
                  <a:lnTo>
                    <a:pt x="5098872" y="101092"/>
                  </a:lnTo>
                  <a:lnTo>
                    <a:pt x="5057076" y="82499"/>
                  </a:lnTo>
                  <a:lnTo>
                    <a:pt x="5014353" y="65671"/>
                  </a:lnTo>
                  <a:lnTo>
                    <a:pt x="4970767" y="50660"/>
                  </a:lnTo>
                  <a:lnTo>
                    <a:pt x="4926342" y="37490"/>
                  </a:lnTo>
                  <a:lnTo>
                    <a:pt x="4881143" y="26225"/>
                  </a:lnTo>
                  <a:lnTo>
                    <a:pt x="4835220" y="16903"/>
                  </a:lnTo>
                  <a:lnTo>
                    <a:pt x="4788611" y="9588"/>
                  </a:lnTo>
                  <a:lnTo>
                    <a:pt x="4741354" y="4292"/>
                  </a:lnTo>
                  <a:lnTo>
                    <a:pt x="4693526" y="1079"/>
                  </a:lnTo>
                  <a:lnTo>
                    <a:pt x="4645152" y="0"/>
                  </a:lnTo>
                  <a:lnTo>
                    <a:pt x="4645152" y="400558"/>
                  </a:lnTo>
                  <a:lnTo>
                    <a:pt x="4693996" y="402336"/>
                  </a:lnTo>
                  <a:lnTo>
                    <a:pt x="4741900" y="407593"/>
                  </a:lnTo>
                  <a:lnTo>
                    <a:pt x="4788751" y="416191"/>
                  </a:lnTo>
                  <a:lnTo>
                    <a:pt x="4834394" y="428015"/>
                  </a:lnTo>
                  <a:lnTo>
                    <a:pt x="4878717" y="442950"/>
                  </a:lnTo>
                  <a:lnTo>
                    <a:pt x="4921593" y="460870"/>
                  </a:lnTo>
                  <a:lnTo>
                    <a:pt x="4962868" y="481660"/>
                  </a:lnTo>
                  <a:lnTo>
                    <a:pt x="5002428" y="505180"/>
                  </a:lnTo>
                  <a:lnTo>
                    <a:pt x="5040147" y="531329"/>
                  </a:lnTo>
                  <a:lnTo>
                    <a:pt x="5075885" y="559968"/>
                  </a:lnTo>
                  <a:lnTo>
                    <a:pt x="5109502" y="590981"/>
                  </a:lnTo>
                  <a:lnTo>
                    <a:pt x="5140896" y="624255"/>
                  </a:lnTo>
                  <a:lnTo>
                    <a:pt x="5169903" y="659663"/>
                  </a:lnTo>
                  <a:lnTo>
                    <a:pt x="5196421" y="697064"/>
                  </a:lnTo>
                  <a:lnTo>
                    <a:pt x="5220309" y="736371"/>
                  </a:lnTo>
                  <a:lnTo>
                    <a:pt x="5241429" y="777443"/>
                  </a:lnTo>
                  <a:lnTo>
                    <a:pt x="5259667" y="820153"/>
                  </a:lnTo>
                  <a:lnTo>
                    <a:pt x="5274869" y="864387"/>
                  </a:lnTo>
                  <a:lnTo>
                    <a:pt x="5286934" y="910018"/>
                  </a:lnTo>
                  <a:lnTo>
                    <a:pt x="5295709" y="956932"/>
                  </a:lnTo>
                  <a:lnTo>
                    <a:pt x="5301069" y="1005001"/>
                  </a:lnTo>
                  <a:lnTo>
                    <a:pt x="5302885" y="1054100"/>
                  </a:lnTo>
                  <a:lnTo>
                    <a:pt x="5301069" y="1102626"/>
                  </a:lnTo>
                  <a:lnTo>
                    <a:pt x="5295709" y="1150175"/>
                  </a:lnTo>
                  <a:lnTo>
                    <a:pt x="5286934" y="1196606"/>
                  </a:lnTo>
                  <a:lnTo>
                    <a:pt x="5274869" y="1241818"/>
                  </a:lnTo>
                  <a:lnTo>
                    <a:pt x="5259667" y="1285671"/>
                  </a:lnTo>
                  <a:lnTo>
                    <a:pt x="5241429" y="1328039"/>
                  </a:lnTo>
                  <a:lnTo>
                    <a:pt x="5220309" y="1368806"/>
                  </a:lnTo>
                  <a:lnTo>
                    <a:pt x="5196421" y="1407845"/>
                  </a:lnTo>
                  <a:lnTo>
                    <a:pt x="5169903" y="1445031"/>
                  </a:lnTo>
                  <a:lnTo>
                    <a:pt x="5140896" y="1480235"/>
                  </a:lnTo>
                  <a:lnTo>
                    <a:pt x="5109502" y="1513332"/>
                  </a:lnTo>
                  <a:lnTo>
                    <a:pt x="5075885" y="1544218"/>
                  </a:lnTo>
                  <a:lnTo>
                    <a:pt x="5040147" y="1572742"/>
                  </a:lnTo>
                  <a:lnTo>
                    <a:pt x="5002428" y="1598803"/>
                  </a:lnTo>
                  <a:lnTo>
                    <a:pt x="4962868" y="1622247"/>
                  </a:lnTo>
                  <a:lnTo>
                    <a:pt x="4921593" y="1642986"/>
                  </a:lnTo>
                  <a:lnTo>
                    <a:pt x="4878717" y="1660867"/>
                  </a:lnTo>
                  <a:lnTo>
                    <a:pt x="4834394" y="1675777"/>
                  </a:lnTo>
                  <a:lnTo>
                    <a:pt x="4788751" y="1687588"/>
                  </a:lnTo>
                  <a:lnTo>
                    <a:pt x="4741900" y="1696186"/>
                  </a:lnTo>
                  <a:lnTo>
                    <a:pt x="4693996" y="1701431"/>
                  </a:lnTo>
                  <a:lnTo>
                    <a:pt x="4645152" y="1703197"/>
                  </a:lnTo>
                  <a:lnTo>
                    <a:pt x="4645152" y="2103628"/>
                  </a:lnTo>
                  <a:lnTo>
                    <a:pt x="4693526" y="2102561"/>
                  </a:lnTo>
                  <a:lnTo>
                    <a:pt x="4741354" y="2099348"/>
                  </a:lnTo>
                  <a:lnTo>
                    <a:pt x="4788611" y="2094064"/>
                  </a:lnTo>
                  <a:lnTo>
                    <a:pt x="4835220" y="2086737"/>
                  </a:lnTo>
                  <a:lnTo>
                    <a:pt x="4881143" y="2077427"/>
                  </a:lnTo>
                  <a:lnTo>
                    <a:pt x="4926342" y="2066175"/>
                  </a:lnTo>
                  <a:lnTo>
                    <a:pt x="4970767" y="2053018"/>
                  </a:lnTo>
                  <a:lnTo>
                    <a:pt x="5014353" y="2038019"/>
                  </a:lnTo>
                  <a:lnTo>
                    <a:pt x="5057076" y="2021205"/>
                  </a:lnTo>
                  <a:lnTo>
                    <a:pt x="5098872" y="2002650"/>
                  </a:lnTo>
                  <a:lnTo>
                    <a:pt x="5139690" y="1982368"/>
                  </a:lnTo>
                  <a:lnTo>
                    <a:pt x="5179504" y="1960422"/>
                  </a:lnTo>
                  <a:lnTo>
                    <a:pt x="5218252" y="1936864"/>
                  </a:lnTo>
                  <a:lnTo>
                    <a:pt x="5255882" y="1911731"/>
                  </a:lnTo>
                  <a:lnTo>
                    <a:pt x="5292356" y="1885061"/>
                  </a:lnTo>
                  <a:lnTo>
                    <a:pt x="5327624" y="1856917"/>
                  </a:lnTo>
                  <a:lnTo>
                    <a:pt x="5361622" y="1827339"/>
                  </a:lnTo>
                  <a:lnTo>
                    <a:pt x="5394337" y="1796376"/>
                  </a:lnTo>
                  <a:lnTo>
                    <a:pt x="5425694" y="1764068"/>
                  </a:lnTo>
                  <a:lnTo>
                    <a:pt x="5455640" y="1730451"/>
                  </a:lnTo>
                  <a:lnTo>
                    <a:pt x="5484152" y="1695602"/>
                  </a:lnTo>
                  <a:lnTo>
                    <a:pt x="5511177" y="1659534"/>
                  </a:lnTo>
                  <a:lnTo>
                    <a:pt x="5536654" y="1622323"/>
                  </a:lnTo>
                  <a:lnTo>
                    <a:pt x="5560530" y="1583982"/>
                  </a:lnTo>
                  <a:lnTo>
                    <a:pt x="5582780" y="1544586"/>
                  </a:lnTo>
                  <a:lnTo>
                    <a:pt x="5603341" y="1504175"/>
                  </a:lnTo>
                  <a:lnTo>
                    <a:pt x="5622175" y="1462786"/>
                  </a:lnTo>
                  <a:lnTo>
                    <a:pt x="5639232" y="1420469"/>
                  </a:lnTo>
                  <a:lnTo>
                    <a:pt x="5654459" y="1377276"/>
                  </a:lnTo>
                  <a:lnTo>
                    <a:pt x="5667807" y="1333246"/>
                  </a:lnTo>
                  <a:lnTo>
                    <a:pt x="5679237" y="1288415"/>
                  </a:lnTo>
                  <a:lnTo>
                    <a:pt x="5688685" y="1242860"/>
                  </a:lnTo>
                  <a:lnTo>
                    <a:pt x="5696128" y="1196594"/>
                  </a:lnTo>
                  <a:lnTo>
                    <a:pt x="5701500" y="1149692"/>
                  </a:lnTo>
                  <a:lnTo>
                    <a:pt x="5704751" y="1102182"/>
                  </a:lnTo>
                  <a:lnTo>
                    <a:pt x="5705856" y="1054100"/>
                  </a:lnTo>
                  <a:close/>
                </a:path>
              </a:pathLst>
            </a:custGeom>
            <a:solidFill>
              <a:srgbClr val="57a4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3" name="object 5"/>
          <p:cNvSpPr/>
          <p:nvPr/>
        </p:nvSpPr>
        <p:spPr>
          <a:xfrm>
            <a:off x="3407400" y="1194840"/>
            <a:ext cx="4761000" cy="11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-684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Театрализованная</a:t>
            </a:r>
            <a:r>
              <a:rPr b="0" lang="ru-RU" sz="1800" spc="11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деятельность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является </a:t>
            </a:r>
            <a:r>
              <a:rPr b="0" lang="ru-RU" sz="1800" spc="-1" strike="noStrike">
                <a:latin typeface="Times New Roman"/>
              </a:rPr>
              <a:t>эффективным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средством</a:t>
            </a:r>
            <a:r>
              <a:rPr b="0" lang="ru-RU" sz="1800" spc="-15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гармоничного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развития </a:t>
            </a:r>
            <a:r>
              <a:rPr b="0" lang="ru-RU" sz="1800" spc="-1" strike="noStrike">
                <a:latin typeface="Times New Roman"/>
              </a:rPr>
              <a:t>ребенка,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том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числе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его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творческих</a:t>
            </a:r>
            <a:endParaRPr b="0" lang="ru-RU" sz="1800" spc="-1" strike="noStrike">
              <a:latin typeface="Arial"/>
            </a:endParaRPr>
          </a:p>
          <a:p>
            <a:pPr marL="3960" indent="-6840" algn="ctr">
              <a:lnSpc>
                <a:spcPct val="100000"/>
              </a:lnSpc>
              <a:spcBef>
                <a:spcPts val="11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способностей.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object 6"/>
          <p:cNvSpPr/>
          <p:nvPr/>
        </p:nvSpPr>
        <p:spPr>
          <a:xfrm>
            <a:off x="3380040" y="3575880"/>
            <a:ext cx="4823640" cy="22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684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Именно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театрализованная</a:t>
            </a:r>
            <a:r>
              <a:rPr b="0" lang="ru-RU" sz="1800" spc="6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деятельность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является </a:t>
            </a:r>
            <a:r>
              <a:rPr b="0" lang="ru-RU" sz="1800" spc="-1" strike="noStrike">
                <a:latin typeface="Times New Roman"/>
              </a:rPr>
              <a:t>уникальным</a:t>
            </a:r>
            <a:r>
              <a:rPr b="0" lang="ru-RU" sz="1800" spc="3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средством</a:t>
            </a:r>
            <a:r>
              <a:rPr b="0" lang="ru-RU" sz="1800" spc="-1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развития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художественно- </a:t>
            </a:r>
            <a:r>
              <a:rPr b="0" lang="ru-RU" sz="1800" spc="-1" strike="noStrike">
                <a:latin typeface="Times New Roman"/>
              </a:rPr>
              <a:t>творческих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способностей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детей.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Решение</a:t>
            </a:r>
            <a:r>
              <a:rPr b="0" lang="ru-RU" sz="1800" spc="13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задач, </a:t>
            </a:r>
            <a:r>
              <a:rPr b="0" lang="ru-RU" sz="1800" spc="-1" strike="noStrike">
                <a:latin typeface="Times New Roman"/>
              </a:rPr>
              <a:t>направленных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развитие</a:t>
            </a:r>
            <a:r>
              <a:rPr b="0" lang="ru-RU" sz="1800" spc="-12" strike="noStrike">
                <a:latin typeface="Times New Roman"/>
              </a:rPr>
              <a:t> художественно- </a:t>
            </a:r>
            <a:r>
              <a:rPr b="0" lang="ru-RU" sz="1800" spc="-1" strike="noStrike">
                <a:latin typeface="Times New Roman"/>
              </a:rPr>
              <a:t>творческих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способностей,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требует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определения </a:t>
            </a:r>
            <a:r>
              <a:rPr b="0" lang="ru-RU" sz="1800" spc="-1" strike="noStrike">
                <a:latin typeface="Times New Roman"/>
              </a:rPr>
              <a:t>иной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технологии,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использования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театральных </a:t>
            </a:r>
            <a:r>
              <a:rPr b="0" lang="ru-RU" sz="1800" spc="-1" strike="noStrike">
                <a:latin typeface="Times New Roman"/>
              </a:rPr>
              <a:t>методик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их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комбинаций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целостном педагогическом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процессе.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05" name="object 7"/>
          <p:cNvGrpSpPr/>
          <p:nvPr/>
        </p:nvGrpSpPr>
        <p:grpSpPr>
          <a:xfrm>
            <a:off x="466200" y="3009240"/>
            <a:ext cx="3108600" cy="2972880"/>
            <a:chOff x="466200" y="3009240"/>
            <a:chExt cx="3108600" cy="2972880"/>
          </a:xfrm>
        </p:grpSpPr>
        <p:sp>
          <p:nvSpPr>
            <p:cNvPr id="206" name="object 8"/>
            <p:cNvSpPr/>
            <p:nvPr/>
          </p:nvSpPr>
          <p:spPr>
            <a:xfrm>
              <a:off x="2523600" y="3009240"/>
              <a:ext cx="1051200" cy="2972880"/>
            </a:xfrm>
            <a:custGeom>
              <a:avLst/>
              <a:gdLst/>
              <a:ahLst/>
              <a:rect l="l" t="t" r="r" b="b"/>
              <a:pathLst>
                <a:path w="1051560" h="2973070">
                  <a:moveTo>
                    <a:pt x="1051559" y="0"/>
                  </a:moveTo>
                  <a:lnTo>
                    <a:pt x="1012277" y="1022"/>
                  </a:lnTo>
                  <a:lnTo>
                    <a:pt x="973347" y="4064"/>
                  </a:lnTo>
                  <a:lnTo>
                    <a:pt x="934797" y="9091"/>
                  </a:lnTo>
                  <a:lnTo>
                    <a:pt x="896652" y="16067"/>
                  </a:lnTo>
                  <a:lnTo>
                    <a:pt x="858938" y="24957"/>
                  </a:lnTo>
                  <a:lnTo>
                    <a:pt x="821680" y="35724"/>
                  </a:lnTo>
                  <a:lnTo>
                    <a:pt x="784906" y="48332"/>
                  </a:lnTo>
                  <a:lnTo>
                    <a:pt x="748640" y="62746"/>
                  </a:lnTo>
                  <a:lnTo>
                    <a:pt x="712908" y="78931"/>
                  </a:lnTo>
                  <a:lnTo>
                    <a:pt x="677737" y="96850"/>
                  </a:lnTo>
                  <a:lnTo>
                    <a:pt x="643151" y="116468"/>
                  </a:lnTo>
                  <a:lnTo>
                    <a:pt x="609178" y="137749"/>
                  </a:lnTo>
                  <a:lnTo>
                    <a:pt x="575843" y="160658"/>
                  </a:lnTo>
                  <a:lnTo>
                    <a:pt x="543171" y="185158"/>
                  </a:lnTo>
                  <a:lnTo>
                    <a:pt x="511190" y="211213"/>
                  </a:lnTo>
                  <a:lnTo>
                    <a:pt x="479923" y="238789"/>
                  </a:lnTo>
                  <a:lnTo>
                    <a:pt x="449398" y="267849"/>
                  </a:lnTo>
                  <a:lnTo>
                    <a:pt x="419641" y="298358"/>
                  </a:lnTo>
                  <a:lnTo>
                    <a:pt x="390676" y="330280"/>
                  </a:lnTo>
                  <a:lnTo>
                    <a:pt x="362531" y="363579"/>
                  </a:lnTo>
                  <a:lnTo>
                    <a:pt x="335230" y="398219"/>
                  </a:lnTo>
                  <a:lnTo>
                    <a:pt x="308800" y="434165"/>
                  </a:lnTo>
                  <a:lnTo>
                    <a:pt x="283267" y="471381"/>
                  </a:lnTo>
                  <a:lnTo>
                    <a:pt x="258656" y="509831"/>
                  </a:lnTo>
                  <a:lnTo>
                    <a:pt x="234993" y="549479"/>
                  </a:lnTo>
                  <a:lnTo>
                    <a:pt x="212305" y="590290"/>
                  </a:lnTo>
                  <a:lnTo>
                    <a:pt x="190617" y="632229"/>
                  </a:lnTo>
                  <a:lnTo>
                    <a:pt x="169955" y="675258"/>
                  </a:lnTo>
                  <a:lnTo>
                    <a:pt x="150344" y="719343"/>
                  </a:lnTo>
                  <a:lnTo>
                    <a:pt x="131812" y="764448"/>
                  </a:lnTo>
                  <a:lnTo>
                    <a:pt x="114382" y="810537"/>
                  </a:lnTo>
                  <a:lnTo>
                    <a:pt x="98083" y="857574"/>
                  </a:lnTo>
                  <a:lnTo>
                    <a:pt x="82938" y="905523"/>
                  </a:lnTo>
                  <a:lnTo>
                    <a:pt x="68975" y="954350"/>
                  </a:lnTo>
                  <a:lnTo>
                    <a:pt x="56219" y="1004017"/>
                  </a:lnTo>
                  <a:lnTo>
                    <a:pt x="44696" y="1054490"/>
                  </a:lnTo>
                  <a:lnTo>
                    <a:pt x="34431" y="1105733"/>
                  </a:lnTo>
                  <a:lnTo>
                    <a:pt x="25452" y="1157709"/>
                  </a:lnTo>
                  <a:lnTo>
                    <a:pt x="17782" y="1210384"/>
                  </a:lnTo>
                  <a:lnTo>
                    <a:pt x="11450" y="1263721"/>
                  </a:lnTo>
                  <a:lnTo>
                    <a:pt x="6479" y="1317685"/>
                  </a:lnTo>
                  <a:lnTo>
                    <a:pt x="2897" y="1372239"/>
                  </a:lnTo>
                  <a:lnTo>
                    <a:pt x="728" y="1427349"/>
                  </a:lnTo>
                  <a:lnTo>
                    <a:pt x="0" y="1482979"/>
                  </a:lnTo>
                  <a:lnTo>
                    <a:pt x="728" y="1539048"/>
                  </a:lnTo>
                  <a:lnTo>
                    <a:pt x="2897" y="1594578"/>
                  </a:lnTo>
                  <a:lnTo>
                    <a:pt x="6479" y="1649533"/>
                  </a:lnTo>
                  <a:lnTo>
                    <a:pt x="11450" y="1703878"/>
                  </a:lnTo>
                  <a:lnTo>
                    <a:pt x="17782" y="1757577"/>
                  </a:lnTo>
                  <a:lnTo>
                    <a:pt x="25452" y="1810596"/>
                  </a:lnTo>
                  <a:lnTo>
                    <a:pt x="34431" y="1862899"/>
                  </a:lnTo>
                  <a:lnTo>
                    <a:pt x="44696" y="1914451"/>
                  </a:lnTo>
                  <a:lnTo>
                    <a:pt x="56219" y="1965217"/>
                  </a:lnTo>
                  <a:lnTo>
                    <a:pt x="68975" y="2015161"/>
                  </a:lnTo>
                  <a:lnTo>
                    <a:pt x="82938" y="2064248"/>
                  </a:lnTo>
                  <a:lnTo>
                    <a:pt x="98083" y="2112442"/>
                  </a:lnTo>
                  <a:lnTo>
                    <a:pt x="114382" y="2159709"/>
                  </a:lnTo>
                  <a:lnTo>
                    <a:pt x="131812" y="2206014"/>
                  </a:lnTo>
                  <a:lnTo>
                    <a:pt x="150344" y="2251320"/>
                  </a:lnTo>
                  <a:lnTo>
                    <a:pt x="169955" y="2295593"/>
                  </a:lnTo>
                  <a:lnTo>
                    <a:pt x="190617" y="2338798"/>
                  </a:lnTo>
                  <a:lnTo>
                    <a:pt x="212305" y="2380899"/>
                  </a:lnTo>
                  <a:lnTo>
                    <a:pt x="234993" y="2421860"/>
                  </a:lnTo>
                  <a:lnTo>
                    <a:pt x="258656" y="2461648"/>
                  </a:lnTo>
                  <a:lnTo>
                    <a:pt x="283267" y="2500225"/>
                  </a:lnTo>
                  <a:lnTo>
                    <a:pt x="308800" y="2537558"/>
                  </a:lnTo>
                  <a:lnTo>
                    <a:pt x="335230" y="2573610"/>
                  </a:lnTo>
                  <a:lnTo>
                    <a:pt x="362531" y="2608348"/>
                  </a:lnTo>
                  <a:lnTo>
                    <a:pt x="390676" y="2641734"/>
                  </a:lnTo>
                  <a:lnTo>
                    <a:pt x="419641" y="2673734"/>
                  </a:lnTo>
                  <a:lnTo>
                    <a:pt x="449398" y="2704314"/>
                  </a:lnTo>
                  <a:lnTo>
                    <a:pt x="479923" y="2733436"/>
                  </a:lnTo>
                  <a:lnTo>
                    <a:pt x="511190" y="2761067"/>
                  </a:lnTo>
                  <a:lnTo>
                    <a:pt x="543171" y="2787171"/>
                  </a:lnTo>
                  <a:lnTo>
                    <a:pt x="575843" y="2811713"/>
                  </a:lnTo>
                  <a:lnTo>
                    <a:pt x="609178" y="2834657"/>
                  </a:lnTo>
                  <a:lnTo>
                    <a:pt x="643151" y="2855968"/>
                  </a:lnTo>
                  <a:lnTo>
                    <a:pt x="677737" y="2875611"/>
                  </a:lnTo>
                  <a:lnTo>
                    <a:pt x="712908" y="2893551"/>
                  </a:lnTo>
                  <a:lnTo>
                    <a:pt x="748640" y="2909752"/>
                  </a:lnTo>
                  <a:lnTo>
                    <a:pt x="784906" y="2924179"/>
                  </a:lnTo>
                  <a:lnTo>
                    <a:pt x="821680" y="2936797"/>
                  </a:lnTo>
                  <a:lnTo>
                    <a:pt x="858938" y="2947570"/>
                  </a:lnTo>
                  <a:lnTo>
                    <a:pt x="896652" y="2956464"/>
                  </a:lnTo>
                  <a:lnTo>
                    <a:pt x="934797" y="2963443"/>
                  </a:lnTo>
                  <a:lnTo>
                    <a:pt x="973347" y="2968471"/>
                  </a:lnTo>
                  <a:lnTo>
                    <a:pt x="1012277" y="2971514"/>
                  </a:lnTo>
                  <a:lnTo>
                    <a:pt x="1051559" y="2972536"/>
                  </a:lnTo>
                  <a:lnTo>
                    <a:pt x="1051559" y="2406650"/>
                  </a:lnTo>
                  <a:lnTo>
                    <a:pt x="1012042" y="2404978"/>
                  </a:lnTo>
                  <a:lnTo>
                    <a:pt x="973124" y="2400028"/>
                  </a:lnTo>
                  <a:lnTo>
                    <a:pt x="934875" y="2391890"/>
                  </a:lnTo>
                  <a:lnTo>
                    <a:pt x="897364" y="2380659"/>
                  </a:lnTo>
                  <a:lnTo>
                    <a:pt x="860662" y="2366428"/>
                  </a:lnTo>
                  <a:lnTo>
                    <a:pt x="824840" y="2349290"/>
                  </a:lnTo>
                  <a:lnTo>
                    <a:pt x="789966" y="2329338"/>
                  </a:lnTo>
                  <a:lnTo>
                    <a:pt x="756111" y="2306666"/>
                  </a:lnTo>
                  <a:lnTo>
                    <a:pt x="723344" y="2281366"/>
                  </a:lnTo>
                  <a:lnTo>
                    <a:pt x="691737" y="2253533"/>
                  </a:lnTo>
                  <a:lnTo>
                    <a:pt x="661359" y="2223258"/>
                  </a:lnTo>
                  <a:lnTo>
                    <a:pt x="632279" y="2190636"/>
                  </a:lnTo>
                  <a:lnTo>
                    <a:pt x="604568" y="2155759"/>
                  </a:lnTo>
                  <a:lnTo>
                    <a:pt x="578296" y="2118722"/>
                  </a:lnTo>
                  <a:lnTo>
                    <a:pt x="553533" y="2079616"/>
                  </a:lnTo>
                  <a:lnTo>
                    <a:pt x="530349" y="2038535"/>
                  </a:lnTo>
                  <a:lnTo>
                    <a:pt x="508813" y="1995573"/>
                  </a:lnTo>
                  <a:lnTo>
                    <a:pt x="488997" y="1950823"/>
                  </a:lnTo>
                  <a:lnTo>
                    <a:pt x="470969" y="1904378"/>
                  </a:lnTo>
                  <a:lnTo>
                    <a:pt x="454800" y="1856330"/>
                  </a:lnTo>
                  <a:lnTo>
                    <a:pt x="440559" y="1806774"/>
                  </a:lnTo>
                  <a:lnTo>
                    <a:pt x="428318" y="1755803"/>
                  </a:lnTo>
                  <a:lnTo>
                    <a:pt x="418145" y="1703510"/>
                  </a:lnTo>
                  <a:lnTo>
                    <a:pt x="410111" y="1649987"/>
                  </a:lnTo>
                  <a:lnTo>
                    <a:pt x="404286" y="1595329"/>
                  </a:lnTo>
                  <a:lnTo>
                    <a:pt x="400739" y="1539628"/>
                  </a:lnTo>
                  <a:lnTo>
                    <a:pt x="399542" y="1482979"/>
                  </a:lnTo>
                  <a:lnTo>
                    <a:pt x="400739" y="1427022"/>
                  </a:lnTo>
                  <a:lnTo>
                    <a:pt x="404286" y="1371965"/>
                  </a:lnTo>
                  <a:lnTo>
                    <a:pt x="410111" y="1317902"/>
                  </a:lnTo>
                  <a:lnTo>
                    <a:pt x="418145" y="1264928"/>
                  </a:lnTo>
                  <a:lnTo>
                    <a:pt x="428318" y="1213138"/>
                  </a:lnTo>
                  <a:lnTo>
                    <a:pt x="440559" y="1162628"/>
                  </a:lnTo>
                  <a:lnTo>
                    <a:pt x="454800" y="1113492"/>
                  </a:lnTo>
                  <a:lnTo>
                    <a:pt x="470969" y="1065826"/>
                  </a:lnTo>
                  <a:lnTo>
                    <a:pt x="488997" y="1019725"/>
                  </a:lnTo>
                  <a:lnTo>
                    <a:pt x="508813" y="975283"/>
                  </a:lnTo>
                  <a:lnTo>
                    <a:pt x="530349" y="932597"/>
                  </a:lnTo>
                  <a:lnTo>
                    <a:pt x="553533" y="891761"/>
                  </a:lnTo>
                  <a:lnTo>
                    <a:pt x="578296" y="852869"/>
                  </a:lnTo>
                  <a:lnTo>
                    <a:pt x="604568" y="816019"/>
                  </a:lnTo>
                  <a:lnTo>
                    <a:pt x="632279" y="781304"/>
                  </a:lnTo>
                  <a:lnTo>
                    <a:pt x="661359" y="748819"/>
                  </a:lnTo>
                  <a:lnTo>
                    <a:pt x="691737" y="718660"/>
                  </a:lnTo>
                  <a:lnTo>
                    <a:pt x="723344" y="690922"/>
                  </a:lnTo>
                  <a:lnTo>
                    <a:pt x="756111" y="665700"/>
                  </a:lnTo>
                  <a:lnTo>
                    <a:pt x="789966" y="643089"/>
                  </a:lnTo>
                  <a:lnTo>
                    <a:pt x="824840" y="623184"/>
                  </a:lnTo>
                  <a:lnTo>
                    <a:pt x="860662" y="606080"/>
                  </a:lnTo>
                  <a:lnTo>
                    <a:pt x="897364" y="591873"/>
                  </a:lnTo>
                  <a:lnTo>
                    <a:pt x="934875" y="580658"/>
                  </a:lnTo>
                  <a:lnTo>
                    <a:pt x="973124" y="572529"/>
                  </a:lnTo>
                  <a:lnTo>
                    <a:pt x="1012042" y="567582"/>
                  </a:lnTo>
                  <a:lnTo>
                    <a:pt x="1051559" y="565912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57a4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7" name="object 9" descr=""/>
            <p:cNvPicPr/>
            <p:nvPr/>
          </p:nvPicPr>
          <p:blipFill>
            <a:blip r:embed="rId2"/>
            <a:stretch/>
          </p:blipFill>
          <p:spPr>
            <a:xfrm>
              <a:off x="466200" y="3557880"/>
              <a:ext cx="2806920" cy="1874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8" name="object 10"/>
          <p:cNvGrpSpPr/>
          <p:nvPr/>
        </p:nvGrpSpPr>
        <p:grpSpPr>
          <a:xfrm>
            <a:off x="466200" y="475560"/>
            <a:ext cx="11274480" cy="2423520"/>
            <a:chOff x="466200" y="475560"/>
            <a:chExt cx="11274480" cy="2423520"/>
          </a:xfrm>
        </p:grpSpPr>
        <p:pic>
          <p:nvPicPr>
            <p:cNvPr id="209" name="object 11" descr=""/>
            <p:cNvPicPr/>
            <p:nvPr/>
          </p:nvPicPr>
          <p:blipFill>
            <a:blip r:embed="rId3"/>
            <a:stretch/>
          </p:blipFill>
          <p:spPr>
            <a:xfrm>
              <a:off x="8750880" y="567000"/>
              <a:ext cx="2989800" cy="233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0" name="object 12" descr=""/>
            <p:cNvPicPr/>
            <p:nvPr/>
          </p:nvPicPr>
          <p:blipFill>
            <a:blip r:embed="rId4"/>
            <a:stretch/>
          </p:blipFill>
          <p:spPr>
            <a:xfrm>
              <a:off x="466200" y="475560"/>
              <a:ext cx="2898360" cy="2176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1" name="object 13"/>
          <p:cNvGrpSpPr/>
          <p:nvPr/>
        </p:nvGrpSpPr>
        <p:grpSpPr>
          <a:xfrm>
            <a:off x="7927920" y="3009240"/>
            <a:ext cx="3812760" cy="2972880"/>
            <a:chOff x="7927920" y="3009240"/>
            <a:chExt cx="3812760" cy="2972880"/>
          </a:xfrm>
        </p:grpSpPr>
        <p:sp>
          <p:nvSpPr>
            <p:cNvPr id="212" name="object 14"/>
            <p:cNvSpPr/>
            <p:nvPr/>
          </p:nvSpPr>
          <p:spPr>
            <a:xfrm>
              <a:off x="7927920" y="3009240"/>
              <a:ext cx="1051200" cy="2972880"/>
            </a:xfrm>
            <a:custGeom>
              <a:avLst/>
              <a:gdLst/>
              <a:ahLst/>
              <a:rect l="l" t="t" r="r" b="b"/>
              <a:pathLst>
                <a:path w="1051559" h="2973070">
                  <a:moveTo>
                    <a:pt x="0" y="0"/>
                  </a:moveTo>
                  <a:lnTo>
                    <a:pt x="0" y="565912"/>
                  </a:lnTo>
                  <a:lnTo>
                    <a:pt x="39517" y="567582"/>
                  </a:lnTo>
                  <a:lnTo>
                    <a:pt x="78435" y="572531"/>
                  </a:lnTo>
                  <a:lnTo>
                    <a:pt x="116684" y="580666"/>
                  </a:lnTo>
                  <a:lnTo>
                    <a:pt x="154195" y="591894"/>
                  </a:lnTo>
                  <a:lnTo>
                    <a:pt x="190897" y="606121"/>
                  </a:lnTo>
                  <a:lnTo>
                    <a:pt x="226719" y="623255"/>
                  </a:lnTo>
                  <a:lnTo>
                    <a:pt x="261593" y="643202"/>
                  </a:lnTo>
                  <a:lnTo>
                    <a:pt x="295448" y="665868"/>
                  </a:lnTo>
                  <a:lnTo>
                    <a:pt x="328215" y="691162"/>
                  </a:lnTo>
                  <a:lnTo>
                    <a:pt x="359822" y="718989"/>
                  </a:lnTo>
                  <a:lnTo>
                    <a:pt x="390200" y="749257"/>
                  </a:lnTo>
                  <a:lnTo>
                    <a:pt x="419280" y="781872"/>
                  </a:lnTo>
                  <a:lnTo>
                    <a:pt x="446991" y="816742"/>
                  </a:lnTo>
                  <a:lnTo>
                    <a:pt x="473263" y="853772"/>
                  </a:lnTo>
                  <a:lnTo>
                    <a:pt x="498026" y="892871"/>
                  </a:lnTo>
                  <a:lnTo>
                    <a:pt x="521210" y="933945"/>
                  </a:lnTo>
                  <a:lnTo>
                    <a:pt x="542746" y="976900"/>
                  </a:lnTo>
                  <a:lnTo>
                    <a:pt x="562562" y="1021644"/>
                  </a:lnTo>
                  <a:lnTo>
                    <a:pt x="580590" y="1068083"/>
                  </a:lnTo>
                  <a:lnTo>
                    <a:pt x="596759" y="1116125"/>
                  </a:lnTo>
                  <a:lnTo>
                    <a:pt x="611000" y="1165676"/>
                  </a:lnTo>
                  <a:lnTo>
                    <a:pt x="623241" y="1216642"/>
                  </a:lnTo>
                  <a:lnTo>
                    <a:pt x="633414" y="1268932"/>
                  </a:lnTo>
                  <a:lnTo>
                    <a:pt x="641448" y="1322451"/>
                  </a:lnTo>
                  <a:lnTo>
                    <a:pt x="647273" y="1377107"/>
                  </a:lnTo>
                  <a:lnTo>
                    <a:pt x="650820" y="1432806"/>
                  </a:lnTo>
                  <a:lnTo>
                    <a:pt x="652018" y="1489456"/>
                  </a:lnTo>
                  <a:lnTo>
                    <a:pt x="650820" y="1545412"/>
                  </a:lnTo>
                  <a:lnTo>
                    <a:pt x="647273" y="1600471"/>
                  </a:lnTo>
                  <a:lnTo>
                    <a:pt x="641448" y="1654536"/>
                  </a:lnTo>
                  <a:lnTo>
                    <a:pt x="633414" y="1707513"/>
                  </a:lnTo>
                  <a:lnTo>
                    <a:pt x="623241" y="1759307"/>
                  </a:lnTo>
                  <a:lnTo>
                    <a:pt x="611000" y="1809822"/>
                  </a:lnTo>
                  <a:lnTo>
                    <a:pt x="596759" y="1858963"/>
                  </a:lnTo>
                  <a:lnTo>
                    <a:pt x="580590" y="1906635"/>
                  </a:lnTo>
                  <a:lnTo>
                    <a:pt x="562562" y="1952742"/>
                  </a:lnTo>
                  <a:lnTo>
                    <a:pt x="542746" y="1997190"/>
                  </a:lnTo>
                  <a:lnTo>
                    <a:pt x="521210" y="2039883"/>
                  </a:lnTo>
                  <a:lnTo>
                    <a:pt x="498026" y="2080726"/>
                  </a:lnTo>
                  <a:lnTo>
                    <a:pt x="473263" y="2119624"/>
                  </a:lnTo>
                  <a:lnTo>
                    <a:pt x="446991" y="2156482"/>
                  </a:lnTo>
                  <a:lnTo>
                    <a:pt x="419280" y="2191205"/>
                  </a:lnTo>
                  <a:lnTo>
                    <a:pt x="390200" y="2223696"/>
                  </a:lnTo>
                  <a:lnTo>
                    <a:pt x="359822" y="2253862"/>
                  </a:lnTo>
                  <a:lnTo>
                    <a:pt x="328215" y="2281606"/>
                  </a:lnTo>
                  <a:lnTo>
                    <a:pt x="295448" y="2306834"/>
                  </a:lnTo>
                  <a:lnTo>
                    <a:pt x="261593" y="2329451"/>
                  </a:lnTo>
                  <a:lnTo>
                    <a:pt x="226719" y="2349361"/>
                  </a:lnTo>
                  <a:lnTo>
                    <a:pt x="190897" y="2366469"/>
                  </a:lnTo>
                  <a:lnTo>
                    <a:pt x="154195" y="2380680"/>
                  </a:lnTo>
                  <a:lnTo>
                    <a:pt x="116684" y="2391899"/>
                  </a:lnTo>
                  <a:lnTo>
                    <a:pt x="78435" y="2400030"/>
                  </a:lnTo>
                  <a:lnTo>
                    <a:pt x="39517" y="2404979"/>
                  </a:lnTo>
                  <a:lnTo>
                    <a:pt x="0" y="2406650"/>
                  </a:lnTo>
                  <a:lnTo>
                    <a:pt x="0" y="2972536"/>
                  </a:lnTo>
                  <a:lnTo>
                    <a:pt x="39282" y="2971514"/>
                  </a:lnTo>
                  <a:lnTo>
                    <a:pt x="78212" y="2968472"/>
                  </a:lnTo>
                  <a:lnTo>
                    <a:pt x="116762" y="2963445"/>
                  </a:lnTo>
                  <a:lnTo>
                    <a:pt x="154907" y="2956469"/>
                  </a:lnTo>
                  <a:lnTo>
                    <a:pt x="192621" y="2947580"/>
                  </a:lnTo>
                  <a:lnTo>
                    <a:pt x="229879" y="2936813"/>
                  </a:lnTo>
                  <a:lnTo>
                    <a:pt x="266653" y="2924205"/>
                  </a:lnTo>
                  <a:lnTo>
                    <a:pt x="302919" y="2909791"/>
                  </a:lnTo>
                  <a:lnTo>
                    <a:pt x="338651" y="2893606"/>
                  </a:lnTo>
                  <a:lnTo>
                    <a:pt x="373822" y="2875687"/>
                  </a:lnTo>
                  <a:lnTo>
                    <a:pt x="408408" y="2856069"/>
                  </a:lnTo>
                  <a:lnTo>
                    <a:pt x="442381" y="2834788"/>
                  </a:lnTo>
                  <a:lnTo>
                    <a:pt x="475716" y="2811880"/>
                  </a:lnTo>
                  <a:lnTo>
                    <a:pt x="508388" y="2787380"/>
                  </a:lnTo>
                  <a:lnTo>
                    <a:pt x="540369" y="2761324"/>
                  </a:lnTo>
                  <a:lnTo>
                    <a:pt x="571636" y="2733748"/>
                  </a:lnTo>
                  <a:lnTo>
                    <a:pt x="602161" y="2704687"/>
                  </a:lnTo>
                  <a:lnTo>
                    <a:pt x="631918" y="2674178"/>
                  </a:lnTo>
                  <a:lnTo>
                    <a:pt x="660883" y="2642256"/>
                  </a:lnTo>
                  <a:lnTo>
                    <a:pt x="689028" y="2608956"/>
                  </a:lnTo>
                  <a:lnTo>
                    <a:pt x="716329" y="2574315"/>
                  </a:lnTo>
                  <a:lnTo>
                    <a:pt x="742759" y="2538368"/>
                  </a:lnTo>
                  <a:lnTo>
                    <a:pt x="768292" y="2501150"/>
                  </a:lnTo>
                  <a:lnTo>
                    <a:pt x="792903" y="2462699"/>
                  </a:lnTo>
                  <a:lnTo>
                    <a:pt x="816566" y="2423048"/>
                  </a:lnTo>
                  <a:lnTo>
                    <a:pt x="839254" y="2382235"/>
                  </a:lnTo>
                  <a:lnTo>
                    <a:pt x="860942" y="2340295"/>
                  </a:lnTo>
                  <a:lnTo>
                    <a:pt x="881604" y="2297263"/>
                  </a:lnTo>
                  <a:lnTo>
                    <a:pt x="901215" y="2253175"/>
                  </a:lnTo>
                  <a:lnTo>
                    <a:pt x="919747" y="2208067"/>
                  </a:lnTo>
                  <a:lnTo>
                    <a:pt x="937177" y="2161975"/>
                  </a:lnTo>
                  <a:lnTo>
                    <a:pt x="953476" y="2114934"/>
                  </a:lnTo>
                  <a:lnTo>
                    <a:pt x="968621" y="2066980"/>
                  </a:lnTo>
                  <a:lnTo>
                    <a:pt x="982584" y="2018149"/>
                  </a:lnTo>
                  <a:lnTo>
                    <a:pt x="995340" y="1968477"/>
                  </a:lnTo>
                  <a:lnTo>
                    <a:pt x="1006863" y="1917999"/>
                  </a:lnTo>
                  <a:lnTo>
                    <a:pt x="1017128" y="1866751"/>
                  </a:lnTo>
                  <a:lnTo>
                    <a:pt x="1026107" y="1814768"/>
                  </a:lnTo>
                  <a:lnTo>
                    <a:pt x="1033777" y="1762088"/>
                  </a:lnTo>
                  <a:lnTo>
                    <a:pt x="1040109" y="1708744"/>
                  </a:lnTo>
                  <a:lnTo>
                    <a:pt x="1045080" y="1654773"/>
                  </a:lnTo>
                  <a:lnTo>
                    <a:pt x="1048662" y="1600211"/>
                  </a:lnTo>
                  <a:lnTo>
                    <a:pt x="1050831" y="1545093"/>
                  </a:lnTo>
                  <a:lnTo>
                    <a:pt x="1051559" y="1489456"/>
                  </a:lnTo>
                  <a:lnTo>
                    <a:pt x="1050831" y="1433395"/>
                  </a:lnTo>
                  <a:lnTo>
                    <a:pt x="1048662" y="1377873"/>
                  </a:lnTo>
                  <a:lnTo>
                    <a:pt x="1045080" y="1322925"/>
                  </a:lnTo>
                  <a:lnTo>
                    <a:pt x="1040109" y="1268587"/>
                  </a:lnTo>
                  <a:lnTo>
                    <a:pt x="1033777" y="1214894"/>
                  </a:lnTo>
                  <a:lnTo>
                    <a:pt x="1026107" y="1161882"/>
                  </a:lnTo>
                  <a:lnTo>
                    <a:pt x="1017128" y="1109584"/>
                  </a:lnTo>
                  <a:lnTo>
                    <a:pt x="1006863" y="1058038"/>
                  </a:lnTo>
                  <a:lnTo>
                    <a:pt x="995340" y="1007277"/>
                  </a:lnTo>
                  <a:lnTo>
                    <a:pt x="982584" y="957338"/>
                  </a:lnTo>
                  <a:lnTo>
                    <a:pt x="968621" y="908256"/>
                  </a:lnTo>
                  <a:lnTo>
                    <a:pt x="953476" y="860065"/>
                  </a:lnTo>
                  <a:lnTo>
                    <a:pt x="937177" y="812802"/>
                  </a:lnTo>
                  <a:lnTo>
                    <a:pt x="919747" y="766501"/>
                  </a:lnTo>
                  <a:lnTo>
                    <a:pt x="901215" y="721198"/>
                  </a:lnTo>
                  <a:lnTo>
                    <a:pt x="881604" y="676927"/>
                  </a:lnTo>
                  <a:lnTo>
                    <a:pt x="860942" y="633725"/>
                  </a:lnTo>
                  <a:lnTo>
                    <a:pt x="839254" y="591627"/>
                  </a:lnTo>
                  <a:lnTo>
                    <a:pt x="816566" y="550667"/>
                  </a:lnTo>
                  <a:lnTo>
                    <a:pt x="792903" y="510882"/>
                  </a:lnTo>
                  <a:lnTo>
                    <a:pt x="768292" y="472306"/>
                  </a:lnTo>
                  <a:lnTo>
                    <a:pt x="742759" y="434975"/>
                  </a:lnTo>
                  <a:lnTo>
                    <a:pt x="716329" y="398923"/>
                  </a:lnTo>
                  <a:lnTo>
                    <a:pt x="689028" y="364187"/>
                  </a:lnTo>
                  <a:lnTo>
                    <a:pt x="660883" y="330801"/>
                  </a:lnTo>
                  <a:lnTo>
                    <a:pt x="631918" y="298802"/>
                  </a:lnTo>
                  <a:lnTo>
                    <a:pt x="602161" y="268223"/>
                  </a:lnTo>
                  <a:lnTo>
                    <a:pt x="571636" y="239101"/>
                  </a:lnTo>
                  <a:lnTo>
                    <a:pt x="540369" y="211470"/>
                  </a:lnTo>
                  <a:lnTo>
                    <a:pt x="508388" y="185366"/>
                  </a:lnTo>
                  <a:lnTo>
                    <a:pt x="475716" y="160825"/>
                  </a:lnTo>
                  <a:lnTo>
                    <a:pt x="442381" y="137881"/>
                  </a:lnTo>
                  <a:lnTo>
                    <a:pt x="408408" y="116570"/>
                  </a:lnTo>
                  <a:lnTo>
                    <a:pt x="373822" y="96926"/>
                  </a:lnTo>
                  <a:lnTo>
                    <a:pt x="338651" y="78987"/>
                  </a:lnTo>
                  <a:lnTo>
                    <a:pt x="302919" y="62785"/>
                  </a:lnTo>
                  <a:lnTo>
                    <a:pt x="266653" y="48358"/>
                  </a:lnTo>
                  <a:lnTo>
                    <a:pt x="229879" y="35740"/>
                  </a:lnTo>
                  <a:lnTo>
                    <a:pt x="192621" y="24966"/>
                  </a:lnTo>
                  <a:lnTo>
                    <a:pt x="154907" y="16072"/>
                  </a:lnTo>
                  <a:lnTo>
                    <a:pt x="116762" y="9093"/>
                  </a:lnTo>
                  <a:lnTo>
                    <a:pt x="78212" y="4065"/>
                  </a:lnTo>
                  <a:lnTo>
                    <a:pt x="39282" y="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a4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3" name="object 15" descr=""/>
            <p:cNvPicPr/>
            <p:nvPr/>
          </p:nvPicPr>
          <p:blipFill>
            <a:blip r:embed="rId5"/>
            <a:stretch/>
          </p:blipFill>
          <p:spPr>
            <a:xfrm>
              <a:off x="8366760" y="3319920"/>
              <a:ext cx="3373920" cy="25333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object 2"/>
          <p:cNvGrpSpPr/>
          <p:nvPr/>
        </p:nvGrpSpPr>
        <p:grpSpPr>
          <a:xfrm>
            <a:off x="771840" y="797400"/>
            <a:ext cx="10647720" cy="5262120"/>
            <a:chOff x="771840" y="797400"/>
            <a:chExt cx="10647720" cy="5262120"/>
          </a:xfrm>
        </p:grpSpPr>
        <p:pic>
          <p:nvPicPr>
            <p:cNvPr id="215" name="object 3" descr=""/>
            <p:cNvPicPr/>
            <p:nvPr/>
          </p:nvPicPr>
          <p:blipFill>
            <a:blip r:embed="rId1"/>
            <a:stretch/>
          </p:blipFill>
          <p:spPr>
            <a:xfrm>
              <a:off x="771840" y="797400"/>
              <a:ext cx="10647720" cy="5262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object 4" descr=""/>
            <p:cNvPicPr/>
            <p:nvPr/>
          </p:nvPicPr>
          <p:blipFill>
            <a:blip r:embed="rId2"/>
            <a:stretch/>
          </p:blipFill>
          <p:spPr>
            <a:xfrm>
              <a:off x="9367200" y="4912200"/>
              <a:ext cx="1055880" cy="1055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7" name="object 5"/>
            <p:cNvSpPr/>
            <p:nvPr/>
          </p:nvSpPr>
          <p:spPr>
            <a:xfrm>
              <a:off x="9403920" y="4895280"/>
              <a:ext cx="1042200" cy="1042200"/>
            </a:xfrm>
            <a:custGeom>
              <a:avLst/>
              <a:gdLst/>
              <a:ahLst/>
              <a:rect l="l" t="t" r="r" b="b"/>
              <a:pathLst>
                <a:path w="1042670" h="1042670">
                  <a:moveTo>
                    <a:pt x="521208" y="0"/>
                  </a:moveTo>
                  <a:lnTo>
                    <a:pt x="473759" y="2130"/>
                  </a:lnTo>
                  <a:lnTo>
                    <a:pt x="427506" y="8399"/>
                  </a:lnTo>
                  <a:lnTo>
                    <a:pt x="382631" y="18623"/>
                  </a:lnTo>
                  <a:lnTo>
                    <a:pt x="339319" y="32617"/>
                  </a:lnTo>
                  <a:lnTo>
                    <a:pt x="297754" y="50198"/>
                  </a:lnTo>
                  <a:lnTo>
                    <a:pt x="258120" y="71181"/>
                  </a:lnTo>
                  <a:lnTo>
                    <a:pt x="220600" y="95381"/>
                  </a:lnTo>
                  <a:lnTo>
                    <a:pt x="185378" y="122616"/>
                  </a:lnTo>
                  <a:lnTo>
                    <a:pt x="152638" y="152701"/>
                  </a:lnTo>
                  <a:lnTo>
                    <a:pt x="122563" y="185452"/>
                  </a:lnTo>
                  <a:lnTo>
                    <a:pt x="95339" y="220684"/>
                  </a:lnTo>
                  <a:lnTo>
                    <a:pt x="71148" y="258214"/>
                  </a:lnTo>
                  <a:lnTo>
                    <a:pt x="50174" y="297858"/>
                  </a:lnTo>
                  <a:lnTo>
                    <a:pt x="32601" y="339430"/>
                  </a:lnTo>
                  <a:lnTo>
                    <a:pt x="18614" y="382749"/>
                  </a:lnTo>
                  <a:lnTo>
                    <a:pt x="8395" y="427628"/>
                  </a:lnTo>
                  <a:lnTo>
                    <a:pt x="2129" y="473885"/>
                  </a:lnTo>
                  <a:lnTo>
                    <a:pt x="0" y="521334"/>
                  </a:lnTo>
                  <a:lnTo>
                    <a:pt x="2129" y="568780"/>
                  </a:lnTo>
                  <a:lnTo>
                    <a:pt x="8395" y="615033"/>
                  </a:lnTo>
                  <a:lnTo>
                    <a:pt x="18614" y="659909"/>
                  </a:lnTo>
                  <a:lnTo>
                    <a:pt x="32601" y="703224"/>
                  </a:lnTo>
                  <a:lnTo>
                    <a:pt x="50174" y="744793"/>
                  </a:lnTo>
                  <a:lnTo>
                    <a:pt x="71148" y="784434"/>
                  </a:lnTo>
                  <a:lnTo>
                    <a:pt x="95339" y="821961"/>
                  </a:lnTo>
                  <a:lnTo>
                    <a:pt x="122563" y="857191"/>
                  </a:lnTo>
                  <a:lnTo>
                    <a:pt x="152638" y="889939"/>
                  </a:lnTo>
                  <a:lnTo>
                    <a:pt x="185378" y="920022"/>
                  </a:lnTo>
                  <a:lnTo>
                    <a:pt x="220600" y="947255"/>
                  </a:lnTo>
                  <a:lnTo>
                    <a:pt x="258120" y="971454"/>
                  </a:lnTo>
                  <a:lnTo>
                    <a:pt x="297754" y="992436"/>
                  </a:lnTo>
                  <a:lnTo>
                    <a:pt x="339319" y="1010015"/>
                  </a:lnTo>
                  <a:lnTo>
                    <a:pt x="382631" y="1024009"/>
                  </a:lnTo>
                  <a:lnTo>
                    <a:pt x="427506" y="1034232"/>
                  </a:lnTo>
                  <a:lnTo>
                    <a:pt x="473759" y="1040501"/>
                  </a:lnTo>
                  <a:lnTo>
                    <a:pt x="521208" y="1042631"/>
                  </a:lnTo>
                  <a:lnTo>
                    <a:pt x="568656" y="1040501"/>
                  </a:lnTo>
                  <a:lnTo>
                    <a:pt x="614909" y="1034232"/>
                  </a:lnTo>
                  <a:lnTo>
                    <a:pt x="659784" y="1024009"/>
                  </a:lnTo>
                  <a:lnTo>
                    <a:pt x="703096" y="1010015"/>
                  </a:lnTo>
                  <a:lnTo>
                    <a:pt x="744661" y="992436"/>
                  </a:lnTo>
                  <a:lnTo>
                    <a:pt x="784295" y="971454"/>
                  </a:lnTo>
                  <a:lnTo>
                    <a:pt x="821815" y="947255"/>
                  </a:lnTo>
                  <a:lnTo>
                    <a:pt x="857037" y="920022"/>
                  </a:lnTo>
                  <a:lnTo>
                    <a:pt x="889777" y="889939"/>
                  </a:lnTo>
                  <a:lnTo>
                    <a:pt x="919852" y="857191"/>
                  </a:lnTo>
                  <a:lnTo>
                    <a:pt x="947076" y="821961"/>
                  </a:lnTo>
                  <a:lnTo>
                    <a:pt x="971267" y="784434"/>
                  </a:lnTo>
                  <a:lnTo>
                    <a:pt x="992241" y="744793"/>
                  </a:lnTo>
                  <a:lnTo>
                    <a:pt x="1009814" y="703224"/>
                  </a:lnTo>
                  <a:lnTo>
                    <a:pt x="1023801" y="659909"/>
                  </a:lnTo>
                  <a:lnTo>
                    <a:pt x="1034020" y="615033"/>
                  </a:lnTo>
                  <a:lnTo>
                    <a:pt x="1040286" y="568780"/>
                  </a:lnTo>
                  <a:lnTo>
                    <a:pt x="1042416" y="521334"/>
                  </a:lnTo>
                  <a:lnTo>
                    <a:pt x="1040286" y="473885"/>
                  </a:lnTo>
                  <a:lnTo>
                    <a:pt x="1034020" y="427628"/>
                  </a:lnTo>
                  <a:lnTo>
                    <a:pt x="1023801" y="382749"/>
                  </a:lnTo>
                  <a:lnTo>
                    <a:pt x="1009814" y="339430"/>
                  </a:lnTo>
                  <a:lnTo>
                    <a:pt x="992241" y="297858"/>
                  </a:lnTo>
                  <a:lnTo>
                    <a:pt x="971267" y="258214"/>
                  </a:lnTo>
                  <a:lnTo>
                    <a:pt x="947076" y="220684"/>
                  </a:lnTo>
                  <a:lnTo>
                    <a:pt x="919852" y="185452"/>
                  </a:lnTo>
                  <a:lnTo>
                    <a:pt x="889777" y="152701"/>
                  </a:lnTo>
                  <a:lnTo>
                    <a:pt x="857037" y="122616"/>
                  </a:lnTo>
                  <a:lnTo>
                    <a:pt x="821815" y="95381"/>
                  </a:lnTo>
                  <a:lnTo>
                    <a:pt x="784295" y="71181"/>
                  </a:lnTo>
                  <a:lnTo>
                    <a:pt x="744661" y="50198"/>
                  </a:lnTo>
                  <a:lnTo>
                    <a:pt x="703096" y="32617"/>
                  </a:lnTo>
                  <a:lnTo>
                    <a:pt x="659784" y="18623"/>
                  </a:lnTo>
                  <a:lnTo>
                    <a:pt x="614909" y="8399"/>
                  </a:lnTo>
                  <a:lnTo>
                    <a:pt x="568656" y="2130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6" descr=""/>
            <p:cNvPicPr/>
            <p:nvPr/>
          </p:nvPicPr>
          <p:blipFill>
            <a:blip r:embed="rId3"/>
            <a:stretch/>
          </p:blipFill>
          <p:spPr>
            <a:xfrm>
              <a:off x="5609160" y="4912200"/>
              <a:ext cx="1055880" cy="1055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object 7"/>
            <p:cNvSpPr/>
            <p:nvPr/>
          </p:nvSpPr>
          <p:spPr>
            <a:xfrm>
              <a:off x="5645520" y="4895280"/>
              <a:ext cx="1042200" cy="1042200"/>
            </a:xfrm>
            <a:custGeom>
              <a:avLst/>
              <a:gdLst/>
              <a:ahLst/>
              <a:rect l="l" t="t" r="r" b="b"/>
              <a:pathLst>
                <a:path w="1042670" h="1042670">
                  <a:moveTo>
                    <a:pt x="521207" y="0"/>
                  </a:moveTo>
                  <a:lnTo>
                    <a:pt x="473759" y="2130"/>
                  </a:lnTo>
                  <a:lnTo>
                    <a:pt x="427506" y="8399"/>
                  </a:lnTo>
                  <a:lnTo>
                    <a:pt x="382631" y="18623"/>
                  </a:lnTo>
                  <a:lnTo>
                    <a:pt x="339319" y="32617"/>
                  </a:lnTo>
                  <a:lnTo>
                    <a:pt x="297754" y="50198"/>
                  </a:lnTo>
                  <a:lnTo>
                    <a:pt x="258120" y="71181"/>
                  </a:lnTo>
                  <a:lnTo>
                    <a:pt x="220600" y="95381"/>
                  </a:lnTo>
                  <a:lnTo>
                    <a:pt x="185378" y="122616"/>
                  </a:lnTo>
                  <a:lnTo>
                    <a:pt x="152638" y="152701"/>
                  </a:lnTo>
                  <a:lnTo>
                    <a:pt x="122563" y="185452"/>
                  </a:lnTo>
                  <a:lnTo>
                    <a:pt x="95339" y="220684"/>
                  </a:lnTo>
                  <a:lnTo>
                    <a:pt x="71148" y="258214"/>
                  </a:lnTo>
                  <a:lnTo>
                    <a:pt x="50174" y="297858"/>
                  </a:lnTo>
                  <a:lnTo>
                    <a:pt x="32601" y="339430"/>
                  </a:lnTo>
                  <a:lnTo>
                    <a:pt x="18614" y="382749"/>
                  </a:lnTo>
                  <a:lnTo>
                    <a:pt x="8395" y="427628"/>
                  </a:lnTo>
                  <a:lnTo>
                    <a:pt x="2129" y="473885"/>
                  </a:lnTo>
                  <a:lnTo>
                    <a:pt x="0" y="521334"/>
                  </a:lnTo>
                  <a:lnTo>
                    <a:pt x="2129" y="568780"/>
                  </a:lnTo>
                  <a:lnTo>
                    <a:pt x="8395" y="615033"/>
                  </a:lnTo>
                  <a:lnTo>
                    <a:pt x="18614" y="659909"/>
                  </a:lnTo>
                  <a:lnTo>
                    <a:pt x="32601" y="703224"/>
                  </a:lnTo>
                  <a:lnTo>
                    <a:pt x="50174" y="744793"/>
                  </a:lnTo>
                  <a:lnTo>
                    <a:pt x="71148" y="784434"/>
                  </a:lnTo>
                  <a:lnTo>
                    <a:pt x="95339" y="821961"/>
                  </a:lnTo>
                  <a:lnTo>
                    <a:pt x="122563" y="857191"/>
                  </a:lnTo>
                  <a:lnTo>
                    <a:pt x="152638" y="889939"/>
                  </a:lnTo>
                  <a:lnTo>
                    <a:pt x="185378" y="920022"/>
                  </a:lnTo>
                  <a:lnTo>
                    <a:pt x="220600" y="947255"/>
                  </a:lnTo>
                  <a:lnTo>
                    <a:pt x="258120" y="971454"/>
                  </a:lnTo>
                  <a:lnTo>
                    <a:pt x="297754" y="992436"/>
                  </a:lnTo>
                  <a:lnTo>
                    <a:pt x="339319" y="1010015"/>
                  </a:lnTo>
                  <a:lnTo>
                    <a:pt x="382631" y="1024009"/>
                  </a:lnTo>
                  <a:lnTo>
                    <a:pt x="427506" y="1034232"/>
                  </a:lnTo>
                  <a:lnTo>
                    <a:pt x="473759" y="1040501"/>
                  </a:lnTo>
                  <a:lnTo>
                    <a:pt x="521207" y="1042631"/>
                  </a:lnTo>
                  <a:lnTo>
                    <a:pt x="568656" y="1040501"/>
                  </a:lnTo>
                  <a:lnTo>
                    <a:pt x="614909" y="1034232"/>
                  </a:lnTo>
                  <a:lnTo>
                    <a:pt x="659784" y="1024009"/>
                  </a:lnTo>
                  <a:lnTo>
                    <a:pt x="703096" y="1010015"/>
                  </a:lnTo>
                  <a:lnTo>
                    <a:pt x="744661" y="992436"/>
                  </a:lnTo>
                  <a:lnTo>
                    <a:pt x="784295" y="971454"/>
                  </a:lnTo>
                  <a:lnTo>
                    <a:pt x="821815" y="947255"/>
                  </a:lnTo>
                  <a:lnTo>
                    <a:pt x="857037" y="920022"/>
                  </a:lnTo>
                  <a:lnTo>
                    <a:pt x="889777" y="889939"/>
                  </a:lnTo>
                  <a:lnTo>
                    <a:pt x="919852" y="857191"/>
                  </a:lnTo>
                  <a:lnTo>
                    <a:pt x="947076" y="821961"/>
                  </a:lnTo>
                  <a:lnTo>
                    <a:pt x="971267" y="784434"/>
                  </a:lnTo>
                  <a:lnTo>
                    <a:pt x="992241" y="744793"/>
                  </a:lnTo>
                  <a:lnTo>
                    <a:pt x="1009814" y="703224"/>
                  </a:lnTo>
                  <a:lnTo>
                    <a:pt x="1023801" y="659909"/>
                  </a:lnTo>
                  <a:lnTo>
                    <a:pt x="1034020" y="615033"/>
                  </a:lnTo>
                  <a:lnTo>
                    <a:pt x="1040286" y="568780"/>
                  </a:lnTo>
                  <a:lnTo>
                    <a:pt x="1042416" y="521334"/>
                  </a:lnTo>
                  <a:lnTo>
                    <a:pt x="1040286" y="473885"/>
                  </a:lnTo>
                  <a:lnTo>
                    <a:pt x="1034020" y="427628"/>
                  </a:lnTo>
                  <a:lnTo>
                    <a:pt x="1023801" y="382749"/>
                  </a:lnTo>
                  <a:lnTo>
                    <a:pt x="1009814" y="339430"/>
                  </a:lnTo>
                  <a:lnTo>
                    <a:pt x="992241" y="297858"/>
                  </a:lnTo>
                  <a:lnTo>
                    <a:pt x="971267" y="258214"/>
                  </a:lnTo>
                  <a:lnTo>
                    <a:pt x="947076" y="220684"/>
                  </a:lnTo>
                  <a:lnTo>
                    <a:pt x="919852" y="185452"/>
                  </a:lnTo>
                  <a:lnTo>
                    <a:pt x="889777" y="152701"/>
                  </a:lnTo>
                  <a:lnTo>
                    <a:pt x="857037" y="122616"/>
                  </a:lnTo>
                  <a:lnTo>
                    <a:pt x="821815" y="95381"/>
                  </a:lnTo>
                  <a:lnTo>
                    <a:pt x="784295" y="71181"/>
                  </a:lnTo>
                  <a:lnTo>
                    <a:pt x="744661" y="50198"/>
                  </a:lnTo>
                  <a:lnTo>
                    <a:pt x="703096" y="32617"/>
                  </a:lnTo>
                  <a:lnTo>
                    <a:pt x="659784" y="18623"/>
                  </a:lnTo>
                  <a:lnTo>
                    <a:pt x="614909" y="8399"/>
                  </a:lnTo>
                  <a:lnTo>
                    <a:pt x="568656" y="2130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0" name="object 8" descr=""/>
            <p:cNvPicPr/>
            <p:nvPr/>
          </p:nvPicPr>
          <p:blipFill>
            <a:blip r:embed="rId4"/>
            <a:stretch/>
          </p:blipFill>
          <p:spPr>
            <a:xfrm>
              <a:off x="1923840" y="4912200"/>
              <a:ext cx="1055880" cy="1055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1" name="object 9"/>
            <p:cNvSpPr/>
            <p:nvPr/>
          </p:nvSpPr>
          <p:spPr>
            <a:xfrm>
              <a:off x="1960560" y="4895280"/>
              <a:ext cx="1042200" cy="1042200"/>
            </a:xfrm>
            <a:custGeom>
              <a:avLst/>
              <a:gdLst/>
              <a:ahLst/>
              <a:rect l="l" t="t" r="r" b="b"/>
              <a:pathLst>
                <a:path w="1042669" h="1042670">
                  <a:moveTo>
                    <a:pt x="521207" y="0"/>
                  </a:moveTo>
                  <a:lnTo>
                    <a:pt x="473759" y="2130"/>
                  </a:lnTo>
                  <a:lnTo>
                    <a:pt x="427506" y="8399"/>
                  </a:lnTo>
                  <a:lnTo>
                    <a:pt x="382631" y="18623"/>
                  </a:lnTo>
                  <a:lnTo>
                    <a:pt x="339319" y="32617"/>
                  </a:lnTo>
                  <a:lnTo>
                    <a:pt x="297754" y="50198"/>
                  </a:lnTo>
                  <a:lnTo>
                    <a:pt x="258120" y="71181"/>
                  </a:lnTo>
                  <a:lnTo>
                    <a:pt x="220600" y="95381"/>
                  </a:lnTo>
                  <a:lnTo>
                    <a:pt x="185378" y="122616"/>
                  </a:lnTo>
                  <a:lnTo>
                    <a:pt x="152638" y="152701"/>
                  </a:lnTo>
                  <a:lnTo>
                    <a:pt x="122563" y="185452"/>
                  </a:lnTo>
                  <a:lnTo>
                    <a:pt x="95339" y="220684"/>
                  </a:lnTo>
                  <a:lnTo>
                    <a:pt x="71148" y="258214"/>
                  </a:lnTo>
                  <a:lnTo>
                    <a:pt x="50174" y="297858"/>
                  </a:lnTo>
                  <a:lnTo>
                    <a:pt x="32601" y="339430"/>
                  </a:lnTo>
                  <a:lnTo>
                    <a:pt x="18614" y="382749"/>
                  </a:lnTo>
                  <a:lnTo>
                    <a:pt x="8395" y="427628"/>
                  </a:lnTo>
                  <a:lnTo>
                    <a:pt x="2129" y="473885"/>
                  </a:lnTo>
                  <a:lnTo>
                    <a:pt x="0" y="521334"/>
                  </a:lnTo>
                  <a:lnTo>
                    <a:pt x="2129" y="568780"/>
                  </a:lnTo>
                  <a:lnTo>
                    <a:pt x="8395" y="615033"/>
                  </a:lnTo>
                  <a:lnTo>
                    <a:pt x="18614" y="659909"/>
                  </a:lnTo>
                  <a:lnTo>
                    <a:pt x="32601" y="703224"/>
                  </a:lnTo>
                  <a:lnTo>
                    <a:pt x="50174" y="744793"/>
                  </a:lnTo>
                  <a:lnTo>
                    <a:pt x="71148" y="784434"/>
                  </a:lnTo>
                  <a:lnTo>
                    <a:pt x="95339" y="821961"/>
                  </a:lnTo>
                  <a:lnTo>
                    <a:pt x="122563" y="857191"/>
                  </a:lnTo>
                  <a:lnTo>
                    <a:pt x="152638" y="889939"/>
                  </a:lnTo>
                  <a:lnTo>
                    <a:pt x="185378" y="920022"/>
                  </a:lnTo>
                  <a:lnTo>
                    <a:pt x="220600" y="947255"/>
                  </a:lnTo>
                  <a:lnTo>
                    <a:pt x="258120" y="971454"/>
                  </a:lnTo>
                  <a:lnTo>
                    <a:pt x="297754" y="992436"/>
                  </a:lnTo>
                  <a:lnTo>
                    <a:pt x="339319" y="1010015"/>
                  </a:lnTo>
                  <a:lnTo>
                    <a:pt x="382631" y="1024009"/>
                  </a:lnTo>
                  <a:lnTo>
                    <a:pt x="427506" y="1034232"/>
                  </a:lnTo>
                  <a:lnTo>
                    <a:pt x="473759" y="1040501"/>
                  </a:lnTo>
                  <a:lnTo>
                    <a:pt x="521207" y="1042631"/>
                  </a:lnTo>
                  <a:lnTo>
                    <a:pt x="568656" y="1040501"/>
                  </a:lnTo>
                  <a:lnTo>
                    <a:pt x="614909" y="1034232"/>
                  </a:lnTo>
                  <a:lnTo>
                    <a:pt x="659784" y="1024009"/>
                  </a:lnTo>
                  <a:lnTo>
                    <a:pt x="703096" y="1010015"/>
                  </a:lnTo>
                  <a:lnTo>
                    <a:pt x="744661" y="992436"/>
                  </a:lnTo>
                  <a:lnTo>
                    <a:pt x="784295" y="971454"/>
                  </a:lnTo>
                  <a:lnTo>
                    <a:pt x="821815" y="947255"/>
                  </a:lnTo>
                  <a:lnTo>
                    <a:pt x="857037" y="920022"/>
                  </a:lnTo>
                  <a:lnTo>
                    <a:pt x="889777" y="889939"/>
                  </a:lnTo>
                  <a:lnTo>
                    <a:pt x="919852" y="857191"/>
                  </a:lnTo>
                  <a:lnTo>
                    <a:pt x="947076" y="821961"/>
                  </a:lnTo>
                  <a:lnTo>
                    <a:pt x="971267" y="784434"/>
                  </a:lnTo>
                  <a:lnTo>
                    <a:pt x="992241" y="744793"/>
                  </a:lnTo>
                  <a:lnTo>
                    <a:pt x="1009814" y="703224"/>
                  </a:lnTo>
                  <a:lnTo>
                    <a:pt x="1023801" y="659909"/>
                  </a:lnTo>
                  <a:lnTo>
                    <a:pt x="1034020" y="615033"/>
                  </a:lnTo>
                  <a:lnTo>
                    <a:pt x="1040286" y="568780"/>
                  </a:lnTo>
                  <a:lnTo>
                    <a:pt x="1042415" y="521334"/>
                  </a:lnTo>
                  <a:lnTo>
                    <a:pt x="1040286" y="473885"/>
                  </a:lnTo>
                  <a:lnTo>
                    <a:pt x="1034020" y="427628"/>
                  </a:lnTo>
                  <a:lnTo>
                    <a:pt x="1023801" y="382749"/>
                  </a:lnTo>
                  <a:lnTo>
                    <a:pt x="1009814" y="339430"/>
                  </a:lnTo>
                  <a:lnTo>
                    <a:pt x="992241" y="297858"/>
                  </a:lnTo>
                  <a:lnTo>
                    <a:pt x="971267" y="258214"/>
                  </a:lnTo>
                  <a:lnTo>
                    <a:pt x="947076" y="220684"/>
                  </a:lnTo>
                  <a:lnTo>
                    <a:pt x="919852" y="185452"/>
                  </a:lnTo>
                  <a:lnTo>
                    <a:pt x="889777" y="152701"/>
                  </a:lnTo>
                  <a:lnTo>
                    <a:pt x="857037" y="122616"/>
                  </a:lnTo>
                  <a:lnTo>
                    <a:pt x="821815" y="95381"/>
                  </a:lnTo>
                  <a:lnTo>
                    <a:pt x="784295" y="71181"/>
                  </a:lnTo>
                  <a:lnTo>
                    <a:pt x="744661" y="50198"/>
                  </a:lnTo>
                  <a:lnTo>
                    <a:pt x="703096" y="32617"/>
                  </a:lnTo>
                  <a:lnTo>
                    <a:pt x="659784" y="18623"/>
                  </a:lnTo>
                  <a:lnTo>
                    <a:pt x="614909" y="8399"/>
                  </a:lnTo>
                  <a:lnTo>
                    <a:pt x="568656" y="2130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2a3d5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object 10"/>
          <p:cNvSpPr/>
          <p:nvPr/>
        </p:nvSpPr>
        <p:spPr>
          <a:xfrm>
            <a:off x="2341440" y="2345040"/>
            <a:ext cx="310680" cy="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 anchor="t">
            <a:spAutoFit/>
          </a:bodyPr>
          <a:p>
            <a:pPr marL="12600">
              <a:lnSpc>
                <a:spcPct val="100000"/>
              </a:lnSpc>
              <a:spcBef>
                <a:spcPts val="139"/>
              </a:spcBef>
              <a:buNone/>
            </a:pPr>
            <a:r>
              <a:rPr b="0" lang="ru-RU" sz="4000" spc="18" strike="noStrike">
                <a:solidFill>
                  <a:srgbClr val="404040"/>
                </a:solidFill>
                <a:latin typeface="Arial"/>
              </a:rPr>
              <a:t>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3" name="object 11"/>
          <p:cNvSpPr/>
          <p:nvPr/>
        </p:nvSpPr>
        <p:spPr>
          <a:xfrm>
            <a:off x="1041840" y="3151080"/>
            <a:ext cx="2898360" cy="14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spAutoFit/>
          </a:bodyPr>
          <a:p>
            <a:pPr marL="12600" indent="4320" algn="ctr">
              <a:lnSpc>
                <a:spcPct val="103000"/>
              </a:lnSpc>
              <a:spcBef>
                <a:spcPts val="71"/>
              </a:spcBef>
              <a:buNone/>
              <a:tabLst>
                <a:tab algn="l" pos="0"/>
              </a:tabLst>
            </a:pPr>
            <a:r>
              <a:rPr b="0" lang="ru-RU" sz="1550" spc="-1" strike="noStrike">
                <a:latin typeface="Times New Roman"/>
              </a:rPr>
              <a:t>Обучать</a:t>
            </a:r>
            <a:r>
              <a:rPr b="0" lang="ru-RU" sz="1550" spc="6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детей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правилам </a:t>
            </a:r>
            <a:r>
              <a:rPr b="0" lang="ru-RU" sz="1550" spc="-1" strike="noStrike">
                <a:latin typeface="Times New Roman"/>
              </a:rPr>
              <a:t>театра;</a:t>
            </a:r>
            <a:r>
              <a:rPr b="0" lang="ru-RU" sz="1550" spc="1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формировать</a:t>
            </a:r>
            <a:r>
              <a:rPr b="0" lang="ru-RU" sz="1550" spc="103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умение </a:t>
            </a:r>
            <a:r>
              <a:rPr b="0" lang="ru-RU" sz="1550" spc="-1" strike="noStrike">
                <a:latin typeface="Times New Roman"/>
              </a:rPr>
              <a:t>искать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выразительные</a:t>
            </a:r>
            <a:r>
              <a:rPr b="0" lang="ru-RU" sz="1550" spc="168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движения, </a:t>
            </a:r>
            <a:r>
              <a:rPr b="0" lang="ru-RU" sz="1550" spc="-1" strike="noStrike">
                <a:latin typeface="Times New Roman"/>
              </a:rPr>
              <a:t>тембром</a:t>
            </a:r>
            <a:r>
              <a:rPr b="0" lang="ru-RU" sz="1550" spc="6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голоса</a:t>
            </a:r>
            <a:r>
              <a:rPr b="0" lang="ru-RU" sz="1550" spc="180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передавать </a:t>
            </a:r>
            <a:r>
              <a:rPr b="0" lang="ru-RU" sz="1550" spc="-1" strike="noStrike">
                <a:latin typeface="Times New Roman"/>
              </a:rPr>
              <a:t>отличительные</a:t>
            </a:r>
            <a:r>
              <a:rPr b="0" lang="ru-RU" sz="1550" spc="19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особенности </a:t>
            </a:r>
            <a:r>
              <a:rPr b="0" lang="ru-RU" sz="1550" spc="-1" strike="noStrike">
                <a:latin typeface="Times New Roman"/>
              </a:rPr>
              <a:t>героев</a:t>
            </a:r>
            <a:r>
              <a:rPr b="0" lang="ru-RU" sz="1550" spc="15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сказок,</a:t>
            </a:r>
            <a:r>
              <a:rPr b="0" lang="ru-RU" sz="1550" spc="5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рассказов,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песен.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224" name="object 12"/>
          <p:cNvSpPr/>
          <p:nvPr/>
        </p:nvSpPr>
        <p:spPr>
          <a:xfrm>
            <a:off x="6015600" y="2365560"/>
            <a:ext cx="31032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 anchor="t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0" lang="ru-RU" sz="4000" spc="18" strike="noStrike">
                <a:solidFill>
                  <a:srgbClr val="404040"/>
                </a:solidFill>
                <a:latin typeface="Arial"/>
              </a:rPr>
              <a:t>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5" name="object 13"/>
          <p:cNvSpPr/>
          <p:nvPr/>
        </p:nvSpPr>
        <p:spPr>
          <a:xfrm>
            <a:off x="4652280" y="3113640"/>
            <a:ext cx="3028680" cy="14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spAutoFit/>
          </a:bodyPr>
          <a:p>
            <a:pPr marL="12240" indent="16560" algn="ctr">
              <a:lnSpc>
                <a:spcPct val="103000"/>
              </a:lnSpc>
              <a:spcBef>
                <a:spcPts val="71"/>
              </a:spcBef>
              <a:buNone/>
              <a:tabLst>
                <a:tab algn="l" pos="0"/>
              </a:tabLst>
            </a:pPr>
            <a:r>
              <a:rPr b="0" lang="ru-RU" sz="1550" spc="-1" strike="noStrike">
                <a:latin typeface="Times New Roman"/>
              </a:rPr>
              <a:t>Развивать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у</a:t>
            </a:r>
            <a:r>
              <a:rPr b="0" lang="ru-RU" sz="1550" spc="9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детей</a:t>
            </a:r>
            <a:r>
              <a:rPr b="0" lang="ru-RU" sz="1550" spc="3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речь</a:t>
            </a:r>
            <a:r>
              <a:rPr b="0" lang="ru-RU" sz="1550" spc="202" strike="noStrike">
                <a:latin typeface="Times New Roman"/>
              </a:rPr>
              <a:t> </a:t>
            </a:r>
            <a:r>
              <a:rPr b="0" lang="ru-RU" sz="1550" spc="-52" strike="noStrike">
                <a:latin typeface="Times New Roman"/>
              </a:rPr>
              <a:t>и </a:t>
            </a:r>
            <a:r>
              <a:rPr b="0" lang="ru-RU" sz="1550" spc="-1" strike="noStrike">
                <a:latin typeface="Times New Roman"/>
              </a:rPr>
              <a:t>коммуникативные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навыки;</a:t>
            </a:r>
            <a:r>
              <a:rPr b="0" lang="ru-RU" sz="1550" spc="194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умение </a:t>
            </a:r>
            <a:r>
              <a:rPr b="0" lang="ru-RU" sz="1550" spc="-1" strike="noStrike">
                <a:latin typeface="Times New Roman"/>
              </a:rPr>
              <a:t>снимать</a:t>
            </a:r>
            <a:r>
              <a:rPr b="0" lang="ru-RU" sz="1550" spc="7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мышечные</a:t>
            </a:r>
            <a:r>
              <a:rPr b="0" lang="ru-RU" sz="1550" spc="19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зажимы, </a:t>
            </a:r>
            <a:r>
              <a:rPr b="0" lang="ru-RU" sz="1550" spc="-1" strike="noStrike">
                <a:latin typeface="Times New Roman"/>
              </a:rPr>
              <a:t>скованность;</a:t>
            </a:r>
            <a:r>
              <a:rPr b="0" lang="ru-RU" sz="1550" spc="1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находить</a:t>
            </a:r>
            <a:r>
              <a:rPr b="0" lang="ru-RU" sz="1550" spc="194" strike="noStrike">
                <a:latin typeface="Times New Roman"/>
              </a:rPr>
              <a:t> </a:t>
            </a:r>
            <a:r>
              <a:rPr b="0" lang="ru-RU" sz="1550" spc="-21" strike="noStrike">
                <a:latin typeface="Times New Roman"/>
              </a:rPr>
              <a:t>свои </a:t>
            </a:r>
            <a:r>
              <a:rPr b="0" lang="ru-RU" sz="1550" spc="-1" strike="noStrike">
                <a:latin typeface="Times New Roman"/>
              </a:rPr>
              <a:t>выразительные</a:t>
            </a:r>
            <a:r>
              <a:rPr b="0" lang="ru-RU" sz="1550" spc="13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средства,</a:t>
            </a:r>
            <a:r>
              <a:rPr b="0" lang="ru-RU" sz="1550" spc="16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а</a:t>
            </a:r>
            <a:r>
              <a:rPr b="0" lang="ru-RU" sz="1550" spc="137" strike="noStrike">
                <a:latin typeface="Times New Roman"/>
              </a:rPr>
              <a:t> </a:t>
            </a:r>
            <a:r>
              <a:rPr b="0" lang="ru-RU" sz="1550" spc="-26" strike="noStrike">
                <a:latin typeface="Times New Roman"/>
              </a:rPr>
              <a:t>не </a:t>
            </a:r>
            <a:r>
              <a:rPr b="0" lang="ru-RU" sz="1550" spc="-1" strike="noStrike">
                <a:latin typeface="Times New Roman"/>
              </a:rPr>
              <a:t>подражать</a:t>
            </a:r>
            <a:r>
              <a:rPr b="0" lang="ru-RU" sz="1550" spc="15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другим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исполнителям.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226" name="object 14"/>
          <p:cNvSpPr/>
          <p:nvPr/>
        </p:nvSpPr>
        <p:spPr>
          <a:xfrm>
            <a:off x="9697680" y="2293920"/>
            <a:ext cx="310320" cy="6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 anchor="t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0" lang="ru-RU" sz="4000" spc="18" strike="noStrike">
                <a:solidFill>
                  <a:srgbClr val="404040"/>
                </a:solidFill>
                <a:latin typeface="Arial"/>
              </a:rPr>
              <a:t>3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7" name="object 15"/>
          <p:cNvSpPr/>
          <p:nvPr/>
        </p:nvSpPr>
        <p:spPr>
          <a:xfrm>
            <a:off x="8691120" y="3053520"/>
            <a:ext cx="2458440" cy="14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 anchor="t">
            <a:spAutoFit/>
          </a:bodyPr>
          <a:p>
            <a:pPr marL="12600" indent="-5760" algn="ctr">
              <a:lnSpc>
                <a:spcPct val="103000"/>
              </a:lnSpc>
              <a:spcBef>
                <a:spcPts val="71"/>
              </a:spcBef>
              <a:buNone/>
              <a:tabLst>
                <a:tab algn="l" pos="0"/>
              </a:tabLst>
            </a:pPr>
            <a:r>
              <a:rPr b="0" lang="ru-RU" sz="1550" spc="-1" strike="noStrike">
                <a:latin typeface="Times New Roman"/>
              </a:rPr>
              <a:t>Воспитывать</a:t>
            </a:r>
            <a:r>
              <a:rPr b="0" lang="ru-RU" sz="1550" spc="31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интерес</a:t>
            </a:r>
            <a:r>
              <a:rPr b="0" lang="ru-RU" sz="1550" spc="111" strike="noStrike">
                <a:latin typeface="Times New Roman"/>
              </a:rPr>
              <a:t> </a:t>
            </a:r>
            <a:r>
              <a:rPr b="0" lang="ru-RU" sz="1550" spc="-52" strike="noStrike">
                <a:latin typeface="Times New Roman"/>
              </a:rPr>
              <a:t>к </a:t>
            </a:r>
            <a:r>
              <a:rPr b="0" lang="ru-RU" sz="1550" spc="-1" strike="noStrike">
                <a:latin typeface="Times New Roman"/>
              </a:rPr>
              <a:t>театрализованной деятельности</a:t>
            </a:r>
            <a:r>
              <a:rPr b="0" lang="ru-RU" sz="1550" spc="-12" strike="noStrike">
                <a:latin typeface="Times New Roman"/>
              </a:rPr>
              <a:t>; </a:t>
            </a:r>
            <a:r>
              <a:rPr b="0" lang="ru-RU" sz="1550" spc="-1" strike="noStrike">
                <a:latin typeface="Times New Roman"/>
              </a:rPr>
              <a:t>поддерживать</a:t>
            </a:r>
            <a:r>
              <a:rPr b="0" lang="ru-RU" sz="1550" spc="12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</a:t>
            </a:r>
            <a:r>
              <a:rPr b="0" lang="ru-RU" sz="1550" spc="6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поощрять </a:t>
            </a:r>
            <a:r>
              <a:rPr b="0" lang="ru-RU" sz="1550" spc="-1" strike="noStrike">
                <a:latin typeface="Times New Roman"/>
              </a:rPr>
              <a:t>детей</a:t>
            </a:r>
            <a:r>
              <a:rPr b="0" lang="ru-RU" sz="1550" spc="10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активно</a:t>
            </a:r>
            <a:r>
              <a:rPr b="0" lang="ru-RU" sz="1550" spc="89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участвовать </a:t>
            </a:r>
            <a:r>
              <a:rPr b="0" lang="ru-RU" sz="1550" spc="-1" strike="noStrike">
                <a:latin typeface="Times New Roman"/>
              </a:rPr>
              <a:t>в</a:t>
            </a:r>
            <a:r>
              <a:rPr b="0" lang="ru-RU" sz="1550" spc="24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театральных </a:t>
            </a:r>
            <a:r>
              <a:rPr b="0" lang="ru-RU" sz="1550" spc="-1" strike="noStrike">
                <a:latin typeface="Times New Roman"/>
              </a:rPr>
              <a:t>представлениях</a:t>
            </a:r>
            <a:r>
              <a:rPr b="0" lang="ru-RU" sz="1550" spc="-12" strike="noStrike">
                <a:latin typeface="Times New Roman"/>
              </a:rPr>
              <a:t>.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228" name="object 16"/>
          <p:cNvSpPr/>
          <p:nvPr/>
        </p:nvSpPr>
        <p:spPr>
          <a:xfrm>
            <a:off x="2043720" y="2995560"/>
            <a:ext cx="8257320" cy="360"/>
          </a:xfrm>
          <a:custGeom>
            <a:avLst/>
            <a:gdLst/>
            <a:ahLst/>
            <a:rect l="l" t="t" r="r" b="b"/>
            <a:pathLst>
              <a:path w="8257540" h="0">
                <a:moveTo>
                  <a:pt x="0" y="0"/>
                </a:moveTo>
                <a:lnTo>
                  <a:pt x="905256" y="0"/>
                </a:lnTo>
              </a:path>
              <a:path w="8257540" h="0">
                <a:moveTo>
                  <a:pt x="3703320" y="0"/>
                </a:moveTo>
                <a:lnTo>
                  <a:pt x="4599432" y="0"/>
                </a:lnTo>
              </a:path>
              <a:path w="8257540" h="0">
                <a:moveTo>
                  <a:pt x="7360920" y="0"/>
                </a:moveTo>
                <a:lnTo>
                  <a:pt x="8257032" y="0"/>
                </a:lnTo>
              </a:path>
            </a:pathLst>
          </a:custGeom>
          <a:noFill/>
          <a:ln w="6350">
            <a:solidFill>
              <a:srgbClr val="00454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object 17"/>
          <p:cNvSpPr/>
          <p:nvPr/>
        </p:nvSpPr>
        <p:spPr>
          <a:xfrm>
            <a:off x="2847600" y="984240"/>
            <a:ext cx="6676200" cy="128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 u="heavy">
                <a:uFill>
                  <a:solidFill>
                    <a:srgbClr val="000000"/>
                  </a:solidFill>
                </a:uFill>
                <a:latin typeface="Times New Roman"/>
              </a:rPr>
              <a:t>Цель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работы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-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создание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условий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для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развития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творческих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" strike="noStrike">
                <a:latin typeface="Times New Roman"/>
              </a:rPr>
              <a:t>способностей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</a:t>
            </a:r>
            <a:r>
              <a:rPr b="0" lang="ru-RU" sz="1800" spc="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детей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дошкольного</a:t>
            </a:r>
            <a:r>
              <a:rPr b="0" lang="ru-RU" sz="1800" spc="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возраста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посредством театрализованной деятельности.</a:t>
            </a:r>
            <a:endParaRPr b="0" lang="ru-RU" sz="1800" spc="-1" strike="noStrike">
              <a:latin typeface="Arial"/>
            </a:endParaRPr>
          </a:p>
          <a:p>
            <a:pPr marL="29160" algn="ctr">
              <a:lnSpc>
                <a:spcPct val="100000"/>
              </a:lnSpc>
              <a:spcBef>
                <a:spcPts val="1349"/>
              </a:spcBef>
              <a:buNone/>
            </a:pPr>
            <a:r>
              <a:rPr b="0" lang="ru-RU" sz="1800" spc="-12" strike="noStrike" u="sng">
                <a:uFill>
                  <a:solidFill>
                    <a:srgbClr val="000000"/>
                  </a:solidFill>
                </a:uFill>
                <a:latin typeface="Times New Roman"/>
              </a:rPr>
              <a:t>Задачи: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object 2"/>
          <p:cNvGrpSpPr/>
          <p:nvPr/>
        </p:nvGrpSpPr>
        <p:grpSpPr>
          <a:xfrm>
            <a:off x="287280" y="272160"/>
            <a:ext cx="11617200" cy="6313680"/>
            <a:chOff x="287280" y="272160"/>
            <a:chExt cx="11617200" cy="6313680"/>
          </a:xfrm>
        </p:grpSpPr>
        <p:pic>
          <p:nvPicPr>
            <p:cNvPr id="231" name="object 3" descr=""/>
            <p:cNvPicPr/>
            <p:nvPr/>
          </p:nvPicPr>
          <p:blipFill>
            <a:blip r:embed="rId1"/>
            <a:stretch/>
          </p:blipFill>
          <p:spPr>
            <a:xfrm>
              <a:off x="287280" y="272160"/>
              <a:ext cx="11617200" cy="63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2" name="object 4"/>
            <p:cNvSpPr/>
            <p:nvPr/>
          </p:nvSpPr>
          <p:spPr>
            <a:xfrm>
              <a:off x="557280" y="866520"/>
              <a:ext cx="493560" cy="612360"/>
            </a:xfrm>
            <a:custGeom>
              <a:avLst/>
              <a:gdLst/>
              <a:ahLst/>
              <a:rect l="l" t="t" r="r" b="b"/>
              <a:pathLst>
                <a:path w="494030" h="612775">
                  <a:moveTo>
                    <a:pt x="0" y="0"/>
                  </a:moveTo>
                  <a:lnTo>
                    <a:pt x="0" y="612775"/>
                  </a:lnTo>
                  <a:lnTo>
                    <a:pt x="493776" y="306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object 5"/>
            <p:cNvSpPr/>
            <p:nvPr/>
          </p:nvSpPr>
          <p:spPr>
            <a:xfrm>
              <a:off x="690840" y="864720"/>
              <a:ext cx="493560" cy="612360"/>
            </a:xfrm>
            <a:custGeom>
              <a:avLst/>
              <a:gdLst/>
              <a:ahLst/>
              <a:rect l="l" t="t" r="r" b="b"/>
              <a:pathLst>
                <a:path w="494030" h="612775">
                  <a:moveTo>
                    <a:pt x="0" y="0"/>
                  </a:moveTo>
                  <a:lnTo>
                    <a:pt x="493776" y="306324"/>
                  </a:lnTo>
                  <a:lnTo>
                    <a:pt x="0" y="6127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4" name="object 9"/>
          <p:cNvGrpSpPr/>
          <p:nvPr/>
        </p:nvGrpSpPr>
        <p:grpSpPr>
          <a:xfrm>
            <a:off x="0" y="2021400"/>
            <a:ext cx="6144480" cy="3978360"/>
            <a:chOff x="0" y="2021400"/>
            <a:chExt cx="6144480" cy="3978360"/>
          </a:xfrm>
        </p:grpSpPr>
        <p:sp>
          <p:nvSpPr>
            <p:cNvPr id="235" name="object 10"/>
            <p:cNvSpPr/>
            <p:nvPr/>
          </p:nvSpPr>
          <p:spPr>
            <a:xfrm>
              <a:off x="0" y="2364120"/>
              <a:ext cx="4311360" cy="2899080"/>
            </a:xfrm>
            <a:custGeom>
              <a:avLst/>
              <a:gdLst/>
              <a:ahLst/>
              <a:rect l="l" t="t" r="r" b="b"/>
              <a:pathLst>
                <a:path w="4311650" h="2899410">
                  <a:moveTo>
                    <a:pt x="4311396" y="0"/>
                  </a:moveTo>
                  <a:lnTo>
                    <a:pt x="0" y="0"/>
                  </a:lnTo>
                  <a:lnTo>
                    <a:pt x="0" y="2899410"/>
                  </a:lnTo>
                  <a:lnTo>
                    <a:pt x="4311396" y="2899410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object 11"/>
            <p:cNvSpPr/>
            <p:nvPr/>
          </p:nvSpPr>
          <p:spPr>
            <a:xfrm>
              <a:off x="0" y="2364120"/>
              <a:ext cx="4311360" cy="2899080"/>
            </a:xfrm>
            <a:custGeom>
              <a:avLst/>
              <a:gdLst/>
              <a:ahLst/>
              <a:rect l="l" t="t" r="r" b="b"/>
              <a:pathLst>
                <a:path w="4311650" h="2899410">
                  <a:moveTo>
                    <a:pt x="0" y="2899410"/>
                  </a:moveTo>
                  <a:lnTo>
                    <a:pt x="4311396" y="2899410"/>
                  </a:lnTo>
                  <a:lnTo>
                    <a:pt x="4311396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5a85a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7" name="object 12" descr=""/>
            <p:cNvPicPr/>
            <p:nvPr/>
          </p:nvPicPr>
          <p:blipFill>
            <a:blip r:embed="rId2"/>
            <a:stretch/>
          </p:blipFill>
          <p:spPr>
            <a:xfrm>
              <a:off x="0" y="2021400"/>
              <a:ext cx="5531760" cy="397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8" name="object 13"/>
            <p:cNvSpPr/>
            <p:nvPr/>
          </p:nvSpPr>
          <p:spPr>
            <a:xfrm>
              <a:off x="5532120" y="2359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3"/>
                  </a:lnTo>
                  <a:lnTo>
                    <a:pt x="466343" y="269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object 14"/>
            <p:cNvSpPr/>
            <p:nvPr/>
          </p:nvSpPr>
          <p:spPr>
            <a:xfrm>
              <a:off x="5678280" y="2359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3" y="269748"/>
                  </a:lnTo>
                  <a:lnTo>
                    <a:pt x="0" y="5396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40" name="object 16" descr=""/>
          <p:cNvPicPr/>
          <p:nvPr/>
        </p:nvPicPr>
        <p:blipFill>
          <a:blip r:embed="rId3"/>
          <a:stretch/>
        </p:blipFill>
        <p:spPr>
          <a:xfrm>
            <a:off x="0" y="2405520"/>
            <a:ext cx="4169160" cy="2661120"/>
          </a:xfrm>
          <a:prstGeom prst="rect">
            <a:avLst/>
          </a:prstGeom>
          <a:ln w="0">
            <a:noFill/>
          </a:ln>
        </p:spPr>
      </p:pic>
      <p:sp>
        <p:nvSpPr>
          <p:cNvPr id="241" name="TextBox 17"/>
          <p:cNvSpPr/>
          <p:nvPr/>
        </p:nvSpPr>
        <p:spPr>
          <a:xfrm>
            <a:off x="6160680" y="2414520"/>
            <a:ext cx="5171400" cy="25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Особое влияние на развитие личностных качеств детей, в  том  числе  и  творческих  способностей,  оказывает кукольный театр, как искусство, обладающее большими возможностями воспитания у них желания не только потреблять, но и творить, смотреть и видеть, образно мыслить, слушать и слышать.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Разностороннее  влияние  театрализованных  игр  на личность  ребенка  позволяет  использовать  их  как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сильное,  в  тоже  время,  ненавязчивое  педагогическое средство обучения и воспитания.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2" name="object 15"/>
          <p:cNvSpPr/>
          <p:nvPr/>
        </p:nvSpPr>
        <p:spPr>
          <a:xfrm>
            <a:off x="1385640" y="536400"/>
            <a:ext cx="9946080" cy="17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 anchor="t">
            <a:spAutoFit/>
          </a:bodyPr>
          <a:p>
            <a:pPr marL="12600" algn="just">
              <a:lnSpc>
                <a:spcPct val="104000"/>
              </a:lnSpc>
              <a:spcBef>
                <a:spcPts val="51"/>
              </a:spcBef>
              <a:buNone/>
            </a:pPr>
            <a:r>
              <a:rPr b="0" lang="ru-RU" sz="1550" spc="-1" strike="noStrike">
                <a:latin typeface="Times New Roman"/>
              </a:rPr>
              <a:t>Театрализованная деятельность в дошкольном возрасте не должна сводиться только к показу спектакля детьми с эмоциональным выражением разыгрываемой роли. Для развития детей в театрализованной деятельности целесообразно привлекать детей к изготовлению атрибутов, декораций</a:t>
            </a:r>
            <a:r>
              <a:rPr b="0" lang="ru-RU" sz="1550" spc="51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для</a:t>
            </a:r>
            <a:r>
              <a:rPr b="0" lang="ru-RU" sz="1550" spc="47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спектаклей,</a:t>
            </a:r>
            <a:r>
              <a:rPr b="0" lang="ru-RU" sz="1550" spc="46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а</a:t>
            </a:r>
            <a:r>
              <a:rPr b="0" lang="ru-RU" sz="1550" spc="50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также</a:t>
            </a:r>
            <a:r>
              <a:rPr b="0" lang="ru-RU" sz="1550" spc="51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развитию</a:t>
            </a:r>
            <a:r>
              <a:rPr b="0" lang="ru-RU" sz="1550" spc="44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мимики</a:t>
            </a:r>
            <a:r>
              <a:rPr b="0" lang="ru-RU" sz="1550" spc="42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</a:t>
            </a:r>
            <a:r>
              <a:rPr b="0" lang="ru-RU" sz="1550" spc="50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пантомимики</a:t>
            </a:r>
            <a:r>
              <a:rPr b="0" lang="ru-RU" sz="1550" spc="4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детей.</a:t>
            </a:r>
            <a:r>
              <a:rPr b="0" lang="ru-RU" sz="1550" spc="44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Так</a:t>
            </a:r>
            <a:r>
              <a:rPr b="0" lang="ru-RU" sz="1550" spc="42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как</a:t>
            </a:r>
            <a:r>
              <a:rPr b="0" lang="ru-RU" sz="1550" spc="517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пантомима </a:t>
            </a:r>
            <a:r>
              <a:rPr b="0" lang="ru-RU" sz="1550" spc="-1" strike="noStrike">
                <a:latin typeface="Times New Roman"/>
              </a:rPr>
              <a:t>является</a:t>
            </a:r>
            <a:r>
              <a:rPr b="0" lang="ru-RU" sz="1550" spc="23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ведущим</a:t>
            </a:r>
            <a:r>
              <a:rPr b="0" lang="ru-RU" sz="1550" spc="23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изобразительным</a:t>
            </a:r>
            <a:r>
              <a:rPr b="0" lang="ru-RU" sz="1550" spc="27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средством,</a:t>
            </a:r>
            <a:r>
              <a:rPr b="0" lang="ru-RU" sz="1550" spc="9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а</a:t>
            </a:r>
            <a:r>
              <a:rPr b="0" lang="ru-RU" sz="1550" spc="26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образ</a:t>
            </a:r>
            <a:r>
              <a:rPr b="0" lang="ru-RU" sz="1550" spc="18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рождается</a:t>
            </a:r>
            <a:r>
              <a:rPr b="0" lang="ru-RU" sz="1550" spc="22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из</a:t>
            </a:r>
            <a:r>
              <a:rPr b="0" lang="ru-RU" sz="1550" spc="262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действий</a:t>
            </a:r>
            <a:r>
              <a:rPr b="0" lang="ru-RU" sz="1550" spc="27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персонажа,</a:t>
            </a:r>
            <a:r>
              <a:rPr b="0" lang="ru-RU" sz="1550" spc="19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мимики</a:t>
            </a:r>
            <a:r>
              <a:rPr b="0" lang="ru-RU" sz="1550" spc="273" strike="noStrike">
                <a:latin typeface="Times New Roman"/>
              </a:rPr>
              <a:t> </a:t>
            </a:r>
            <a:r>
              <a:rPr b="0" lang="ru-RU" sz="1550" spc="-52" strike="noStrike">
                <a:latin typeface="Times New Roman"/>
              </a:rPr>
              <a:t>и </a:t>
            </a:r>
            <a:r>
              <a:rPr b="0" lang="ru-RU" sz="1550" spc="-1" strike="noStrike">
                <a:latin typeface="Times New Roman"/>
              </a:rPr>
              <a:t>содержания</a:t>
            </a:r>
            <a:r>
              <a:rPr b="0" lang="ru-RU" sz="1550" spc="239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реплик,</a:t>
            </a:r>
            <a:r>
              <a:rPr b="0" lang="ru-RU" sz="1550" spc="117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это</a:t>
            </a:r>
            <a:r>
              <a:rPr b="0" lang="ru-RU" sz="1550" spc="6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дает</a:t>
            </a:r>
            <a:r>
              <a:rPr b="0" lang="ru-RU" sz="1550" spc="194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простор</a:t>
            </a:r>
            <a:r>
              <a:rPr b="0" lang="ru-RU" sz="1550" spc="-21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для</a:t>
            </a:r>
            <a:r>
              <a:rPr b="0" lang="ru-RU" sz="1550" spc="228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творческого</a:t>
            </a:r>
            <a:r>
              <a:rPr b="0" lang="ru-RU" sz="1550" spc="143" strike="noStrike">
                <a:latin typeface="Times New Roman"/>
              </a:rPr>
              <a:t> </a:t>
            </a:r>
            <a:r>
              <a:rPr b="0" lang="ru-RU" sz="1550" spc="-1" strike="noStrike">
                <a:latin typeface="Times New Roman"/>
              </a:rPr>
              <a:t>преобразования</a:t>
            </a:r>
            <a:r>
              <a:rPr b="0" lang="ru-RU" sz="1550" spc="157" strike="noStrike">
                <a:latin typeface="Times New Roman"/>
              </a:rPr>
              <a:t> </a:t>
            </a:r>
            <a:r>
              <a:rPr b="0" lang="ru-RU" sz="1550" spc="-12" strike="noStrike">
                <a:latin typeface="Times New Roman"/>
              </a:rPr>
              <a:t>сюжета.</a:t>
            </a:r>
            <a:endParaRPr b="0" lang="ru-RU" sz="155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endParaRPr b="0" lang="ru-RU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object 2" descr=""/>
          <p:cNvPicPr/>
          <p:nvPr/>
        </p:nvPicPr>
        <p:blipFill>
          <a:blip r:embed="rId1"/>
          <a:stretch/>
        </p:blipFill>
        <p:spPr>
          <a:xfrm>
            <a:off x="287280" y="272160"/>
            <a:ext cx="11617200" cy="6313680"/>
          </a:xfrm>
          <a:prstGeom prst="rect">
            <a:avLst/>
          </a:prstGeom>
          <a:ln w="0">
            <a:noFill/>
          </a:ln>
        </p:spPr>
      </p:pic>
      <p:sp>
        <p:nvSpPr>
          <p:cNvPr id="244" name="object 3"/>
          <p:cNvSpPr/>
          <p:nvPr/>
        </p:nvSpPr>
        <p:spPr>
          <a:xfrm>
            <a:off x="1190520" y="408240"/>
            <a:ext cx="5618160" cy="8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>
              <a:lnSpc>
                <a:spcPct val="100000"/>
              </a:lnSpc>
              <a:spcBef>
                <a:spcPts val="105"/>
              </a:spcBef>
              <a:buNone/>
            </a:pPr>
            <a:r>
              <a:rPr b="0" lang="ru-RU" sz="1800" spc="-21" strike="noStrike">
                <a:latin typeface="Times New Roman"/>
              </a:rPr>
              <a:t>Театрализованная деятельность </a:t>
            </a:r>
            <a:r>
              <a:rPr b="0" lang="ru-RU" sz="1800" spc="-1" strike="noStrike">
                <a:latin typeface="Times New Roman"/>
              </a:rPr>
              <a:t>-</a:t>
            </a:r>
            <a:r>
              <a:rPr b="0" lang="ru-RU" sz="1800" spc="1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один</a:t>
            </a:r>
            <a:r>
              <a:rPr b="0" lang="ru-RU" sz="1800" spc="19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из</a:t>
            </a:r>
            <a:r>
              <a:rPr b="0" lang="ru-RU" sz="1800" spc="22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самых</a:t>
            </a:r>
            <a:r>
              <a:rPr b="0" lang="ru-RU" sz="1800" spc="19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доступных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" strike="noStrike">
                <a:latin typeface="Times New Roman"/>
              </a:rPr>
              <a:t>видов</a:t>
            </a:r>
            <a:r>
              <a:rPr b="0" lang="ru-RU" sz="1800" spc="19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искусства</a:t>
            </a:r>
            <a:r>
              <a:rPr b="0" lang="ru-RU" sz="1800" spc="20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для</a:t>
            </a:r>
            <a:r>
              <a:rPr b="0" lang="ru-RU" sz="1800" spc="23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детей,</a:t>
            </a:r>
            <a:r>
              <a:rPr b="0" lang="ru-RU" sz="1800" spc="16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он</a:t>
            </a:r>
            <a:r>
              <a:rPr b="0" lang="ru-RU" sz="1800" spc="17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позволяет</a:t>
            </a:r>
            <a:r>
              <a:rPr b="0" lang="ru-RU" sz="1800" spc="22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решить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5" name="object 4"/>
          <p:cNvSpPr/>
          <p:nvPr/>
        </p:nvSpPr>
        <p:spPr>
          <a:xfrm>
            <a:off x="1044360" y="1252800"/>
            <a:ext cx="5009040" cy="11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99720">
              <a:lnSpc>
                <a:spcPct val="100000"/>
              </a:lnSpc>
              <a:spcBef>
                <a:spcPts val="99"/>
              </a:spcBef>
              <a:buNone/>
              <a:tabLst>
                <a:tab algn="l" pos="1069200"/>
                <a:tab algn="l" pos="2469600"/>
                <a:tab algn="l" pos="3723120"/>
              </a:tabLst>
            </a:pPr>
            <a:r>
              <a:rPr b="0" lang="ru-RU" sz="1800" spc="-12" strike="noStrike">
                <a:latin typeface="Times New Roman"/>
              </a:rPr>
              <a:t>многие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12" strike="noStrike">
                <a:latin typeface="Times New Roman"/>
              </a:rPr>
              <a:t>актуальные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12" strike="noStrike">
                <a:latin typeface="Times New Roman"/>
              </a:rPr>
              <a:t>проблемы</a:t>
            </a:r>
            <a:r>
              <a:rPr b="0" lang="ru-RU" sz="1800" spc="-1" strike="noStrike">
                <a:latin typeface="Times New Roman"/>
              </a:rPr>
              <a:t>	</a:t>
            </a:r>
            <a:r>
              <a:rPr b="0" lang="ru-RU" sz="1800" spc="-12" strike="noStrike">
                <a:latin typeface="Times New Roman"/>
              </a:rPr>
              <a:t>современной педагогики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12" strike="noStrike">
                <a:latin typeface="Times New Roman"/>
              </a:rPr>
              <a:t> психологии,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связанные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с:</a:t>
            </a:r>
            <a:r>
              <a:rPr b="0" lang="ru-RU" sz="1800" spc="-21" strike="noStrike">
                <a:latin typeface="Times New Roman"/>
              </a:rPr>
              <a:t>художественным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образованием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воспитанием детей;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6" name="object 5"/>
          <p:cNvSpPr/>
          <p:nvPr/>
        </p:nvSpPr>
        <p:spPr>
          <a:xfrm>
            <a:off x="1336680" y="2613240"/>
            <a:ext cx="366948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формированием</a:t>
            </a:r>
            <a:r>
              <a:rPr b="0" lang="ru-RU" sz="1800" spc="-1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эстетического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вкуса;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7" name="object 6"/>
          <p:cNvSpPr/>
          <p:nvPr/>
        </p:nvSpPr>
        <p:spPr>
          <a:xfrm>
            <a:off x="1336680" y="3162600"/>
            <a:ext cx="28026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нравственным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воспитанием;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8" name="object 7"/>
          <p:cNvSpPr/>
          <p:nvPr/>
        </p:nvSpPr>
        <p:spPr>
          <a:xfrm>
            <a:off x="1336680" y="3711960"/>
            <a:ext cx="46839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развитием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коммуникативных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качеств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личности;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9" name="object 8"/>
          <p:cNvSpPr/>
          <p:nvPr/>
        </p:nvSpPr>
        <p:spPr>
          <a:xfrm>
            <a:off x="979560" y="4261680"/>
            <a:ext cx="46782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6972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воспитанием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воли,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развитием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памяти,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1" strike="noStrike">
                <a:latin typeface="Times New Roman"/>
              </a:rPr>
              <a:t>воображения,</a:t>
            </a:r>
            <a:r>
              <a:rPr b="0" lang="ru-RU" sz="1800" spc="-12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инициативности,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фантазии,</a:t>
            </a:r>
            <a:r>
              <a:rPr b="0" lang="ru-RU" sz="1800" spc="11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речи;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0" name="object 9"/>
          <p:cNvSpPr/>
          <p:nvPr/>
        </p:nvSpPr>
        <p:spPr>
          <a:xfrm>
            <a:off x="979560" y="5086080"/>
            <a:ext cx="46807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567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созданием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положительного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эмоционального </a:t>
            </a:r>
            <a:r>
              <a:rPr b="0" lang="ru-RU" sz="1800" spc="-1" strike="noStrike">
                <a:latin typeface="Times New Roman"/>
              </a:rPr>
              <a:t>настроя,</a:t>
            </a:r>
            <a:r>
              <a:rPr b="0" lang="ru-RU" sz="1800" spc="-12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снятием</a:t>
            </a:r>
            <a:r>
              <a:rPr b="0" lang="ru-RU" sz="1800" spc="5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напряжённости,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решением конфликтных</a:t>
            </a:r>
            <a:r>
              <a:rPr b="0" lang="ru-RU" sz="1800" spc="-1" strike="noStrike">
                <a:latin typeface="Times New Roman"/>
              </a:rPr>
              <a:t> ситуаций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через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игру.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51" name="object 10"/>
          <p:cNvGrpSpPr/>
          <p:nvPr/>
        </p:nvGrpSpPr>
        <p:grpSpPr>
          <a:xfrm>
            <a:off x="631080" y="512280"/>
            <a:ext cx="6899760" cy="4847400"/>
            <a:chOff x="631080" y="512280"/>
            <a:chExt cx="6899760" cy="4847400"/>
          </a:xfrm>
        </p:grpSpPr>
        <p:sp>
          <p:nvSpPr>
            <p:cNvPr id="252" name="object 11"/>
            <p:cNvSpPr/>
            <p:nvPr/>
          </p:nvSpPr>
          <p:spPr>
            <a:xfrm>
              <a:off x="631080" y="51228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3"/>
                  </a:lnTo>
                  <a:lnTo>
                    <a:pt x="466344" y="269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object 12"/>
            <p:cNvSpPr/>
            <p:nvPr/>
          </p:nvSpPr>
          <p:spPr>
            <a:xfrm>
              <a:off x="713160" y="51228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875"/>
                  </a:lnTo>
                  <a:lnTo>
                    <a:pt x="0" y="5396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4" name="object 13" descr=""/>
            <p:cNvPicPr/>
            <p:nvPr/>
          </p:nvPicPr>
          <p:blipFill>
            <a:blip r:embed="rId2"/>
            <a:stretch/>
          </p:blipFill>
          <p:spPr>
            <a:xfrm>
              <a:off x="1073160" y="1953360"/>
              <a:ext cx="219240" cy="237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5" name="object 14" descr=""/>
            <p:cNvPicPr/>
            <p:nvPr/>
          </p:nvPicPr>
          <p:blipFill>
            <a:blip r:embed="rId3"/>
            <a:stretch/>
          </p:blipFill>
          <p:spPr>
            <a:xfrm>
              <a:off x="1051560" y="3182760"/>
              <a:ext cx="219240" cy="24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object 15" descr=""/>
            <p:cNvPicPr/>
            <p:nvPr/>
          </p:nvPicPr>
          <p:blipFill>
            <a:blip r:embed="rId4"/>
            <a:stretch/>
          </p:blipFill>
          <p:spPr>
            <a:xfrm>
              <a:off x="1051560" y="4280400"/>
              <a:ext cx="219240" cy="24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7" name="object 16" descr=""/>
            <p:cNvPicPr/>
            <p:nvPr/>
          </p:nvPicPr>
          <p:blipFill>
            <a:blip r:embed="rId5"/>
            <a:stretch/>
          </p:blipFill>
          <p:spPr>
            <a:xfrm>
              <a:off x="1051560" y="2688840"/>
              <a:ext cx="219240" cy="24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object 17" descr=""/>
            <p:cNvPicPr/>
            <p:nvPr/>
          </p:nvPicPr>
          <p:blipFill>
            <a:blip r:embed="rId6"/>
            <a:stretch/>
          </p:blipFill>
          <p:spPr>
            <a:xfrm>
              <a:off x="1051560" y="3731760"/>
              <a:ext cx="219240" cy="24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9" name="object 18" descr=""/>
            <p:cNvPicPr/>
            <p:nvPr/>
          </p:nvPicPr>
          <p:blipFill>
            <a:blip r:embed="rId7"/>
            <a:stretch/>
          </p:blipFill>
          <p:spPr>
            <a:xfrm>
              <a:off x="1051560" y="5122080"/>
              <a:ext cx="219240" cy="23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0" name="object 19"/>
            <p:cNvSpPr/>
            <p:nvPr/>
          </p:nvSpPr>
          <p:spPr>
            <a:xfrm>
              <a:off x="6969240" y="1069200"/>
              <a:ext cx="466200" cy="549000"/>
            </a:xfrm>
            <a:custGeom>
              <a:avLst/>
              <a:gdLst/>
              <a:ahLst/>
              <a:rect l="l" t="t" r="r" b="b"/>
              <a:pathLst>
                <a:path w="466725" h="549275">
                  <a:moveTo>
                    <a:pt x="0" y="0"/>
                  </a:moveTo>
                  <a:lnTo>
                    <a:pt x="0" y="548767"/>
                  </a:lnTo>
                  <a:lnTo>
                    <a:pt x="466344" y="274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object 20"/>
            <p:cNvSpPr/>
            <p:nvPr/>
          </p:nvSpPr>
          <p:spPr>
            <a:xfrm>
              <a:off x="7064640" y="1069200"/>
              <a:ext cx="466200" cy="549000"/>
            </a:xfrm>
            <a:custGeom>
              <a:avLst/>
              <a:gdLst/>
              <a:ahLst/>
              <a:rect l="l" t="t" r="r" b="b"/>
              <a:pathLst>
                <a:path w="466725" h="549275">
                  <a:moveTo>
                    <a:pt x="0" y="0"/>
                  </a:moveTo>
                  <a:lnTo>
                    <a:pt x="466343" y="274447"/>
                  </a:lnTo>
                  <a:lnTo>
                    <a:pt x="0" y="5487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2" name="object 21"/>
          <p:cNvSpPr/>
          <p:nvPr/>
        </p:nvSpPr>
        <p:spPr>
          <a:xfrm>
            <a:off x="7625160" y="979560"/>
            <a:ext cx="3493080" cy="44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ru-RU" sz="1800" spc="-21" strike="noStrike">
                <a:latin typeface="Times New Roman"/>
              </a:rPr>
              <a:t>Театр </a:t>
            </a:r>
            <a:r>
              <a:rPr b="0" lang="ru-RU" sz="1800" spc="-1" strike="noStrike">
                <a:latin typeface="Times New Roman"/>
              </a:rPr>
              <a:t>раскрывает</a:t>
            </a:r>
            <a:r>
              <a:rPr b="0" lang="ru-RU" sz="1800" spc="9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духовный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творческий</a:t>
            </a:r>
            <a:r>
              <a:rPr b="0" lang="ru-RU" sz="1800" spc="3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потенциал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ребёнка</a:t>
            </a:r>
            <a:r>
              <a:rPr b="0" lang="ru-RU" sz="1800" spc="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даёт </a:t>
            </a:r>
            <a:r>
              <a:rPr b="0" lang="ru-RU" sz="1800" spc="-1" strike="noStrike">
                <a:latin typeface="Times New Roman"/>
              </a:rPr>
              <a:t>возможность</a:t>
            </a:r>
            <a:r>
              <a:rPr b="0" lang="ru-RU" sz="1800" spc="324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адаптироваться</a:t>
            </a:r>
            <a:r>
              <a:rPr b="0" lang="ru-RU" sz="1800" spc="38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ему</a:t>
            </a:r>
            <a:r>
              <a:rPr b="0" lang="ru-RU" sz="1800" spc="378" strike="noStrike">
                <a:latin typeface="Times New Roman"/>
              </a:rPr>
              <a:t>  </a:t>
            </a:r>
            <a:r>
              <a:rPr b="0" lang="ru-RU" sz="1800" spc="-52" strike="noStrike">
                <a:latin typeface="Times New Roman"/>
              </a:rPr>
              <a:t>в </a:t>
            </a:r>
            <a:r>
              <a:rPr b="0" lang="ru-RU" sz="1800" spc="-1" strike="noStrike">
                <a:latin typeface="Times New Roman"/>
              </a:rPr>
              <a:t>социальной</a:t>
            </a:r>
            <a:r>
              <a:rPr b="0" lang="ru-RU" sz="1800" spc="21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среде.</a:t>
            </a:r>
            <a:r>
              <a:rPr b="0" lang="ru-RU" sz="1800" spc="25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Он</a:t>
            </a:r>
            <a:r>
              <a:rPr b="0" lang="ru-RU" sz="1800" spc="24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воздействует</a:t>
            </a:r>
            <a:r>
              <a:rPr b="0" lang="ru-RU" sz="1800" spc="304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на </a:t>
            </a:r>
            <a:r>
              <a:rPr b="0" lang="ru-RU" sz="1800" spc="-1" strike="noStrike">
                <a:latin typeface="Times New Roman"/>
              </a:rPr>
              <a:t>маленьких зрителей</a:t>
            </a:r>
            <a:r>
              <a:rPr b="0" lang="ru-RU" sz="1800" spc="3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целым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комплексом художественных средств. Профессиональное использование театра оказывает большую помощь в повседневной работе с детьми для развития в детях умственного, нравственного, эстетического воспитания. Создает детям хорошее настроение, обогащает впечатлениями, вызывает у них положительные эмоции.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object 2"/>
          <p:cNvGrpSpPr/>
          <p:nvPr/>
        </p:nvGrpSpPr>
        <p:grpSpPr>
          <a:xfrm>
            <a:off x="283320" y="265320"/>
            <a:ext cx="11617200" cy="6313680"/>
            <a:chOff x="283320" y="265320"/>
            <a:chExt cx="11617200" cy="6313680"/>
          </a:xfrm>
        </p:grpSpPr>
        <p:pic>
          <p:nvPicPr>
            <p:cNvPr id="264" name="object 3" descr=""/>
            <p:cNvPicPr/>
            <p:nvPr/>
          </p:nvPicPr>
          <p:blipFill>
            <a:blip r:embed="rId1"/>
            <a:stretch/>
          </p:blipFill>
          <p:spPr>
            <a:xfrm>
              <a:off x="283320" y="265320"/>
              <a:ext cx="11617200" cy="631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object 4"/>
            <p:cNvSpPr/>
            <p:nvPr/>
          </p:nvSpPr>
          <p:spPr>
            <a:xfrm>
              <a:off x="631080" y="676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0" y="539622"/>
                  </a:lnTo>
                  <a:lnTo>
                    <a:pt x="466344" y="269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object 5"/>
            <p:cNvSpPr/>
            <p:nvPr/>
          </p:nvSpPr>
          <p:spPr>
            <a:xfrm>
              <a:off x="713160" y="676800"/>
              <a:ext cx="466200" cy="539280"/>
            </a:xfrm>
            <a:custGeom>
              <a:avLst/>
              <a:gdLst/>
              <a:ahLst/>
              <a:rect l="l" t="t" r="r" b="b"/>
              <a:pathLst>
                <a:path w="466725" h="539750">
                  <a:moveTo>
                    <a:pt x="0" y="0"/>
                  </a:moveTo>
                  <a:lnTo>
                    <a:pt x="466344" y="269875"/>
                  </a:lnTo>
                  <a:lnTo>
                    <a:pt x="0" y="5396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7" name="object 6"/>
          <p:cNvSpPr/>
          <p:nvPr/>
        </p:nvSpPr>
        <p:spPr>
          <a:xfrm>
            <a:off x="1364040" y="701640"/>
            <a:ext cx="6883560" cy="16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Через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ребенок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научится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без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лишнего</a:t>
            </a:r>
            <a:r>
              <a:rPr b="0" lang="ru-RU" sz="1800" spc="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труда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понимать </a:t>
            </a:r>
            <a:r>
              <a:rPr b="0" lang="ru-RU" sz="1800" spc="-1" strike="noStrike">
                <a:latin typeface="Times New Roman"/>
              </a:rPr>
              <a:t>человеческие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взаимоотношения,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достоинству</a:t>
            </a:r>
            <a:r>
              <a:rPr b="0" lang="ru-RU" sz="1800" spc="-131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будет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ценить </a:t>
            </a:r>
            <a:r>
              <a:rPr b="0" lang="ru-RU" sz="1800" spc="-1" strike="noStrike">
                <a:latin typeface="Times New Roman"/>
              </a:rPr>
              <a:t>искренность,</a:t>
            </a:r>
            <a:r>
              <a:rPr b="0" lang="ru-RU" sz="1800" spc="58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доброту,</a:t>
            </a:r>
            <a:r>
              <a:rPr b="0" lang="ru-RU" sz="1800" spc="-1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честность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5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всегда </a:t>
            </a:r>
            <a:r>
              <a:rPr b="0" lang="ru-RU" sz="1800" spc="-12" strike="noStrike">
                <a:latin typeface="Times New Roman"/>
              </a:rPr>
              <a:t>отдавать</a:t>
            </a:r>
            <a:r>
              <a:rPr b="0" lang="ru-RU" sz="1800" spc="-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себе</a:t>
            </a:r>
            <a:r>
              <a:rPr b="0" lang="ru-RU" sz="1800" spc="7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отчет</a:t>
            </a:r>
            <a:r>
              <a:rPr b="0" lang="ru-RU" sz="1800" spc="-14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29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том,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-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такое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хорошо,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а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-7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такое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плохо.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</a:t>
            </a:r>
            <a:r>
              <a:rPr b="0" lang="ru-RU" sz="1800" spc="12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помогает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видеть в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каждом </a:t>
            </a:r>
            <a:r>
              <a:rPr b="0" lang="ru-RU" sz="1800" spc="-1" strike="noStrike">
                <a:latin typeface="Times New Roman"/>
              </a:rPr>
              <a:t>ребенке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то,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что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выгодно</a:t>
            </a:r>
            <a:r>
              <a:rPr b="0" lang="ru-RU" sz="1800" spc="-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отличает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его</a:t>
            </a:r>
            <a:r>
              <a:rPr b="0" lang="ru-RU" sz="1800" spc="-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других,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ту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изюминку,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которая </a:t>
            </a:r>
            <a:r>
              <a:rPr b="0" lang="ru-RU" sz="1800" spc="-1" strike="noStrike">
                <a:latin typeface="Times New Roman"/>
              </a:rPr>
              <a:t>делает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его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личность</a:t>
            </a:r>
            <a:r>
              <a:rPr b="0" lang="ru-RU" sz="1800" spc="-12" strike="noStrike">
                <a:latin typeface="Times New Roman"/>
              </a:rPr>
              <a:t> неповторимой.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8" name="object 7"/>
          <p:cNvSpPr/>
          <p:nvPr/>
        </p:nvSpPr>
        <p:spPr>
          <a:xfrm>
            <a:off x="4444920" y="3356640"/>
            <a:ext cx="6870960" cy="16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Театральные</a:t>
            </a:r>
            <a:r>
              <a:rPr b="0" lang="ru-RU" sz="1800" spc="10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импровизации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позволяют</a:t>
            </a:r>
            <a:r>
              <a:rPr b="0" lang="ru-RU" sz="1800" spc="-1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детям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сформировать </a:t>
            </a:r>
            <a:r>
              <a:rPr b="0" lang="ru-RU" sz="1800" spc="-1" strike="noStrike">
                <a:latin typeface="Times New Roman"/>
              </a:rPr>
              <a:t>полноценные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представления</a:t>
            </a:r>
            <a:r>
              <a:rPr b="0" lang="ru-RU" sz="1800" spc="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мире,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дают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возможность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юному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актеру </a:t>
            </a:r>
            <a:r>
              <a:rPr b="0" lang="ru-RU" sz="1800" spc="-1" strike="noStrike">
                <a:latin typeface="Times New Roman"/>
              </a:rPr>
              <a:t>выплеснуть свою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энергию.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Кому</a:t>
            </a:r>
            <a:r>
              <a:rPr b="0" lang="ru-RU" sz="1800" spc="-13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раннем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детстве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посчастливилось прикоснуться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</a:t>
            </a:r>
            <a:r>
              <a:rPr b="0" lang="ru-RU" sz="1800" spc="24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волшебству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театрального</a:t>
            </a:r>
            <a:r>
              <a:rPr b="0" lang="ru-RU" sz="1800" spc="13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искусства,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тот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всегда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будет находить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вокруг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себя доброе</a:t>
            </a:r>
            <a:r>
              <a:rPr b="0" lang="ru-RU" sz="1800" spc="-11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светлое,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тот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никогда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не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очерствеет </a:t>
            </a:r>
            <a:r>
              <a:rPr b="0" lang="ru-RU" sz="1800" spc="-1" strike="noStrike">
                <a:latin typeface="Times New Roman"/>
              </a:rPr>
              <a:t>душой,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не</a:t>
            </a:r>
            <a:r>
              <a:rPr b="0" lang="ru-RU" sz="1800" spc="3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обеднеет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духовно.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69" name="object 8"/>
          <p:cNvGrpSpPr/>
          <p:nvPr/>
        </p:nvGrpSpPr>
        <p:grpSpPr>
          <a:xfrm>
            <a:off x="540000" y="768240"/>
            <a:ext cx="11088000" cy="5171760"/>
            <a:chOff x="540000" y="768240"/>
            <a:chExt cx="11088000" cy="5171760"/>
          </a:xfrm>
        </p:grpSpPr>
        <p:sp>
          <p:nvSpPr>
            <p:cNvPr id="270" name="object 9"/>
            <p:cNvSpPr/>
            <p:nvPr/>
          </p:nvSpPr>
          <p:spPr>
            <a:xfrm>
              <a:off x="3861000" y="3126240"/>
              <a:ext cx="451800" cy="526320"/>
            </a:xfrm>
            <a:custGeom>
              <a:avLst/>
              <a:gdLst/>
              <a:ahLst/>
              <a:rect l="l" t="t" r="r" b="b"/>
              <a:pathLst>
                <a:path w="466725" h="549275">
                  <a:moveTo>
                    <a:pt x="0" y="0"/>
                  </a:moveTo>
                  <a:lnTo>
                    <a:pt x="0" y="548766"/>
                  </a:lnTo>
                  <a:lnTo>
                    <a:pt x="466343" y="27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39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object 10"/>
            <p:cNvSpPr/>
            <p:nvPr/>
          </p:nvSpPr>
          <p:spPr>
            <a:xfrm>
              <a:off x="3932280" y="3126240"/>
              <a:ext cx="460440" cy="526320"/>
            </a:xfrm>
            <a:custGeom>
              <a:avLst/>
              <a:gdLst/>
              <a:ahLst/>
              <a:rect l="l" t="t" r="r" b="b"/>
              <a:pathLst>
                <a:path w="475614" h="549275">
                  <a:moveTo>
                    <a:pt x="0" y="0"/>
                  </a:moveTo>
                  <a:lnTo>
                    <a:pt x="475488" y="274446"/>
                  </a:lnTo>
                  <a:lnTo>
                    <a:pt x="0" y="5487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2a3d5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2" name="object 11" descr=""/>
            <p:cNvPicPr/>
            <p:nvPr/>
          </p:nvPicPr>
          <p:blipFill>
            <a:blip r:embed="rId2"/>
            <a:stretch/>
          </p:blipFill>
          <p:spPr>
            <a:xfrm>
              <a:off x="540000" y="2714400"/>
              <a:ext cx="3258720" cy="322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3" name="object 12" descr=""/>
            <p:cNvPicPr/>
            <p:nvPr/>
          </p:nvPicPr>
          <p:blipFill>
            <a:blip r:embed="rId3"/>
            <a:stretch/>
          </p:blipFill>
          <p:spPr>
            <a:xfrm>
              <a:off x="8723520" y="768240"/>
              <a:ext cx="2904480" cy="19458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2942640" y="450000"/>
            <a:ext cx="6965640" cy="1159920"/>
          </a:xfrm>
          <a:prstGeom prst="rect">
            <a:avLst/>
          </a:prstGeom>
          <a:noFill/>
          <a:ln w="0">
            <a:noFill/>
          </a:ln>
        </p:spPr>
        <p:txBody>
          <a:bodyPr lIns="0" rIns="0" tIns="14760" bIns="0" anchor="t">
            <a:noAutofit/>
          </a:bodyPr>
          <a:p>
            <a:pPr marL="12600">
              <a:lnSpc>
                <a:spcPct val="100000"/>
              </a:lnSpc>
              <a:spcBef>
                <a:spcPts val="113"/>
              </a:spcBef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Игра</a:t>
            </a:r>
            <a:r>
              <a:rPr b="1" lang="ru-RU" sz="2000" spc="-14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</a:t>
            </a:r>
            <a:r>
              <a:rPr b="1" lang="ru-RU" sz="2000" spc="-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театр</a:t>
            </a:r>
            <a:r>
              <a:rPr b="1" lang="ru-RU" sz="2000" spc="2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2" strike="noStrike">
                <a:solidFill>
                  <a:srgbClr val="000000"/>
                </a:solidFill>
                <a:latin typeface="Times New Roman"/>
              </a:rPr>
              <a:t>развивает</a:t>
            </a:r>
            <a:r>
              <a:rPr b="1" lang="ru-RU" sz="200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такие</a:t>
            </a:r>
            <a:r>
              <a:rPr b="1" lang="ru-RU" sz="2000" spc="-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навыки</a:t>
            </a:r>
            <a:r>
              <a:rPr b="1" lang="ru-RU" sz="2000" spc="-8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1" lang="ru-RU" sz="2000" spc="-12" strike="noStrike">
                <a:solidFill>
                  <a:srgbClr val="000000"/>
                </a:solidFill>
                <a:latin typeface="Times New Roman"/>
              </a:rPr>
              <a:t> умения:</a:t>
            </a:r>
            <a:endParaRPr b="0" lang="ru-RU" sz="2000" spc="-1" strike="noStrike">
              <a:latin typeface="Calibri"/>
            </a:endParaRPr>
          </a:p>
        </p:txBody>
      </p:sp>
      <p:sp>
        <p:nvSpPr>
          <p:cNvPr id="275" name="object 3"/>
          <p:cNvSpPr/>
          <p:nvPr/>
        </p:nvSpPr>
        <p:spPr>
          <a:xfrm>
            <a:off x="864360" y="789120"/>
            <a:ext cx="4880160" cy="22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6044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Память.</a:t>
            </a:r>
            <a:endParaRPr b="0" lang="ru-RU" sz="1800" spc="-1" strike="noStrike">
              <a:latin typeface="Arial"/>
            </a:endParaRPr>
          </a:p>
          <a:p>
            <a:pPr marL="12600" indent="44820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r>
              <a:rPr b="0" lang="ru-RU" sz="1800" spc="-12" strike="noStrike">
                <a:latin typeface="Times New Roman"/>
              </a:rPr>
              <a:t>Знакомство</a:t>
            </a:r>
            <a:r>
              <a:rPr b="0" lang="ru-RU" sz="1800" spc="-13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-1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героями,</a:t>
            </a:r>
            <a:r>
              <a:rPr b="0" lang="ru-RU" sz="1800" spc="-9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заучивание отдельных </a:t>
            </a:r>
            <a:r>
              <a:rPr b="0" lang="ru-RU" sz="1800" spc="-1" strike="noStrike">
                <a:latin typeface="Times New Roman"/>
              </a:rPr>
              <a:t>слов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целых</a:t>
            </a:r>
            <a:r>
              <a:rPr b="0" lang="ru-RU" sz="1800" spc="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ролей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способствует</a:t>
            </a:r>
            <a:r>
              <a:rPr b="0" lang="ru-RU" sz="1800" spc="-9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развитию </a:t>
            </a:r>
            <a:r>
              <a:rPr b="0" lang="ru-RU" sz="1800" spc="-1" strike="noStrike">
                <a:latin typeface="Times New Roman"/>
              </a:rPr>
              <a:t>памяти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 младших</a:t>
            </a:r>
            <a:r>
              <a:rPr b="0" lang="ru-RU" sz="1800" spc="69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школьников.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Ребёнок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учится </a:t>
            </a:r>
            <a:r>
              <a:rPr b="0" lang="ru-RU" sz="1800" spc="-1" strike="noStrike">
                <a:latin typeface="Times New Roman"/>
              </a:rPr>
              <a:t>не </a:t>
            </a:r>
            <a:r>
              <a:rPr b="0" lang="ru-RU" sz="1800" spc="-21" strike="noStrike">
                <a:latin typeface="Times New Roman"/>
              </a:rPr>
              <a:t>только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запоминать,</a:t>
            </a:r>
            <a:r>
              <a:rPr b="0" lang="ru-RU" sz="1800" spc="-1" strike="noStrike">
                <a:latin typeface="Times New Roman"/>
              </a:rPr>
              <a:t> но</a:t>
            </a:r>
            <a:r>
              <a:rPr b="0" lang="ru-RU" sz="1800" spc="-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выстраивать </a:t>
            </a:r>
            <a:r>
              <a:rPr b="0" lang="ru-RU" sz="1800" spc="-1" strike="noStrike">
                <a:latin typeface="Times New Roman"/>
              </a:rPr>
              <a:t>логические</a:t>
            </a:r>
            <a:r>
              <a:rPr b="0" lang="ru-RU" sz="1800" spc="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7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речевые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последовательности, </a:t>
            </a:r>
            <a:r>
              <a:rPr b="0" lang="ru-RU" sz="1800" spc="-26" strike="noStrike">
                <a:latin typeface="Times New Roman"/>
              </a:rPr>
              <a:t>так </a:t>
            </a:r>
            <a:r>
              <a:rPr b="0" lang="ru-RU" sz="1800" spc="-1" strike="noStrike">
                <a:latin typeface="Times New Roman"/>
              </a:rPr>
              <a:t>как</a:t>
            </a:r>
            <a:r>
              <a:rPr b="0" lang="ru-RU" sz="1800" spc="-7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кукольный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спектакль</a:t>
            </a:r>
            <a:r>
              <a:rPr b="0" lang="ru-RU" sz="1800" spc="13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—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это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определённая цепочка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слов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действий.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6" name="object 4"/>
          <p:cNvSpPr/>
          <p:nvPr/>
        </p:nvSpPr>
        <p:spPr>
          <a:xfrm>
            <a:off x="831960" y="905400"/>
            <a:ext cx="310680" cy="329040"/>
          </a:xfrm>
          <a:custGeom>
            <a:avLst/>
            <a:gdLst/>
            <a:ahLst/>
            <a:rect l="l" t="t" r="r" b="b"/>
            <a:pathLst>
              <a:path w="311150" h="329565">
                <a:moveTo>
                  <a:pt x="155448" y="0"/>
                </a:moveTo>
                <a:lnTo>
                  <a:pt x="106314" y="8388"/>
                </a:lnTo>
                <a:lnTo>
                  <a:pt x="63642" y="31747"/>
                </a:lnTo>
                <a:lnTo>
                  <a:pt x="29992" y="67372"/>
                </a:lnTo>
                <a:lnTo>
                  <a:pt x="7924" y="112556"/>
                </a:lnTo>
                <a:lnTo>
                  <a:pt x="0" y="164591"/>
                </a:lnTo>
                <a:lnTo>
                  <a:pt x="7924" y="216627"/>
                </a:lnTo>
                <a:lnTo>
                  <a:pt x="29992" y="261811"/>
                </a:lnTo>
                <a:lnTo>
                  <a:pt x="63642" y="297436"/>
                </a:lnTo>
                <a:lnTo>
                  <a:pt x="106314" y="320795"/>
                </a:lnTo>
                <a:lnTo>
                  <a:pt x="155448" y="329184"/>
                </a:lnTo>
                <a:lnTo>
                  <a:pt x="204581" y="320795"/>
                </a:lnTo>
                <a:lnTo>
                  <a:pt x="247253" y="297436"/>
                </a:lnTo>
                <a:lnTo>
                  <a:pt x="280903" y="261811"/>
                </a:lnTo>
                <a:lnTo>
                  <a:pt x="302971" y="216627"/>
                </a:lnTo>
                <a:lnTo>
                  <a:pt x="310896" y="164591"/>
                </a:lnTo>
                <a:lnTo>
                  <a:pt x="302971" y="112556"/>
                </a:lnTo>
                <a:lnTo>
                  <a:pt x="280903" y="67372"/>
                </a:lnTo>
                <a:lnTo>
                  <a:pt x="247253" y="31747"/>
                </a:lnTo>
                <a:lnTo>
                  <a:pt x="204581" y="8388"/>
                </a:lnTo>
                <a:lnTo>
                  <a:pt x="155448" y="0"/>
                </a:lnTo>
                <a:close/>
              </a:path>
            </a:pathLst>
          </a:custGeom>
          <a:solidFill>
            <a:srgbClr val="7683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object 5"/>
          <p:cNvSpPr/>
          <p:nvPr/>
        </p:nvSpPr>
        <p:spPr>
          <a:xfrm>
            <a:off x="720360" y="925560"/>
            <a:ext cx="50245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1852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8" name="object 7"/>
          <p:cNvSpPr/>
          <p:nvPr/>
        </p:nvSpPr>
        <p:spPr>
          <a:xfrm>
            <a:off x="6807600" y="954360"/>
            <a:ext cx="1400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79" name="object 9" descr=""/>
          <p:cNvPicPr/>
          <p:nvPr/>
        </p:nvPicPr>
        <p:blipFill>
          <a:blip r:embed="rId1"/>
          <a:stretch/>
        </p:blipFill>
        <p:spPr>
          <a:xfrm>
            <a:off x="864360" y="3625200"/>
            <a:ext cx="3885840" cy="2212920"/>
          </a:xfrm>
          <a:prstGeom prst="rect">
            <a:avLst/>
          </a:prstGeom>
          <a:ln w="0">
            <a:noFill/>
          </a:ln>
        </p:spPr>
      </p:pic>
      <p:sp>
        <p:nvSpPr>
          <p:cNvPr id="280" name="object 5"/>
          <p:cNvSpPr/>
          <p:nvPr/>
        </p:nvSpPr>
        <p:spPr>
          <a:xfrm>
            <a:off x="6947640" y="905400"/>
            <a:ext cx="4880160" cy="16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     </a:t>
            </a:r>
            <a:r>
              <a:rPr b="0" lang="ru-RU" sz="1800" spc="-1" strike="noStrike">
                <a:latin typeface="Times New Roman"/>
              </a:rPr>
              <a:t>Чувства уважения и такта, навыки общения.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     </a:t>
            </a:r>
            <a:r>
              <a:rPr b="0" lang="ru-RU" sz="1800" spc="-1" strike="noStrike">
                <a:latin typeface="Times New Roman"/>
              </a:rPr>
              <a:t>Когда ребёнок участвуют в связке с другими детьми,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ему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приходится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встраиваться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в </a:t>
            </a:r>
            <a:r>
              <a:rPr b="0" lang="ru-RU" sz="1800" spc="-1" strike="noStrike">
                <a:latin typeface="Times New Roman"/>
              </a:rPr>
              <a:t>общепринятые</a:t>
            </a:r>
            <a:r>
              <a:rPr b="0" lang="ru-RU" sz="1800" spc="-8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социальные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рамки.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Быть </a:t>
            </a:r>
            <a:r>
              <a:rPr b="0" lang="ru-RU" sz="1800" spc="-1" strike="noStrike">
                <a:latin typeface="Times New Roman"/>
              </a:rPr>
              <a:t>тактичным,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уважительным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отношению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52" strike="noStrike">
                <a:latin typeface="Times New Roman"/>
              </a:rPr>
              <a:t>к </a:t>
            </a:r>
            <a:r>
              <a:rPr b="0" lang="ru-RU" sz="1800" spc="-1" strike="noStrike">
                <a:latin typeface="Times New Roman"/>
              </a:rPr>
              <a:t>другим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детям,</a:t>
            </a:r>
            <a:r>
              <a:rPr b="0" lang="ru-RU" sz="1800" spc="-11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сдерживать</a:t>
            </a:r>
            <a:r>
              <a:rPr b="0" lang="ru-RU" sz="1800" spc="1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свои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эмоции.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81" name="Рисунок 12" descr=""/>
          <p:cNvPicPr/>
          <p:nvPr/>
        </p:nvPicPr>
        <p:blipFill>
          <a:blip r:embed="rId2"/>
          <a:stretch/>
        </p:blipFill>
        <p:spPr>
          <a:xfrm>
            <a:off x="6824880" y="970560"/>
            <a:ext cx="316800" cy="328680"/>
          </a:xfrm>
          <a:prstGeom prst="rect">
            <a:avLst/>
          </a:prstGeom>
          <a:ln w="0">
            <a:noFill/>
          </a:ln>
        </p:spPr>
      </p:pic>
      <p:sp>
        <p:nvSpPr>
          <p:cNvPr id="282" name="object 5"/>
          <p:cNvSpPr/>
          <p:nvPr/>
        </p:nvSpPr>
        <p:spPr>
          <a:xfrm>
            <a:off x="6877800" y="970560"/>
            <a:ext cx="4880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83" name="Рисунок 15" descr=""/>
          <p:cNvPicPr/>
          <p:nvPr/>
        </p:nvPicPr>
        <p:blipFill>
          <a:blip r:embed="rId3"/>
          <a:stretch/>
        </p:blipFill>
        <p:spPr>
          <a:xfrm>
            <a:off x="7848720" y="3012480"/>
            <a:ext cx="2499120" cy="262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object 2" descr=""/>
          <p:cNvPicPr/>
          <p:nvPr/>
        </p:nvPicPr>
        <p:blipFill>
          <a:blip r:embed="rId1"/>
          <a:stretch/>
        </p:blipFill>
        <p:spPr>
          <a:xfrm>
            <a:off x="287280" y="380880"/>
            <a:ext cx="11617200" cy="6313680"/>
          </a:xfrm>
          <a:prstGeom prst="rect">
            <a:avLst/>
          </a:prstGeom>
          <a:ln w="0">
            <a:noFill/>
          </a:ln>
        </p:spPr>
      </p:pic>
      <p:sp>
        <p:nvSpPr>
          <p:cNvPr id="285" name="object 3"/>
          <p:cNvSpPr/>
          <p:nvPr/>
        </p:nvSpPr>
        <p:spPr>
          <a:xfrm>
            <a:off x="1333440" y="830520"/>
            <a:ext cx="40122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latin typeface="Times New Roman"/>
              </a:rPr>
              <a:t>Образное </a:t>
            </a:r>
            <a:r>
              <a:rPr b="0" lang="ru-RU" sz="1800" spc="-12" strike="noStrike">
                <a:latin typeface="Times New Roman"/>
              </a:rPr>
              <a:t>мышление.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0" lang="ru-RU" sz="1800" spc="-32" strike="noStrike">
                <a:latin typeface="Times New Roman"/>
              </a:rPr>
              <a:t>Ребёнку,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участвующему</a:t>
            </a:r>
            <a:r>
              <a:rPr b="0" lang="ru-RU" sz="1800" spc="-13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 </a:t>
            </a:r>
            <a:r>
              <a:rPr b="0" lang="ru-RU" sz="1800" spc="-12" strike="noStrike">
                <a:latin typeface="Times New Roman"/>
              </a:rPr>
              <a:t>представлении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6" name="object 4"/>
          <p:cNvSpPr/>
          <p:nvPr/>
        </p:nvSpPr>
        <p:spPr>
          <a:xfrm>
            <a:off x="884880" y="1379880"/>
            <a:ext cx="4284000" cy="24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2" strike="noStrike">
                <a:latin typeface="Times New Roman"/>
              </a:rPr>
              <a:t>кукольного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театра,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важно</a:t>
            </a:r>
            <a:r>
              <a:rPr b="0" lang="ru-RU" sz="1800" spc="-5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видеть</a:t>
            </a:r>
            <a:r>
              <a:rPr b="0" lang="ru-RU" sz="1800" spc="-97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полную </a:t>
            </a:r>
            <a:r>
              <a:rPr b="0" lang="ru-RU" sz="1800" spc="-1" strike="noStrike">
                <a:latin typeface="Times New Roman"/>
              </a:rPr>
              <a:t>картину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действия.</a:t>
            </a:r>
            <a:r>
              <a:rPr b="0" lang="ru-RU" sz="1800" spc="-1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Очень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важны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репетиции </a:t>
            </a:r>
            <a:r>
              <a:rPr b="0" lang="ru-RU" sz="1800" spc="-1" strike="noStrike">
                <a:latin typeface="Times New Roman"/>
              </a:rPr>
              <a:t>спектакля,</a:t>
            </a:r>
            <a:r>
              <a:rPr b="0" lang="ru-RU" sz="1800" spc="-2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так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как</a:t>
            </a:r>
            <a:r>
              <a:rPr b="0" lang="ru-RU" sz="1800" spc="-7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ребёнку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трудно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сразу </a:t>
            </a:r>
            <a:r>
              <a:rPr b="0" lang="ru-RU" sz="1800" spc="-1" strike="noStrike">
                <a:latin typeface="Times New Roman"/>
              </a:rPr>
              <a:t>запомнить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ход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пьесы.</a:t>
            </a:r>
            <a:r>
              <a:rPr b="0" lang="ru-RU" sz="1800" spc="38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</a:t>
            </a:r>
            <a:r>
              <a:rPr b="0" lang="ru-RU" sz="1800" spc="-7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репетициях</a:t>
            </a:r>
            <a:r>
              <a:rPr b="0" lang="ru-RU" sz="1800" spc="43" strike="noStrike">
                <a:latin typeface="Times New Roman"/>
              </a:rPr>
              <a:t> </a:t>
            </a:r>
            <a:r>
              <a:rPr b="0" lang="ru-RU" sz="1800" spc="-21" strike="noStrike">
                <a:latin typeface="Times New Roman"/>
              </a:rPr>
              <a:t>дети </a:t>
            </a:r>
            <a:r>
              <a:rPr b="0" lang="ru-RU" sz="1800" spc="-1" strike="noStrike">
                <a:latin typeface="Times New Roman"/>
              </a:rPr>
              <a:t>мысленно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представляют</a:t>
            </a:r>
            <a:r>
              <a:rPr b="0" lang="ru-RU" sz="1800" spc="-10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свой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32" strike="noStrike">
                <a:latin typeface="Times New Roman"/>
              </a:rPr>
              <a:t>ход</a:t>
            </a:r>
            <a:r>
              <a:rPr b="0" lang="ru-RU" sz="1800" spc="-8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действия, </a:t>
            </a:r>
            <a:r>
              <a:rPr b="0" lang="ru-RU" sz="1800" spc="-1" strike="noStrike">
                <a:latin typeface="Times New Roman"/>
              </a:rPr>
              <a:t>последовательность</a:t>
            </a:r>
            <a:r>
              <a:rPr b="0" lang="ru-RU" sz="1800" spc="-10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появлений</a:t>
            </a:r>
            <a:r>
              <a:rPr b="0" lang="ru-RU" sz="1800" spc="-35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героев, </a:t>
            </a:r>
            <a:r>
              <a:rPr b="0" lang="ru-RU" sz="1800" spc="-1" strike="noStrike">
                <a:latin typeface="Times New Roman"/>
              </a:rPr>
              <a:t>воображают</a:t>
            </a:r>
            <a:r>
              <a:rPr b="0" lang="ru-RU" sz="1800" spc="-14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звуковые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световые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эффекты, </a:t>
            </a:r>
            <a:r>
              <a:rPr b="0" lang="ru-RU" sz="1800" spc="-1" strike="noStrike">
                <a:latin typeface="Times New Roman"/>
              </a:rPr>
              <a:t>представляют</a:t>
            </a:r>
            <a:r>
              <a:rPr b="0" lang="ru-RU" sz="1800" spc="-120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как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им</a:t>
            </a:r>
            <a:r>
              <a:rPr b="0" lang="ru-RU" sz="1800" spc="49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будут</a:t>
            </a:r>
            <a:r>
              <a:rPr b="0" lang="ru-RU" sz="1800" spc="-92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аплодировать </a:t>
            </a:r>
            <a:r>
              <a:rPr b="0" lang="ru-RU" sz="1800" spc="-1" strike="noStrike">
                <a:latin typeface="Times New Roman"/>
              </a:rPr>
              <a:t>зрители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конце</a:t>
            </a:r>
            <a:r>
              <a:rPr b="0" lang="ru-RU" sz="1800" spc="-60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спектакля.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7" name="object 6"/>
          <p:cNvSpPr/>
          <p:nvPr/>
        </p:nvSpPr>
        <p:spPr>
          <a:xfrm>
            <a:off x="980280" y="770040"/>
            <a:ext cx="5252040" cy="347760"/>
          </a:xfrm>
          <a:custGeom>
            <a:avLst/>
            <a:gdLst/>
            <a:ahLst/>
            <a:rect l="l" t="t" r="r" b="b"/>
            <a:pathLst>
              <a:path w="6309359" h="347980">
                <a:moveTo>
                  <a:pt x="310896" y="182880"/>
                </a:moveTo>
                <a:lnTo>
                  <a:pt x="302971" y="130848"/>
                </a:lnTo>
                <a:lnTo>
                  <a:pt x="280898" y="85661"/>
                </a:lnTo>
                <a:lnTo>
                  <a:pt x="247243" y="50038"/>
                </a:lnTo>
                <a:lnTo>
                  <a:pt x="204571" y="26682"/>
                </a:lnTo>
                <a:lnTo>
                  <a:pt x="155448" y="18288"/>
                </a:lnTo>
                <a:lnTo>
                  <a:pt x="106311" y="26682"/>
                </a:lnTo>
                <a:lnTo>
                  <a:pt x="63639" y="50038"/>
                </a:lnTo>
                <a:lnTo>
                  <a:pt x="29984" y="85661"/>
                </a:lnTo>
                <a:lnTo>
                  <a:pt x="7924" y="130848"/>
                </a:lnTo>
                <a:lnTo>
                  <a:pt x="0" y="182880"/>
                </a:lnTo>
                <a:lnTo>
                  <a:pt x="7924" y="234924"/>
                </a:lnTo>
                <a:lnTo>
                  <a:pt x="29984" y="280111"/>
                </a:lnTo>
                <a:lnTo>
                  <a:pt x="63639" y="315734"/>
                </a:lnTo>
                <a:lnTo>
                  <a:pt x="106311" y="339090"/>
                </a:lnTo>
                <a:lnTo>
                  <a:pt x="155448" y="347472"/>
                </a:lnTo>
                <a:lnTo>
                  <a:pt x="204571" y="339090"/>
                </a:lnTo>
                <a:lnTo>
                  <a:pt x="247243" y="315734"/>
                </a:lnTo>
                <a:lnTo>
                  <a:pt x="280898" y="280111"/>
                </a:lnTo>
                <a:lnTo>
                  <a:pt x="302971" y="234924"/>
                </a:lnTo>
                <a:lnTo>
                  <a:pt x="310896" y="182880"/>
                </a:lnTo>
                <a:close/>
              </a:path>
              <a:path w="6309359" h="347980">
                <a:moveTo>
                  <a:pt x="6309360" y="164592"/>
                </a:moveTo>
                <a:lnTo>
                  <a:pt x="6301422" y="112560"/>
                </a:lnTo>
                <a:lnTo>
                  <a:pt x="6279362" y="67373"/>
                </a:lnTo>
                <a:lnTo>
                  <a:pt x="6245707" y="31750"/>
                </a:lnTo>
                <a:lnTo>
                  <a:pt x="6203035" y="8394"/>
                </a:lnTo>
                <a:lnTo>
                  <a:pt x="6153912" y="0"/>
                </a:lnTo>
                <a:lnTo>
                  <a:pt x="6104775" y="8394"/>
                </a:lnTo>
                <a:lnTo>
                  <a:pt x="6062103" y="31750"/>
                </a:lnTo>
                <a:lnTo>
                  <a:pt x="6028448" y="67373"/>
                </a:lnTo>
                <a:lnTo>
                  <a:pt x="6006389" y="112560"/>
                </a:lnTo>
                <a:lnTo>
                  <a:pt x="5998464" y="164592"/>
                </a:lnTo>
                <a:lnTo>
                  <a:pt x="6006389" y="216636"/>
                </a:lnTo>
                <a:lnTo>
                  <a:pt x="6028448" y="261823"/>
                </a:lnTo>
                <a:lnTo>
                  <a:pt x="6062103" y="297446"/>
                </a:lnTo>
                <a:lnTo>
                  <a:pt x="6104775" y="320802"/>
                </a:lnTo>
                <a:lnTo>
                  <a:pt x="6153912" y="329184"/>
                </a:lnTo>
                <a:lnTo>
                  <a:pt x="6203035" y="320802"/>
                </a:lnTo>
                <a:lnTo>
                  <a:pt x="6245707" y="297446"/>
                </a:lnTo>
                <a:lnTo>
                  <a:pt x="6279362" y="261823"/>
                </a:lnTo>
                <a:lnTo>
                  <a:pt x="6301422" y="216636"/>
                </a:lnTo>
                <a:lnTo>
                  <a:pt x="6309360" y="164592"/>
                </a:lnTo>
                <a:close/>
              </a:path>
            </a:pathLst>
          </a:custGeom>
          <a:solidFill>
            <a:srgbClr val="7683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object 7"/>
          <p:cNvSpPr/>
          <p:nvPr/>
        </p:nvSpPr>
        <p:spPr>
          <a:xfrm>
            <a:off x="990720" y="790560"/>
            <a:ext cx="14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23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89" name="object 10" descr=""/>
          <p:cNvPicPr/>
          <p:nvPr/>
        </p:nvPicPr>
        <p:blipFill>
          <a:blip r:embed="rId2"/>
          <a:stretch/>
        </p:blipFill>
        <p:spPr>
          <a:xfrm>
            <a:off x="1155240" y="4070160"/>
            <a:ext cx="2916720" cy="1956960"/>
          </a:xfrm>
          <a:prstGeom prst="rect">
            <a:avLst/>
          </a:prstGeom>
          <a:ln w="0">
            <a:noFill/>
          </a:ln>
        </p:spPr>
      </p:pic>
      <p:sp>
        <p:nvSpPr>
          <p:cNvPr id="290" name="object 5"/>
          <p:cNvSpPr/>
          <p:nvPr/>
        </p:nvSpPr>
        <p:spPr>
          <a:xfrm>
            <a:off x="5895720" y="770040"/>
            <a:ext cx="5775120" cy="19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492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ru-RU" sz="1800" spc="398" strike="noStrike">
                <a:solidFill>
                  <a:srgbClr val="ffffff"/>
                </a:solidFill>
                <a:latin typeface="Times New Roman"/>
              </a:rPr>
              <a:t>4  </a:t>
            </a:r>
            <a:r>
              <a:rPr b="0" lang="ru-RU" sz="1800" spc="-12" strike="noStrike">
                <a:latin typeface="Times New Roman"/>
              </a:rPr>
              <a:t>Творческие способности.</a:t>
            </a:r>
            <a:endParaRPr b="0" lang="ru-RU" sz="1800" spc="-1" strike="noStrike">
              <a:latin typeface="Arial"/>
            </a:endParaRPr>
          </a:p>
          <a:p>
            <a:pPr marL="12600" indent="448200" algn="just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latin typeface="Times New Roman"/>
              </a:rPr>
              <a:t>Творчеством</a:t>
            </a:r>
            <a:r>
              <a:rPr b="0" lang="ru-RU" sz="1800" spc="58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пронизан</a:t>
            </a:r>
            <a:r>
              <a:rPr b="0" lang="ru-RU" sz="1800" spc="568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весь</a:t>
            </a:r>
            <a:r>
              <a:rPr b="0" lang="ru-RU" sz="1800" spc="562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процесс</a:t>
            </a:r>
            <a:r>
              <a:rPr b="0" lang="ru-RU" sz="1800" spc="582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создания </a:t>
            </a:r>
            <a:r>
              <a:rPr b="0" lang="ru-RU" sz="1800" spc="-1" strike="noStrike">
                <a:latin typeface="Times New Roman"/>
              </a:rPr>
              <a:t>кукольного</a:t>
            </a:r>
            <a:r>
              <a:rPr b="0" lang="ru-RU" sz="1800" spc="44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представления.</a:t>
            </a:r>
            <a:r>
              <a:rPr b="0" lang="ru-RU" sz="1800" spc="39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</a:t>
            </a:r>
            <a:r>
              <a:rPr b="0" lang="ru-RU" sz="1800" spc="488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идеи</a:t>
            </a:r>
            <a:r>
              <a:rPr b="0" lang="ru-RU" sz="1800" spc="4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создания</a:t>
            </a:r>
            <a:r>
              <a:rPr b="0" lang="ru-RU" sz="1800" spc="4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куклы</a:t>
            </a:r>
            <a:r>
              <a:rPr b="0" lang="ru-RU" sz="1800" spc="423" strike="noStrike">
                <a:latin typeface="Times New Roman"/>
              </a:rPr>
              <a:t> </a:t>
            </a:r>
            <a:r>
              <a:rPr b="0" lang="ru-RU" sz="1800" spc="-26" strike="noStrike">
                <a:latin typeface="Times New Roman"/>
              </a:rPr>
              <a:t>до </a:t>
            </a:r>
            <a:r>
              <a:rPr b="0" lang="ru-RU" sz="1800" spc="-1" strike="noStrike">
                <a:latin typeface="Times New Roman"/>
              </a:rPr>
              <a:t>игры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спектакле,</a:t>
            </a:r>
            <a:r>
              <a:rPr b="0" lang="ru-RU" sz="1800" spc="-6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от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сценарного</a:t>
            </a:r>
            <a:r>
              <a:rPr b="0" lang="ru-RU" sz="1800" spc="-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плана</a:t>
            </a:r>
            <a:r>
              <a:rPr b="0" lang="ru-RU" sz="1800" spc="-55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до</a:t>
            </a:r>
            <a:r>
              <a:rPr b="0" lang="ru-RU" sz="1800" spc="-2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декораций. </a:t>
            </a:r>
            <a:r>
              <a:rPr b="0" lang="ru-RU" sz="1800" spc="-21" strike="noStrike">
                <a:latin typeface="Times New Roman"/>
              </a:rPr>
              <a:t>Дети </a:t>
            </a:r>
            <a:r>
              <a:rPr b="0" lang="ru-RU" sz="1800" spc="-1" strike="noStrike">
                <a:latin typeface="Times New Roman"/>
              </a:rPr>
              <a:t>с</a:t>
            </a:r>
            <a:r>
              <a:rPr b="0" lang="ru-RU" sz="1800" spc="44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радостью</a:t>
            </a:r>
            <a:r>
              <a:rPr b="0" lang="ru-RU" sz="1800" spc="47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принимают</a:t>
            </a:r>
            <a:r>
              <a:rPr b="0" lang="ru-RU" sz="1800" spc="474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участие</a:t>
            </a:r>
            <a:r>
              <a:rPr b="0" lang="ru-RU" sz="1800" spc="45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во</a:t>
            </a:r>
            <a:r>
              <a:rPr b="0" lang="ru-RU" sz="1800" spc="4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всех</a:t>
            </a:r>
            <a:r>
              <a:rPr b="0" lang="ru-RU" sz="1800" spc="497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видах</a:t>
            </a:r>
            <a:r>
              <a:rPr b="0" lang="ru-RU" sz="1800" spc="508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игровой </a:t>
            </a:r>
            <a:r>
              <a:rPr b="0" lang="ru-RU" sz="1800" spc="-1" strike="noStrike">
                <a:latin typeface="Times New Roman"/>
              </a:rPr>
              <a:t>активности.</a:t>
            </a:r>
            <a:r>
              <a:rPr b="0" lang="ru-RU" sz="1800" spc="593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Кукольный</a:t>
            </a:r>
            <a:r>
              <a:rPr b="0" lang="ru-RU" sz="1800" spc="619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театр</a:t>
            </a:r>
            <a:r>
              <a:rPr b="0" lang="ru-RU" sz="1800" spc="10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даёт</a:t>
            </a:r>
            <a:r>
              <a:rPr b="0" lang="ru-RU" sz="1800" spc="89" strike="noStrike">
                <a:latin typeface="Times New Roman"/>
              </a:rPr>
              <a:t>  </a:t>
            </a:r>
            <a:r>
              <a:rPr b="0" lang="ru-RU" sz="1800" spc="-1" strike="noStrike">
                <a:latin typeface="Times New Roman"/>
              </a:rPr>
              <a:t>возможность</a:t>
            </a:r>
            <a:r>
              <a:rPr b="0" lang="ru-RU" sz="1800" spc="89" strike="noStrike">
                <a:latin typeface="Times New Roman"/>
              </a:rPr>
              <a:t>  </a:t>
            </a:r>
            <a:r>
              <a:rPr b="0" lang="ru-RU" sz="1800" spc="-12" strike="noStrike">
                <a:latin typeface="Times New Roman"/>
              </a:rPr>
              <a:t>детям </a:t>
            </a:r>
            <a:r>
              <a:rPr b="0" lang="ru-RU" sz="1800" spc="-1" strike="noStrike">
                <a:latin typeface="Times New Roman"/>
              </a:rPr>
              <a:t>выплеснуть</a:t>
            </a:r>
            <a:r>
              <a:rPr b="0" lang="ru-RU" sz="1800" spc="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наружу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свои</a:t>
            </a:r>
            <a:r>
              <a:rPr b="0" lang="ru-RU" sz="1800" spc="-41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эмоции</a:t>
            </a:r>
            <a:r>
              <a:rPr b="0" lang="ru-RU" sz="1800" spc="-32" strike="noStrike">
                <a:latin typeface="Times New Roman"/>
              </a:rPr>
              <a:t> </a:t>
            </a:r>
            <a:r>
              <a:rPr b="0" lang="ru-RU" sz="1800" spc="-1" strike="noStrike">
                <a:latin typeface="Times New Roman"/>
              </a:rPr>
              <a:t>и</a:t>
            </a:r>
            <a:r>
              <a:rPr b="0" lang="ru-RU" sz="1800" spc="-46" strike="noStrike">
                <a:latin typeface="Times New Roman"/>
              </a:rPr>
              <a:t> </a:t>
            </a:r>
            <a:r>
              <a:rPr b="0" lang="ru-RU" sz="1800" spc="-12" strike="noStrike">
                <a:latin typeface="Times New Roman"/>
              </a:rPr>
              <a:t>фантазию.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91" name="Рисунок 13" descr=""/>
          <p:cNvPicPr/>
          <p:nvPr/>
        </p:nvPicPr>
        <p:blipFill>
          <a:blip r:embed="rId3"/>
          <a:stretch/>
        </p:blipFill>
        <p:spPr>
          <a:xfrm>
            <a:off x="6950160" y="2970720"/>
            <a:ext cx="3666600" cy="315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Application>LibreOffice/7.3.5.2$Windows_X86_64 LibreOffice_project/184fe81b8c8c30d8b5082578aee2fed2ea847c01</Application>
  <AppVersion>15.0000</AppVersion>
  <Words>1695</Words>
  <Paragraphs>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2022-07-29T05:54:51Z</dcterms:created>
  <dc:creator>Unknown User</dc:creator>
  <dc:description/>
  <dc:language>ru-RU</dc:language>
  <cp:lastModifiedBy/>
  <dcterms:modified xsi:type="dcterms:W3CDTF">2022-11-03T17:13:43Z</dcterms:modified>
  <cp:revision>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LastSaved">
    <vt:filetime>2022-07-29T00:00:00Z</vt:filetime>
  </property>
  <property fmtid="{D5CDD505-2E9C-101B-9397-08002B2CF9AE}" pid="4" name="PresentationFormat">
    <vt:lpwstr>Широкоэкранный</vt:lpwstr>
  </property>
  <property fmtid="{D5CDD505-2E9C-101B-9397-08002B2CF9AE}" pid="5" name="Slides">
    <vt:i4>16</vt:i4>
  </property>
</Properties>
</file>