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312" r:id="rId4"/>
    <p:sldId id="258" r:id="rId5"/>
    <p:sldId id="269" r:id="rId6"/>
    <p:sldId id="305" r:id="rId7"/>
    <p:sldId id="277" r:id="rId8"/>
    <p:sldId id="278" r:id="rId9"/>
    <p:sldId id="314" r:id="rId10"/>
    <p:sldId id="309" r:id="rId11"/>
    <p:sldId id="287" r:id="rId12"/>
    <p:sldId id="282" r:id="rId13"/>
    <p:sldId id="311" r:id="rId14"/>
    <p:sldId id="292" r:id="rId15"/>
    <p:sldId id="279" r:id="rId16"/>
    <p:sldId id="315" r:id="rId17"/>
    <p:sldId id="316" r:id="rId18"/>
    <p:sldId id="280" r:id="rId19"/>
    <p:sldId id="281" r:id="rId20"/>
    <p:sldId id="310" r:id="rId21"/>
    <p:sldId id="304" r:id="rId22"/>
    <p:sldId id="31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AFDEE8"/>
    <a:srgbClr val="92BE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39A0F-1ECC-4C73-8639-32DA1163AC81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E67F-2F76-46E0-B26F-E0D524CFD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85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Представление</a:t>
            </a:r>
            <a:r>
              <a:rPr lang="ru-RU" baseline="0" dirty="0"/>
              <a:t> мастер-классов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E67F-2F76-46E0-B26F-E0D524CFD2A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64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Представление</a:t>
            </a:r>
            <a:r>
              <a:rPr lang="ru-RU" baseline="0" dirty="0"/>
              <a:t> мастер-классов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E67F-2F76-46E0-B26F-E0D524CFD2A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64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atic.vecteezy.com/system/resources/previews/000/413/479/original/vector-border-template-with-kids-and-number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10970"/>
          <a:stretch/>
        </p:blipFill>
        <p:spPr bwMode="auto">
          <a:xfrm>
            <a:off x="-8206" y="0"/>
            <a:ext cx="915220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24744"/>
            <a:ext cx="71287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«Занимательная математика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для дошкольников»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ru-RU" b="1" dirty="0"/>
              <a:t>                                                               </a:t>
            </a:r>
          </a:p>
          <a:p>
            <a:r>
              <a:rPr lang="ru-RU" sz="2400" b="1" dirty="0"/>
              <a:t>                    </a:t>
            </a:r>
          </a:p>
          <a:p>
            <a:r>
              <a:rPr lang="ru-RU" sz="2400" b="1" dirty="0"/>
              <a:t>                                    </a:t>
            </a:r>
            <a:r>
              <a:rPr lang="ru-RU" sz="2400" b="1" dirty="0">
                <a:solidFill>
                  <a:schemeClr val="tx2"/>
                </a:solidFill>
              </a:rPr>
              <a:t>Подготовила воспитатель 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                                    МБДОУ №52 «Березка»  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                                    Давыдова Л.Н.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18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D3A64A-6BE5-3E16-8D20-171478C41710}"/>
              </a:ext>
            </a:extLst>
          </p:cNvPr>
          <p:cNvSpPr txBox="1"/>
          <p:nvPr/>
        </p:nvSpPr>
        <p:spPr>
          <a:xfrm>
            <a:off x="1835696" y="1052736"/>
            <a:ext cx="5062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+mj-lt"/>
              </a:rPr>
              <a:t>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4AB081-BACE-70E2-2D61-308768341603}"/>
              </a:ext>
            </a:extLst>
          </p:cNvPr>
          <p:cNvSpPr txBox="1"/>
          <p:nvPr/>
        </p:nvSpPr>
        <p:spPr>
          <a:xfrm>
            <a:off x="1619672" y="1556792"/>
            <a:ext cx="6336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</a:endParaRP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2F3A66-3A81-9513-4BD8-3B617470A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673" y="1196752"/>
            <a:ext cx="3451053" cy="4320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35FDF4-9E99-B2D3-20DF-AD05B91AF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283" y="1196752"/>
            <a:ext cx="347904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19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2397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ПР\Desktop\123\IMG-20220715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00708"/>
            <a:ext cx="6840760" cy="513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375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6875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ПР\Desktop\123\IMG-20220715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552395" cy="2664296"/>
          </a:xfrm>
          <a:prstGeom prst="rect">
            <a:avLst/>
          </a:prstGeom>
          <a:noFill/>
        </p:spPr>
      </p:pic>
      <p:pic>
        <p:nvPicPr>
          <p:cNvPr id="1028" name="Picture 4" descr="C:\Users\ПР\Desktop\123\IMG-20220715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3767064" cy="2825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6632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ПР\Desktop\123\IMG-20220715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767064" cy="2825298"/>
          </a:xfrm>
          <a:prstGeom prst="rect">
            <a:avLst/>
          </a:prstGeom>
          <a:noFill/>
        </p:spPr>
      </p:pic>
      <p:pic>
        <p:nvPicPr>
          <p:cNvPr id="4" name="Picture 2" descr="C:\Users\ПР\Desktop\123\IMG-20220715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973" y="3501008"/>
            <a:ext cx="3672409" cy="275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7647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ПР\Desktop\123\IMG-20220715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20688"/>
            <a:ext cx="5184576" cy="5447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375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3" y="-136525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https://assadiki.by/image/cache/catalog/00046-1024x768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065454-CDCA-8B36-C0BF-2C2B05F2B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996" y="2088232"/>
            <a:ext cx="2355726" cy="31409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7C7D97A-BAA7-6465-F78A-1870C99F8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192" y="692696"/>
            <a:ext cx="2538282" cy="33843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CEA07B3-CF1C-FDB5-E9B5-9E384B13B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2319722" cy="30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3" y="-136525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https://assadiki.by/image/cache/catalog/00046-1024x768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CD27D68-D256-6595-3DB7-B9F0EA8FD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2410036" cy="3213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5B4F3F3-0599-6859-CBC0-7595078AB6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6792"/>
            <a:ext cx="2416197" cy="32215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6123889-1C0A-007B-582A-6B10CCC95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58" y="2708920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3" y="-136525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https://assadiki.by/image/cache/catalog/00046-1024x768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DED9375-5522-05E4-E0B0-4BD9E6EB7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908720"/>
            <a:ext cx="3648406" cy="27363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042050E-88C1-6B07-AD40-758EF79D5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30" y="3212976"/>
            <a:ext cx="3580521" cy="26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098" name="Picture 2" descr="C:\Users\ПР\Desktop\123\IMG-20220715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24944"/>
            <a:ext cx="2448272" cy="3264363"/>
          </a:xfrm>
          <a:prstGeom prst="rect">
            <a:avLst/>
          </a:prstGeom>
          <a:noFill/>
        </p:spPr>
      </p:pic>
      <p:pic>
        <p:nvPicPr>
          <p:cNvPr id="4099" name="Picture 3" descr="C:\Users\ПР\Desktop\123\IMG-20220715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764704"/>
            <a:ext cx="3851412" cy="5135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ПР\Desktop\123\IMG-20220715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744416" cy="3096344"/>
          </a:xfrm>
          <a:prstGeom prst="rect">
            <a:avLst/>
          </a:prstGeom>
          <a:noFill/>
        </p:spPr>
      </p:pic>
      <p:pic>
        <p:nvPicPr>
          <p:cNvPr id="5123" name="Picture 3" descr="C:\Users\ПР\Desktop\123\IMG-20220715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9123"/>
            <a:ext cx="3445429" cy="3431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908721"/>
            <a:ext cx="7272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Пояснительная </a:t>
            </a:r>
            <a:r>
              <a:rPr lang="ru-RU" sz="2800" b="1" dirty="0">
                <a:solidFill>
                  <a:srgbClr val="C00000"/>
                </a:solidFill>
              </a:rPr>
              <a:t>записка: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       Математика для маленьких детей довольно сложная наука, которая может вызвать трудности во время обучения в школе. Кроме того, далеко не все дети имеют математический склад ума, и не у всех есть природная тяга к точным наукам. Поэтому развитие у дошкольника интереса к математике в раннем возрасте значительно облегчит ему обучение в школе. Ведь современная школьная программа довольно насыщенна и далеко не проста даже для первоклашки.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       Овладение навыками счета и основами математики  в игровой и занимательной форме поможет ребенку в дальнейшем быстрее и легче усваивать сложные вопросы школьного курса. Практика обучения дошкольников показала, что на его успешность влияет не только содержание предлагаемого материала, но также форма подачи, которая способна вызвать заинтересованность детей и познавательную активность. Обучение наиболее продуктивно, если оно идет в контексте практической и игровой деятельности,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когда созданы условия, при которых знания, полученные детьми ранее, становятся необходимыми им, так как помогают решать практическую задачу, а потом усваиваются легче и быстрее. </a:t>
            </a:r>
          </a:p>
          <a:p>
            <a:r>
              <a:rPr lang="ru-RU" sz="1400" dirty="0" smtClean="0"/>
              <a:t>        </a:t>
            </a:r>
            <a:r>
              <a:rPr lang="ru-RU" sz="1400" dirty="0" smtClean="0">
                <a:solidFill>
                  <a:schemeClr val="tx2"/>
                </a:solidFill>
              </a:rPr>
              <a:t>Процесс формирования элементарных математических представлений у детей дошкольного возраста будет более эффективен при использовании на занятиях игровых методов и приемов.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        В обучении  математике дошкольников  я   использую  занимательные игры, задачи, развлечения.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2397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ПР\Desktop\123\IMG-20220715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6768752" cy="5076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42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747" y="-37696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836712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     Использование игр позволяет ребенку подойти к открытию нового и закреплению уже изученного. Незаметно для себя, в процессе игры, дошкольники считают, складывают, вычитают, решают разного рода логические задачи, формирующие определенные логические операции.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   Благодаря играм удаётся сконцентрировать внимание и привлечь интерес даже у самых несобранных детей дошкольного возраста. В начале их увлекают только игровые действия, а затем и то, чему учит та или иная игра. Постепенно у детей пробуждается интерес и к самому предмету обучения.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   Без учебного процесса на занятиях математикой, конечно, не обойтись. Но в наших силах сделать его веселым и увлекательным.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71570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747" y="-37696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www.playcast.ru/uploads/2015/06/29/141472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595" y="1340768"/>
            <a:ext cx="60427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70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836712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  </a:t>
            </a:r>
            <a:r>
              <a:rPr lang="ru-RU" sz="1400" dirty="0" smtClean="0">
                <a:solidFill>
                  <a:schemeClr val="tx2"/>
                </a:solidFill>
              </a:rPr>
              <a:t>Игровая форма является понятной и интересной детям. С каждым занятием дети всё больше втягиваются в обучающий процесс, но при этом занятия остаются игрой, сохраняя свою притягательность. Интерес детей дошкольного возраста проявляется к игровым персонажам. С этой целью на занятия  ввожу знакомые детям по мультфильмам игровые персонажи, т. к. они являются элементом субкультуры детей. Помогая героям выполнять задания, которые они приносят с собой детям в виде небольших сувениров, картинок-раскрасок, геометрических фигур, разнообразных эмблем, медалей, дети удовлетворяют потребность в личностной заинтересованности и осознании собственной значимости. Присутствие игровых персонажей на занятии побуждает детей к математической деятельности, преодолению интеллектуальных трудностей.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         Для формирования у дошкольников математических представлений широко использую  занимательные по форме и содержанию разнообразные дидактические игры. Все они выполняют основные функции обучения - образовательную, воспитательную и развивающую. Также при формировании элементарных представлений у дошкольников я использую: игры на плоскостное моделирование, игры- головоломки, задачи-шутки, кроссворды, ребусы, развивающие игры. В своей работе применяю дидактические игры для уточнения и закрепления представлений детей  о последовательности чисел, об отношениях между ними, о составе каждого числа и т. д.  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         При обучении началам математики  широко использую  игры, в которых у детей формируются новые математические знания, умения и навыки ( </a:t>
            </a:r>
            <a:r>
              <a:rPr lang="ru-RU" sz="1400" i="1" dirty="0" smtClean="0">
                <a:solidFill>
                  <a:schemeClr val="tx2"/>
                </a:solidFill>
              </a:rPr>
              <a:t>«лото»</a:t>
            </a:r>
            <a:r>
              <a:rPr lang="ru-RU" sz="1400" dirty="0" smtClean="0">
                <a:solidFill>
                  <a:schemeClr val="tx2"/>
                </a:solidFill>
              </a:rPr>
              <a:t>, </a:t>
            </a:r>
            <a:r>
              <a:rPr lang="ru-RU" sz="1400" i="1" dirty="0" smtClean="0">
                <a:solidFill>
                  <a:schemeClr val="tx2"/>
                </a:solidFill>
              </a:rPr>
              <a:t>домино). </a:t>
            </a:r>
            <a:r>
              <a:rPr lang="ru-RU" sz="1400" dirty="0" smtClean="0">
                <a:solidFill>
                  <a:schemeClr val="tx2"/>
                </a:solidFill>
              </a:rPr>
              <a:t> Дошкольники совершают большое число действий, учатся реализовывать их в разных условиях, на разных объектах, тем самым повышается прочность и осознанность усвоения знаний.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nabor_№13_foni\7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7798"/>
            <a:ext cx="8424936" cy="653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E:\nabor_№13_foni\66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439" y="922412"/>
            <a:ext cx="668423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3" y="332656"/>
            <a:ext cx="7200156" cy="890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Georgia" pitchFamily="18" charset="0"/>
              </a:rPr>
              <a:t>Занимательный математический материал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1484313"/>
            <a:ext cx="2232025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Georgia" pitchFamily="18" charset="0"/>
              </a:rPr>
              <a:t>Развлечения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6238" y="2565400"/>
            <a:ext cx="3024187" cy="1439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Georgia" pitchFamily="18" charset="0"/>
              </a:rPr>
              <a:t>Математические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Georgia" pitchFamily="18" charset="0"/>
              </a:rPr>
              <a:t>(логические)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Georgia" pitchFamily="18" charset="0"/>
              </a:rPr>
              <a:t>игры, задачи, упражнения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5963" y="1412875"/>
            <a:ext cx="2592387" cy="1079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Georgia" pitchFamily="18" charset="0"/>
              </a:rPr>
              <a:t>Дидактические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Georgia" pitchFamily="18" charset="0"/>
              </a:rPr>
              <a:t>игры и упражнения</a:t>
            </a:r>
          </a:p>
        </p:txBody>
      </p:sp>
      <p:sp>
        <p:nvSpPr>
          <p:cNvPr id="15" name="Выноска с четырьмя стрелками 14"/>
          <p:cNvSpPr/>
          <p:nvPr/>
        </p:nvSpPr>
        <p:spPr>
          <a:xfrm>
            <a:off x="3132138" y="1196975"/>
            <a:ext cx="2592387" cy="1368425"/>
          </a:xfrm>
          <a:prstGeom prst="quad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116013" y="2276475"/>
            <a:ext cx="431800" cy="6477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2924944"/>
            <a:ext cx="136815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Georgia" pitchFamily="18" charset="0"/>
              </a:rPr>
              <a:t>Загадки, задачи- шутки, ребусы, кроссворды, головоломки, математические квадраты.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2987675" y="4005263"/>
            <a:ext cx="431800" cy="57626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211638" y="4005263"/>
            <a:ext cx="431800" cy="57626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5580063" y="4005263"/>
            <a:ext cx="431800" cy="57626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732588" y="2492375"/>
            <a:ext cx="431800" cy="57626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8027988" y="2492375"/>
            <a:ext cx="431800" cy="57626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483768" y="4653136"/>
            <a:ext cx="1080120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Georgia" pitchFamily="18" charset="0"/>
              </a:rPr>
              <a:t>С блоками, кубиками на включение, нахождение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067944" y="4581128"/>
            <a:ext cx="648072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Georgia" pitchFamily="18" charset="0"/>
              </a:rPr>
              <a:t>Шашки, шахматы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4581128"/>
            <a:ext cx="648072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Georgia" pitchFamily="18" charset="0"/>
              </a:rPr>
              <a:t>Словесные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3140968"/>
            <a:ext cx="648072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Georgia" pitchFamily="18" charset="0"/>
              </a:rPr>
              <a:t>С наглядным</a:t>
            </a:r>
            <a:r>
              <a:rPr lang="ru-RU" sz="1600" b="1" i="1" dirty="0"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Georgia" pitchFamily="18" charset="0"/>
              </a:rPr>
              <a:t>материалом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956376" y="3140968"/>
            <a:ext cx="648072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Georgia" pitchFamily="18" charset="0"/>
              </a:rPr>
              <a:t>Словесные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8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18EEAB-424F-20D8-3DCB-154E389B01D6}"/>
              </a:ext>
            </a:extLst>
          </p:cNvPr>
          <p:cNvSpPr txBox="1"/>
          <p:nvPr/>
        </p:nvSpPr>
        <p:spPr>
          <a:xfrm>
            <a:off x="971600" y="980728"/>
            <a:ext cx="712879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tx2"/>
                </a:solidFill>
                <a:effectLst/>
              </a:rPr>
              <a:t>В группе создан центр </a:t>
            </a:r>
            <a:r>
              <a:rPr lang="ru-RU" sz="2400" b="0" i="0" dirty="0">
                <a:solidFill>
                  <a:srgbClr val="FF0000"/>
                </a:solidFill>
                <a:effectLst/>
              </a:rPr>
              <a:t>«Занимательная математика». </a:t>
            </a:r>
            <a:r>
              <a:rPr lang="ru-RU" sz="2400" b="0" i="0" dirty="0">
                <a:solidFill>
                  <a:schemeClr val="tx2"/>
                </a:solidFill>
                <a:effectLst/>
              </a:rPr>
              <a:t>В него вошли развивающие игры, которые помогают развитию познавательных способностей, формированию интереса к деятельности с числами, геометрическими фигурами, величинами. Предлагаемые настольно-печатные игры, позволяют развивать логическое мышление, навыки счета, знакомят с цифрами, способствуют развитию произвольного внимания, эмоционального контроля, усидчивости.</a:t>
            </a:r>
            <a:r>
              <a:rPr lang="ru-RU" sz="2400" b="0" i="0" dirty="0">
                <a:solidFill>
                  <a:srgbClr val="464646"/>
                </a:solidFill>
                <a:effectLst/>
              </a:rPr>
              <a:t>  </a:t>
            </a:r>
          </a:p>
          <a:p>
            <a:r>
              <a:rPr lang="ru-RU" sz="2400" b="0" i="0" dirty="0">
                <a:solidFill>
                  <a:schemeClr val="tx2"/>
                </a:solidFill>
                <a:effectLst/>
              </a:rPr>
              <a:t>В центре размещен разнообразный занимательный материал с тем, чтобы каждый из детей мог выбрать себе игру по интересам.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1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Математический уголок</a:t>
            </a:r>
            <a:r>
              <a:rPr lang="ru-RU" sz="32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211" y="1411698"/>
            <a:ext cx="6201562" cy="46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67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Дидактическая игра по математике способствует:</a:t>
            </a: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Наблюдательности;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Сообразительности;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Творчеству;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Самостоятельности;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Развитию внимания;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Закрепляет сенсорный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 опыт</a:t>
            </a:r>
          </a:p>
        </p:txBody>
      </p:sp>
      <p:pic>
        <p:nvPicPr>
          <p:cNvPr id="4" name="Рисунок 3" descr="https://megatoys24.ru/uploads/all/1e/6b/f8/1e6bf8d96eb4af38ee8d197b097a0fd1.jpg">
            <a:extLst>
              <a:ext uri="{FF2B5EF4-FFF2-40B4-BE49-F238E27FC236}">
                <a16:creationId xmlns:a16="http://schemas.microsoft.com/office/drawing/2014/main" xmlns="" id="{CEBF11FB-892B-D8A4-2ED3-2501CA24701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926" y="2420887"/>
            <a:ext cx="2979458" cy="184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orkidsandmum.ru/pictures/1014394068.jpg">
            <a:extLst>
              <a:ext uri="{FF2B5EF4-FFF2-40B4-BE49-F238E27FC236}">
                <a16:creationId xmlns:a16="http://schemas.microsoft.com/office/drawing/2014/main" xmlns="" id="{12AA0F8B-7075-5C8F-8B9B-B7FD9C30ACB3}"/>
              </a:ext>
            </a:extLst>
          </p:cNvPr>
          <p:cNvPicPr/>
          <p:nvPr/>
        </p:nvPicPr>
        <p:blipFill rotWithShape="1">
          <a:blip r:embed="rId4" cstate="print"/>
          <a:srcRect l="427" t="2314" r="1482" b="1599"/>
          <a:stretch/>
        </p:blipFill>
        <p:spPr bwMode="auto">
          <a:xfrm>
            <a:off x="5503413" y="3900623"/>
            <a:ext cx="2668987" cy="193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48681"/>
            <a:ext cx="77048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Дидактические игры по формированию математических представлений условно делятся на  группы.  </a:t>
            </a:r>
          </a:p>
          <a:p>
            <a:endParaRPr lang="ru-RU" dirty="0"/>
          </a:p>
          <a:p>
            <a:r>
              <a:rPr lang="ru-RU" sz="2800" b="1" dirty="0">
                <a:solidFill>
                  <a:schemeClr val="tx2"/>
                </a:solidFill>
              </a:rPr>
              <a:t>1. Игры с цифрами и числами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2. Игры с геометрическими фигурами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3. Игры путешествие во времени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4. Игры на ориентирование в пространстве 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5. Игры на логическое мышление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</a:t>
            </a:r>
            <a:r>
              <a:rPr lang="ru-RU" sz="1400" dirty="0" smtClean="0">
                <a:solidFill>
                  <a:schemeClr val="tx2"/>
                </a:solidFill>
              </a:rPr>
              <a:t>К первой группе игр относится </a:t>
            </a:r>
            <a:r>
              <a:rPr lang="ru-RU" sz="1400" i="1" dirty="0" smtClean="0">
                <a:solidFill>
                  <a:schemeClr val="tx2"/>
                </a:solidFill>
              </a:rPr>
              <a:t>обучение детей счету в прямом и обратном порядке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5608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>
              <a:solidFill>
                <a:schemeClr val="tx2"/>
              </a:solidFill>
            </a:endParaRPr>
          </a:p>
          <a:p>
            <a:endParaRPr lang="ru-RU" sz="1400" i="1" dirty="0" smtClean="0">
              <a:solidFill>
                <a:schemeClr val="tx2"/>
              </a:solidFill>
            </a:endParaRPr>
          </a:p>
          <a:p>
            <a:r>
              <a:rPr lang="ru-RU" sz="1400" i="1" dirty="0" smtClean="0">
                <a:solidFill>
                  <a:schemeClr val="tx2"/>
                </a:solidFill>
              </a:rPr>
              <a:t>    Игры и упражнения с геометрическими фигурами </a:t>
            </a:r>
            <a:r>
              <a:rPr lang="ru-RU" sz="1400" dirty="0" smtClean="0">
                <a:solidFill>
                  <a:schemeClr val="tx2"/>
                </a:solidFill>
              </a:rPr>
              <a:t>и их моделями </a:t>
            </a:r>
            <a:r>
              <a:rPr lang="ru-RU" sz="1400" i="1" dirty="0" smtClean="0">
                <a:solidFill>
                  <a:schemeClr val="tx2"/>
                </a:solidFill>
              </a:rPr>
              <a:t>(блоками)</a:t>
            </a:r>
            <a:r>
              <a:rPr lang="ru-RU" sz="1400" dirty="0" smtClean="0">
                <a:solidFill>
                  <a:schemeClr val="tx2"/>
                </a:solidFill>
              </a:rPr>
              <a:t> являются основными методами ознакомления детей с формой предметов. Особый интерес у детей вызывают игры и упражнения на создание предметов сложной формы из знакомых геометрических фигур: объемных и плоскостных. Например, игра </a:t>
            </a:r>
            <a:r>
              <a:rPr lang="ru-RU" sz="1400" i="1" dirty="0" smtClean="0">
                <a:solidFill>
                  <a:schemeClr val="tx2"/>
                </a:solidFill>
              </a:rPr>
              <a:t>«Фигуры из цветной мозаики»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i="1" dirty="0" smtClean="0">
                <a:solidFill>
                  <a:schemeClr val="tx2"/>
                </a:solidFill>
              </a:rPr>
              <a:t>    Игры - путешествие во времени</a:t>
            </a:r>
            <a:r>
              <a:rPr lang="ru-RU" sz="1400" dirty="0" smtClean="0">
                <a:solidFill>
                  <a:schemeClr val="tx2"/>
                </a:solidFill>
              </a:rPr>
              <a:t> служат для знакомства детей с днями недели, месяцами. Объясняется, что каждый день недели имеет свое название. Детям рассказываю о том, что в названии дней недели угадывается, какой день недели по счету: понедельник - первый день  недели, вторник- второй день, среда - середина недели, четверг - четвертый день, пятница - пятый. После такой беседы предлагаю  игры с целью закрепления названий дней недели и их последовательности. Дети с удовольствием играют в такие игры - «Дни недели», «Двенадцать месяцев», «Круглый год». </a:t>
            </a:r>
          </a:p>
          <a:p>
            <a:r>
              <a:rPr lang="ru-RU" sz="1400" i="1" dirty="0" smtClean="0">
                <a:solidFill>
                  <a:schemeClr val="tx2"/>
                </a:solidFill>
              </a:rPr>
              <a:t>    Пространственные представления детей</a:t>
            </a:r>
            <a:r>
              <a:rPr lang="ru-RU" sz="1400" dirty="0" smtClean="0">
                <a:solidFill>
                  <a:schemeClr val="tx2"/>
                </a:solidFill>
              </a:rPr>
              <a:t> постоянно расширяются и закрепляются в процессе всех видов деятельности. При помощи дидактических игр и упражнений дети овладевают умением определять положение того или иного предмета по отношению к другому.</a:t>
            </a: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 smtClean="0">
              <a:solidFill>
                <a:schemeClr val="tx2"/>
              </a:solidFill>
            </a:endParaRPr>
          </a:p>
          <a:p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653136"/>
            <a:ext cx="7416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 </a:t>
            </a:r>
            <a:r>
              <a:rPr lang="ru-RU" sz="1400" i="1" dirty="0" smtClean="0">
                <a:solidFill>
                  <a:schemeClr val="tx2"/>
                </a:solidFill>
              </a:rPr>
              <a:t>Игры на логическое мышление </a:t>
            </a:r>
            <a:r>
              <a:rPr lang="ru-RU" sz="1400" dirty="0" smtClean="0">
                <a:solidFill>
                  <a:schemeClr val="tx2"/>
                </a:solidFill>
              </a:rPr>
              <a:t>формируют важные качества личности ребенка: самостоятельность, наблюдательность, находчивость, сообразительность, вырабатывается усидчивость, развиваются конструктивные умения. В ходе решения задач на смекалку, головоломок дети учатся планировать свои действия, обдумывать их, искать ответ, проявляя при этом творчество.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98072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Учу детей узнавать и называть числа в пределах первого десятка, восстанавливать ряд чисел в прямом и обратном порядке, развивая память и речь детей.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403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350</Words>
  <Application>Microsoft Office PowerPoint</Application>
  <PresentationFormat>Экран (4:3)</PresentationFormat>
  <Paragraphs>70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ПР</cp:lastModifiedBy>
  <cp:revision>106</cp:revision>
  <cp:lastPrinted>2020-01-20T06:31:07Z</cp:lastPrinted>
  <dcterms:created xsi:type="dcterms:W3CDTF">2019-12-16T10:50:27Z</dcterms:created>
  <dcterms:modified xsi:type="dcterms:W3CDTF">2022-07-23T06:25:16Z</dcterms:modified>
</cp:coreProperties>
</file>